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9" r:id="rId5"/>
    <p:sldId id="264" r:id="rId6"/>
    <p:sldId id="261" r:id="rId7"/>
    <p:sldId id="265" r:id="rId8"/>
    <p:sldId id="263" r:id="rId9"/>
    <p:sldId id="269"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F649B-455A-438F-B542-46D2FFC0C505}" v="1" dt="2020-07-02T11:29:36.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3934" autoAdjust="0"/>
  </p:normalViewPr>
  <p:slideViewPr>
    <p:cSldViewPr snapToGrid="0">
      <p:cViewPr varScale="1">
        <p:scale>
          <a:sx n="28" d="100"/>
          <a:sy n="28" d="100"/>
        </p:scale>
        <p:origin x="17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02/07/2020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ropbox.com/sh/oq1lmtu50abqcb1/AABtDxQOWcIkaSZKY0oRVy8la?dl=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2019-20, The Reading Agency reached over 1.8 million people across the UK, including more than 950,000 children and over 900,000 adults and young people. Our largest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programme</a:t>
            </a:r>
            <a:r>
              <a:rPr lang="en-US" sz="1200" kern="1200" baseline="0" dirty="0">
                <a:solidFill>
                  <a:schemeClr val="tx1"/>
                </a:solidFill>
                <a:effectLst/>
                <a:latin typeface="+mn-lt"/>
                <a:ea typeface="+mn-ea"/>
                <a:cs typeface="+mn-cs"/>
              </a:rPr>
              <a:t> is The Summer Reading Challenge that takes place every summer. Last year, 722,731 children took part in our Space Chase reading challenge. D</a:t>
            </a:r>
            <a:r>
              <a:rPr lang="en-GB" sz="1200" kern="1200" baseline="0" dirty="0" err="1">
                <a:solidFill>
                  <a:schemeClr val="tx1"/>
                </a:solidFill>
                <a:effectLst/>
                <a:latin typeface="+mn-lt"/>
                <a:ea typeface="+mn-ea"/>
                <a:cs typeface="+mn-cs"/>
              </a:rPr>
              <a:t>ue</a:t>
            </a:r>
            <a:r>
              <a:rPr lang="en-GB" sz="1200" kern="1200" baseline="0" dirty="0">
                <a:solidFill>
                  <a:schemeClr val="tx1"/>
                </a:solidFill>
                <a:effectLst/>
                <a:latin typeface="+mn-lt"/>
                <a:ea typeface="+mn-ea"/>
                <a:cs typeface="+mn-cs"/>
              </a:rPr>
              <a:t> to Covid-19 and the ongoing social distancing measures in schools and public libraries, this year the Challenge will be digital and starts on the 5 June! </a:t>
            </a:r>
            <a:r>
              <a:rPr lang="en-US" sz="1200" kern="1200" dirty="0">
                <a:solidFill>
                  <a:schemeClr val="tx1"/>
                </a:solidFill>
                <a:effectLst/>
                <a:latin typeface="+mn-lt"/>
                <a:ea typeface="+mn-ea"/>
                <a:cs typeface="+mn-cs"/>
              </a:rPr>
              <a:t>The Summer Reading Challenge is an annual event aimed at 4-11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Every summer holiday, children are encouraged to read six (or more) books of their choice with collectable incentives and rewards, plus a certificate for every child who completes the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artwork included in this PowerPoint can only be used to promote and support the Summer Reading Challenge 2020. The artwork should not be extracted or adapted.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Snŵc</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Awen</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r>
              <a:rPr lang="en-US" sz="1200" kern="1200" dirty="0">
                <a:solidFill>
                  <a:schemeClr val="tx1"/>
                </a:solidFill>
                <a:effectLst/>
                <a:latin typeface="+mn-lt"/>
                <a:ea typeface="+mn-ea"/>
                <a:cs typeface="+mn-cs"/>
              </a:rPr>
              <a:t>(Sonia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r>
              <a:rPr lang="en-US" sz="1200" kern="1200" dirty="0">
                <a:solidFill>
                  <a:schemeClr val="tx1"/>
                </a:solidFill>
                <a:effectLst/>
                <a:latin typeface="+mn-lt"/>
                <a:ea typeface="+mn-ea"/>
                <a:cs typeface="+mn-cs"/>
              </a:rPr>
              <a:t>(Lili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the panda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Bambwsl</a:t>
            </a:r>
            <a:r>
              <a:rPr lang="en-US" sz="1200" kern="1200" dirty="0">
                <a:solidFill>
                  <a:schemeClr val="tx1"/>
                </a:solidFill>
                <a:effectLst/>
                <a:latin typeface="+mn-lt"/>
                <a:ea typeface="+mn-ea"/>
                <a:cs typeface="+mn-cs"/>
              </a:rPr>
              <a:t> in Welsh)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4</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while the library is closed</a:t>
            </a:r>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5</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dirty="0">
                <a:solidFill>
                  <a:sysClr val="windowText" lastClr="000000"/>
                </a:solidFill>
                <a:uFill>
                  <a:solidFill/>
                </a:uFill>
                <a:latin typeface="Trebuchet MS"/>
                <a:ea typeface="Trebuchet MS"/>
                <a:cs typeface="Trebuchet MS"/>
                <a:sym typeface="Trebuchet MS"/>
              </a:rPr>
              <a:t>Information for teachers</a:t>
            </a:r>
          </a:p>
          <a:p>
            <a:r>
              <a:rPr lang="en-GB" dirty="0"/>
              <a:t>We had a whole host of virtual events with guest celebrities and authors for our launch on the Summer Reading Challenge Facebook page.</a:t>
            </a:r>
            <a:r>
              <a:rPr lang="en-GB" baseline="0" dirty="0"/>
              <a:t> The videos are still there if you would like to take a look. Follow along on our social media platforms (@</a:t>
            </a:r>
            <a:r>
              <a:rPr lang="en-GB" baseline="0" dirty="0" err="1"/>
              <a:t>readingagency</a:t>
            </a:r>
            <a:r>
              <a:rPr lang="en-GB" baseline="0" dirty="0"/>
              <a:t> on Twitter and @</a:t>
            </a:r>
            <a:r>
              <a:rPr lang="en-GB" baseline="0" dirty="0" err="1"/>
              <a:t>SummerReadingChallengeUK</a:t>
            </a:r>
            <a:r>
              <a:rPr lang="en-GB" baseline="0" dirty="0"/>
              <a:t> on Facebook) and on the sillysquad.org.uk website.</a:t>
            </a:r>
          </a:p>
          <a:p>
            <a:endParaRPr lang="en-GB" baseline="0" dirty="0"/>
          </a:p>
          <a:p>
            <a:r>
              <a:rPr lang="en-GB" baseline="0" dirty="0"/>
              <a:t>We have more information and assets for teachers in our Teachers’ Toolkit saved in the Dropbox: </a:t>
            </a:r>
            <a:r>
              <a:rPr lang="en-GB" dirty="0">
                <a:hlinkClick r:id="rId3"/>
              </a:rPr>
              <a:t>https://www.dropbox.com/sh/oq1lmtu50abqcb1/AABtDxQOWcIkaSZKY0oRVy8la?dl=0</a:t>
            </a:r>
            <a:endParaRPr lang="en-GB" baseline="0" dirty="0">
              <a:highlight>
                <a:srgbClr val="FFFF00"/>
              </a:highlight>
            </a:endParaRPr>
          </a:p>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4"/>
              </a:rPr>
              <a:t>@</a:t>
            </a:r>
            <a:r>
              <a:rPr lang="en-US" sz="1200" b="0" u="sng" kern="1200" dirty="0" err="1">
                <a:solidFill>
                  <a:schemeClr val="tx1"/>
                </a:solidFill>
                <a:effectLst/>
                <a:latin typeface="+mn-lt"/>
                <a:ea typeface="+mn-ea"/>
                <a:cs typeface="+mn-cs"/>
                <a:hlinkClick r:id="rId4"/>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7</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02/07/2020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02/07/2020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02/07/2020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02/07/2020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5.png"/><Relationship Id="rId5" Type="http://schemas.openxmlformats.org/officeDocument/2006/relationships/image" Target="../media/image3.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ebook.yourcloudlibrary.com/library/shropshire/Featured" TargetMode="External"/><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a16="http://schemas.microsoft.com/office/drawing/2014/main" id="{E2DE853C-504A-40A6-BB1D-91ADC3606FB2}"/>
              </a:ext>
            </a:extLst>
          </p:cNvPr>
          <p:cNvPicPr>
            <a:picLocks noChangeAspect="1"/>
          </p:cNvPicPr>
          <p:nvPr/>
        </p:nvPicPr>
        <p:blipFill rotWithShape="1">
          <a:blip r:embed="rId7"/>
          <a:srcRect t="5344" b="5362"/>
          <a:stretch/>
        </p:blipFill>
        <p:spPr>
          <a:xfrm>
            <a:off x="1884261" y="1414130"/>
            <a:ext cx="5375478" cy="3600007"/>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a16="http://schemas.microsoft.com/office/drawing/2014/main"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a16="http://schemas.microsoft.com/office/drawing/2014/main"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a16="http://schemas.microsoft.com/office/drawing/2014/main"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Tree>
    <p:extLst>
      <p:ext uri="{BB962C8B-B14F-4D97-AF65-F5344CB8AC3E}">
        <p14:creationId xmlns:p14="http://schemas.microsoft.com/office/powerpoint/2010/main" val="20237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a16="http://schemas.microsoft.com/office/drawing/2014/main"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a16="http://schemas.microsoft.com/office/drawing/2014/main"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a16="http://schemas.microsoft.com/office/drawing/2014/main"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a16="http://schemas.microsoft.com/office/drawing/2014/main"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a16="http://schemas.microsoft.com/office/drawing/2014/main"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a16="http://schemas.microsoft.com/office/drawing/2014/main"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id="{19F3315E-06E6-4D72-9E85-A068F71FC5E5}"/>
              </a:ext>
            </a:extLst>
          </p:cNvPr>
          <p:cNvSpPr/>
          <p:nvPr/>
        </p:nvSpPr>
        <p:spPr>
          <a:xfrm>
            <a:off x="695694" y="2699077"/>
            <a:ext cx="7577225" cy="2793329"/>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library: </a:t>
            </a:r>
            <a:r>
              <a:rPr lang="en-GB" sz="2000" dirty="0">
                <a:hlinkClick r:id="rId13"/>
              </a:rPr>
              <a:t>https://ebook.yourcloudlibrary.com/library/shropshire/Featured</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20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p:txBody>
      </p:sp>
      <p:sp>
        <p:nvSpPr>
          <p:cNvPr id="18" name="Rectangle 17">
            <a:extLst>
              <a:ext uri="{FF2B5EF4-FFF2-40B4-BE49-F238E27FC236}">
                <a16:creationId xmlns:a16="http://schemas.microsoft.com/office/drawing/2014/main"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742B49F613AD4EBC61D462D96A215B" ma:contentTypeVersion="12" ma:contentTypeDescription="Create a new document." ma:contentTypeScope="" ma:versionID="b54d81068358b651e5332a6b87d99199">
  <xsd:schema xmlns:xsd="http://www.w3.org/2001/XMLSchema" xmlns:xs="http://www.w3.org/2001/XMLSchema" xmlns:p="http://schemas.microsoft.com/office/2006/metadata/properties" xmlns:ns2="5d113e86-30e9-494c-854f-70c8b0a38ff8" xmlns:ns3="06bf8208-2e22-49f7-a204-d986cb4533f1" targetNamespace="http://schemas.microsoft.com/office/2006/metadata/properties" ma:root="true" ma:fieldsID="b8fc73dc8268b267cc97009adc95e742" ns2:_="" ns3:_="">
    <xsd:import namespace="5d113e86-30e9-494c-854f-70c8b0a38ff8"/>
    <xsd:import namespace="06bf8208-2e22-49f7-a204-d986cb4533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13e86-30e9-494c-854f-70c8b0a38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f8208-2e22-49f7-a204-d986cb4533f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2.xml><?xml version="1.0" encoding="utf-8"?>
<ds:datastoreItem xmlns:ds="http://schemas.openxmlformats.org/officeDocument/2006/customXml" ds:itemID="{36C8D9B9-FBCF-4205-BDDF-5398B7BDD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13e86-30e9-494c-854f-70c8b0a38ff8"/>
    <ds:schemaRef ds:uri="06bf8208-2e22-49f7-a204-d986cb453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C83F6-A3BF-4810-9844-A76EDF669925}">
  <ds:schemaRefs>
    <ds:schemaRef ds:uri="http://schemas.microsoft.com/office/infopath/2007/PartnerControls"/>
    <ds:schemaRef ds:uri="http://purl.org/dc/elements/1.1/"/>
    <ds:schemaRef ds:uri="http://schemas.microsoft.com/office/2006/metadata/properties"/>
    <ds:schemaRef ds:uri="5d113e86-30e9-494c-854f-70c8b0a38ff8"/>
    <ds:schemaRef ds:uri="http://purl.org/dc/terms/"/>
    <ds:schemaRef ds:uri="http://schemas.microsoft.com/office/2006/documentManagement/types"/>
    <ds:schemaRef ds:uri="http://purl.org/dc/dcmitype/"/>
    <ds:schemaRef ds:uri="http://schemas.openxmlformats.org/package/2006/metadata/core-properties"/>
    <ds:schemaRef ds:uri="06bf8208-2e22-49f7-a204-d986cb4533f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122</TotalTime>
  <Words>1326</Words>
  <Application>Microsoft Office PowerPoint</Application>
  <PresentationFormat>On-screen Show (4:3)</PresentationFormat>
  <Paragraphs>100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Symbol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cc113467</cp:lastModifiedBy>
  <cp:revision>11</cp:revision>
  <dcterms:created xsi:type="dcterms:W3CDTF">2020-05-29T09:15:46Z</dcterms:created>
  <dcterms:modified xsi:type="dcterms:W3CDTF">2020-07-02T11:36:07Z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0x01010008742B49F613AD4EBC61D462D96A215B</vt:lpwstr>
  </property>
</Properties>
</file>