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CAFEA-7E74-4BB2-AD2E-B98D8DB35E4E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F1C06-5A6F-425E-A611-961605496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1C06-5A6F-425E-A611-9616054969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1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7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9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1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9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3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8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9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9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9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6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BBBC-948B-4028-9A13-8EB5A4D7F6D7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17C1-45DC-46F2-BEB7-A8FDFB452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564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6984776" cy="74167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A clause is … 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2298464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>
                <a:solidFill>
                  <a:schemeClr val="bg1"/>
                </a:solidFill>
              </a:rPr>
              <a:t>a group of words that could be a </a:t>
            </a:r>
            <a:r>
              <a:rPr lang="en-GB" sz="3200" b="1" dirty="0" smtClean="0">
                <a:solidFill>
                  <a:schemeClr val="bg1"/>
                </a:solidFill>
              </a:rPr>
              <a:t>sentence.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647688"/>
            <a:ext cx="1685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>
                <a:solidFill>
                  <a:prstClr val="black"/>
                </a:solidFill>
              </a:rPr>
              <a:t>It has </a:t>
            </a:r>
            <a:r>
              <a:rPr lang="en-GB" sz="3200" b="1" dirty="0" smtClean="0">
                <a:solidFill>
                  <a:prstClr val="black"/>
                </a:solidFill>
              </a:rPr>
              <a:t>…  </a:t>
            </a:r>
            <a:endParaRPr lang="en-GB" sz="32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2748" y="4111308"/>
            <a:ext cx="6653708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>
                <a:solidFill>
                  <a:prstClr val="black"/>
                </a:solidFill>
              </a:rPr>
              <a:t>a </a:t>
            </a:r>
            <a:r>
              <a:rPr lang="en-GB" sz="3200" b="1" u="sng" dirty="0">
                <a:solidFill>
                  <a:prstClr val="black"/>
                </a:solidFill>
              </a:rPr>
              <a:t>subject </a:t>
            </a:r>
            <a:r>
              <a:rPr lang="en-GB" sz="3200" b="1" dirty="0">
                <a:solidFill>
                  <a:prstClr val="black"/>
                </a:solidFill>
              </a:rPr>
              <a:t>– it is about </a:t>
            </a:r>
            <a:r>
              <a:rPr lang="en-GB" sz="3200" b="1" dirty="0" smtClean="0">
                <a:solidFill>
                  <a:prstClr val="black"/>
                </a:solidFill>
              </a:rPr>
              <a:t>something.</a:t>
            </a:r>
          </a:p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a </a:t>
            </a:r>
            <a:r>
              <a:rPr lang="en-GB" sz="3200" b="1" u="sng" dirty="0" smtClean="0">
                <a:solidFill>
                  <a:prstClr val="black"/>
                </a:solidFill>
              </a:rPr>
              <a:t>verb</a:t>
            </a:r>
            <a:r>
              <a:rPr lang="en-GB" sz="3200" b="1" dirty="0" smtClean="0">
                <a:solidFill>
                  <a:prstClr val="black"/>
                </a:solidFill>
              </a:rPr>
              <a:t> – the subject </a:t>
            </a:r>
            <a:r>
              <a:rPr lang="en-GB" sz="3200" b="1" i="1" dirty="0" smtClean="0">
                <a:solidFill>
                  <a:prstClr val="black"/>
                </a:solidFill>
              </a:rPr>
              <a:t>does</a:t>
            </a:r>
            <a:r>
              <a:rPr lang="en-GB" sz="3200" b="1" dirty="0" smtClean="0">
                <a:solidFill>
                  <a:prstClr val="black"/>
                </a:solidFill>
              </a:rPr>
              <a:t>, </a:t>
            </a:r>
            <a:r>
              <a:rPr lang="en-GB" sz="3200" b="1" i="1" dirty="0" smtClean="0">
                <a:solidFill>
                  <a:prstClr val="black"/>
                </a:solidFill>
              </a:rPr>
              <a:t>feels</a:t>
            </a:r>
            <a:r>
              <a:rPr lang="en-GB" sz="3200" b="1" dirty="0" smtClean="0">
                <a:solidFill>
                  <a:prstClr val="black"/>
                </a:solidFill>
              </a:rPr>
              <a:t> or </a:t>
            </a:r>
            <a:r>
              <a:rPr lang="en-GB" sz="3200" b="1" i="1" dirty="0" smtClean="0">
                <a:solidFill>
                  <a:prstClr val="black"/>
                </a:solidFill>
              </a:rPr>
              <a:t>is</a:t>
            </a:r>
            <a:r>
              <a:rPr lang="en-GB" sz="3200" b="1" dirty="0" smtClean="0">
                <a:solidFill>
                  <a:prstClr val="black"/>
                </a:solidFill>
              </a:rPr>
              <a:t> something, or something is </a:t>
            </a:r>
            <a:r>
              <a:rPr lang="en-GB" sz="3200" b="1" i="1" dirty="0" smtClean="0">
                <a:solidFill>
                  <a:prstClr val="black"/>
                </a:solidFill>
              </a:rPr>
              <a:t>done</a:t>
            </a:r>
            <a:r>
              <a:rPr lang="en-GB" sz="3200" b="1" dirty="0" smtClean="0">
                <a:solidFill>
                  <a:prstClr val="black"/>
                </a:solidFill>
              </a:rPr>
              <a:t> to it.</a:t>
            </a:r>
            <a:endParaRPr lang="en-GB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1034059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A clause is a </a:t>
            </a:r>
            <a:r>
              <a:rPr lang="en-GB" b="1" i="1" dirty="0" smtClean="0">
                <a:solidFill>
                  <a:schemeClr val="bg1"/>
                </a:solidFill>
              </a:rPr>
              <a:t>clause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and not a </a:t>
            </a:r>
            <a:r>
              <a:rPr lang="en-GB" b="1" i="1" dirty="0" smtClean="0">
                <a:solidFill>
                  <a:schemeClr val="bg1"/>
                </a:solidFill>
              </a:rPr>
              <a:t>sentence </a:t>
            </a:r>
            <a:r>
              <a:rPr lang="en-GB" b="1" dirty="0" smtClean="0">
                <a:solidFill>
                  <a:schemeClr val="bg1"/>
                </a:solidFill>
              </a:rPr>
              <a:t>when… 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2420888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chemeClr val="bg1"/>
                </a:solidFill>
              </a:rPr>
              <a:t>it joins with another </a:t>
            </a:r>
            <a:r>
              <a:rPr lang="en-GB" sz="3200" b="1" i="1" dirty="0" smtClean="0">
                <a:solidFill>
                  <a:schemeClr val="bg1"/>
                </a:solidFill>
              </a:rPr>
              <a:t>clause</a:t>
            </a:r>
            <a:r>
              <a:rPr lang="en-GB" sz="3200" b="1" dirty="0" smtClean="0">
                <a:solidFill>
                  <a:schemeClr val="bg1"/>
                </a:solidFill>
              </a:rPr>
              <a:t> or </a:t>
            </a:r>
            <a:r>
              <a:rPr lang="en-GB" sz="3200" b="1" i="1" dirty="0" smtClean="0">
                <a:solidFill>
                  <a:schemeClr val="bg1"/>
                </a:solidFill>
              </a:rPr>
              <a:t>phrase</a:t>
            </a:r>
            <a:r>
              <a:rPr lang="en-GB" sz="3200" b="1" dirty="0" smtClean="0">
                <a:solidFill>
                  <a:schemeClr val="bg1"/>
                </a:solidFill>
              </a:rPr>
              <a:t> to make one sentence.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85233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For example here are two </a:t>
            </a:r>
            <a:r>
              <a:rPr lang="en-GB" sz="3200" b="1" i="1" dirty="0" smtClean="0">
                <a:solidFill>
                  <a:prstClr val="black"/>
                </a:solidFill>
              </a:rPr>
              <a:t>sentences.</a:t>
            </a:r>
            <a:r>
              <a:rPr lang="en-GB" sz="3200" b="1" dirty="0" smtClean="0">
                <a:solidFill>
                  <a:prstClr val="black"/>
                </a:solidFill>
              </a:rPr>
              <a:t>…  </a:t>
            </a:r>
            <a:endParaRPr lang="en-GB" sz="32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1376" y="4729498"/>
            <a:ext cx="3528392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He did not hunt.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8044" y="4729496"/>
            <a:ext cx="3528392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It was raining.</a:t>
            </a:r>
          </a:p>
        </p:txBody>
      </p:sp>
    </p:spTree>
    <p:extLst>
      <p:ext uri="{BB962C8B-B14F-4D97-AF65-F5344CB8AC3E}">
        <p14:creationId xmlns:p14="http://schemas.microsoft.com/office/powerpoint/2010/main" val="287987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80920" cy="1584176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If I join these two sentences with a connective they become one longer sentence, with two clauses.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2276" y="3267561"/>
            <a:ext cx="7494160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He did not hunt  because it was raining.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1240" y="4290859"/>
            <a:ext cx="1512168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CLAUSE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0632" y="4411563"/>
            <a:ext cx="1512168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CLAUSE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25984" y="5316823"/>
            <a:ext cx="2018888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connective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2358000" y="2748640"/>
            <a:ext cx="438648" cy="2549192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5400000">
            <a:off x="6491368" y="2797064"/>
            <a:ext cx="438648" cy="2549192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749356" y="3852336"/>
            <a:ext cx="0" cy="1464487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19672" y="6023362"/>
            <a:ext cx="6732240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i="1" u="sng" dirty="0" smtClean="0">
                <a:solidFill>
                  <a:srgbClr val="C00000"/>
                </a:solidFill>
              </a:rPr>
              <a:t>because</a:t>
            </a:r>
            <a:r>
              <a:rPr lang="en-GB" sz="3200" b="1" dirty="0" smtClean="0">
                <a:solidFill>
                  <a:srgbClr val="C00000"/>
                </a:solidFill>
              </a:rPr>
              <a:t> is a </a:t>
            </a:r>
            <a:r>
              <a:rPr lang="en-GB" sz="3200" b="1" i="1" dirty="0" smtClean="0">
                <a:solidFill>
                  <a:srgbClr val="C00000"/>
                </a:solidFill>
              </a:rPr>
              <a:t>subordinating conjunction</a:t>
            </a:r>
            <a:endParaRPr lang="en-GB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5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1584176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A </a:t>
            </a:r>
            <a:r>
              <a:rPr lang="en-GB" b="1" u="sng" dirty="0" smtClean="0">
                <a:solidFill>
                  <a:schemeClr val="bg1"/>
                </a:solidFill>
              </a:rPr>
              <a:t>main clause</a:t>
            </a:r>
            <a:r>
              <a:rPr lang="en-GB" b="1" dirty="0" smtClean="0">
                <a:solidFill>
                  <a:schemeClr val="bg1"/>
                </a:solidFill>
              </a:rPr>
              <a:t> gives the main point of a sentence.</a:t>
            </a:r>
          </a:p>
          <a:p>
            <a:pPr algn="l"/>
            <a:r>
              <a:rPr lang="en-GB" b="1" dirty="0" smtClean="0">
                <a:solidFill>
                  <a:schemeClr val="bg1"/>
                </a:solidFill>
              </a:rPr>
              <a:t>A </a:t>
            </a:r>
            <a:r>
              <a:rPr lang="en-GB" b="1" u="sng" dirty="0" smtClean="0">
                <a:solidFill>
                  <a:schemeClr val="bg1"/>
                </a:solidFill>
              </a:rPr>
              <a:t>subordinate clause</a:t>
            </a:r>
            <a:r>
              <a:rPr lang="en-GB" b="1" dirty="0" smtClean="0">
                <a:solidFill>
                  <a:schemeClr val="bg1"/>
                </a:solidFill>
              </a:rPr>
              <a:t> provides extra information.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212" y="2975173"/>
            <a:ext cx="7494160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He did not hunt  because it was raining.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744" y="4029075"/>
            <a:ext cx="3497716" cy="156966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MAIN CLAUSE – the main point of my sentence.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70256" y="3998596"/>
            <a:ext cx="4536504" cy="156966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SUBORDINATE CLAUSE – extra information linked to the main clause.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2358000" y="2529315"/>
            <a:ext cx="438648" cy="2549192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5400000">
            <a:off x="6347352" y="2504676"/>
            <a:ext cx="438648" cy="2549192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32602" y="5770364"/>
            <a:ext cx="6176075" cy="95410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b="1" dirty="0" smtClean="0">
                <a:solidFill>
                  <a:srgbClr val="C00000"/>
                </a:solidFill>
              </a:rPr>
              <a:t>The </a:t>
            </a:r>
            <a:r>
              <a:rPr lang="en-GB" sz="2800" b="1" i="1" dirty="0" smtClean="0">
                <a:solidFill>
                  <a:srgbClr val="C00000"/>
                </a:solidFill>
              </a:rPr>
              <a:t>conjunction</a:t>
            </a:r>
            <a:r>
              <a:rPr lang="en-GB" sz="2800" b="1" dirty="0" smtClean="0">
                <a:solidFill>
                  <a:srgbClr val="C00000"/>
                </a:solidFill>
              </a:rPr>
              <a:t> shows the relationship between the two clauses.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493" y="3267560"/>
            <a:ext cx="493713" cy="268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0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5" grpId="0" animBg="1"/>
      <p:bldP spid="1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32048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718" y="1052735"/>
            <a:ext cx="8828042" cy="1922437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Remember, the subordinate information can come at the start of a sentence. If a sentence starts with a subordinating conjunction (connective), it is starting with the subordinate clause.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360" y="3834882"/>
            <a:ext cx="8931304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prstClr val="black"/>
                </a:solidFill>
              </a:rPr>
              <a:t>As the sun was setting, the tiger stalked her prey.</a:t>
            </a:r>
          </a:p>
        </p:txBody>
      </p:sp>
      <p:sp>
        <p:nvSpPr>
          <p:cNvPr id="9" name="Rectangle 8"/>
          <p:cNvSpPr/>
          <p:nvPr/>
        </p:nvSpPr>
        <p:spPr>
          <a:xfrm>
            <a:off x="5648948" y="4858305"/>
            <a:ext cx="3497716" cy="1077218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MAIN CLAUSE – the main point.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9376" y="4841155"/>
            <a:ext cx="4536504" cy="156966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C00000"/>
                </a:solidFill>
              </a:rPr>
              <a:t>SUBORDINATE CLAUSE – extra information linked to the main clause. 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2228440" y="3090809"/>
            <a:ext cx="438648" cy="3096344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5400000">
            <a:off x="6285854" y="2544218"/>
            <a:ext cx="438648" cy="4136788"/>
          </a:xfrm>
          <a:prstGeom prst="rightBrace">
            <a:avLst>
              <a:gd name="adj1" fmla="val 0"/>
              <a:gd name="adj2" fmla="val 5000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9623" y="2925178"/>
            <a:ext cx="4237161" cy="52322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b="1" i="1" dirty="0" smtClean="0">
                <a:solidFill>
                  <a:srgbClr val="C00000"/>
                </a:solidFill>
              </a:rPr>
              <a:t>subordinating conjunction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31317">
            <a:off x="204271" y="3405261"/>
            <a:ext cx="493713" cy="47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04049" y="2837023"/>
            <a:ext cx="3569524" cy="95410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b="1" dirty="0" smtClean="0">
                <a:solidFill>
                  <a:srgbClr val="C00000"/>
                </a:solidFill>
              </a:rPr>
              <a:t>a comma is often used between clauses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4972">
            <a:off x="4377703" y="3018585"/>
            <a:ext cx="493713" cy="98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7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5" grpId="0" animBg="1"/>
      <p:bldP spid="12" grpId="0" animBg="1"/>
      <p:bldP spid="4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32048"/>
            <a:ext cx="7772400" cy="1152127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Subordinate clauses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718" y="1052735"/>
            <a:ext cx="8828042" cy="1922437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A subordinate clause can also be </a:t>
            </a:r>
            <a:r>
              <a:rPr lang="en-GB" b="1" u="sng" dirty="0" smtClean="0">
                <a:solidFill>
                  <a:schemeClr val="bg1"/>
                </a:solidFill>
              </a:rPr>
              <a:t>embedded</a:t>
            </a:r>
            <a:r>
              <a:rPr lang="en-GB" b="1" dirty="0" smtClean="0">
                <a:solidFill>
                  <a:schemeClr val="bg1"/>
                </a:solidFill>
              </a:rPr>
              <a:t> within a main clause. The extra information is added in the middle of the main clause. Note the </a:t>
            </a:r>
            <a:r>
              <a:rPr lang="en-GB" b="1" i="1" dirty="0" smtClean="0">
                <a:solidFill>
                  <a:schemeClr val="bg1"/>
                </a:solidFill>
              </a:rPr>
              <a:t>two comma trick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GB" b="1" dirty="0">
              <a:solidFill>
                <a:schemeClr val="bg1"/>
              </a:solidFill>
            </a:endParaRP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127" y="3844524"/>
            <a:ext cx="8358212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7030A0"/>
                </a:solidFill>
              </a:rPr>
              <a:t>The tiger</a:t>
            </a:r>
            <a:r>
              <a:rPr lang="en-GB" sz="3200" b="1" dirty="0" smtClean="0">
                <a:solidFill>
                  <a:prstClr val="black"/>
                </a:solidFill>
              </a:rPr>
              <a:t>, </a:t>
            </a:r>
            <a:r>
              <a:rPr lang="en-GB" sz="3200" b="1" dirty="0" smtClean="0">
                <a:solidFill>
                  <a:srgbClr val="0070C0"/>
                </a:solidFill>
              </a:rPr>
              <a:t>who was ravenous</a:t>
            </a:r>
            <a:r>
              <a:rPr lang="en-GB" sz="3200" b="1" dirty="0" smtClean="0">
                <a:solidFill>
                  <a:prstClr val="black"/>
                </a:solidFill>
              </a:rPr>
              <a:t>,  </a:t>
            </a:r>
            <a:r>
              <a:rPr lang="en-GB" sz="3200" b="1" dirty="0" smtClean="0">
                <a:solidFill>
                  <a:srgbClr val="7030A0"/>
                </a:solidFill>
              </a:rPr>
              <a:t>stalked her prey.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9075" y="2849166"/>
            <a:ext cx="3805291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7030A0"/>
                </a:solidFill>
              </a:rPr>
              <a:t>MAIN CLAUSE begins </a:t>
            </a:r>
            <a:endParaRPr lang="en-GB" sz="32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5053896"/>
            <a:ext cx="4536504" cy="156966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0070C0"/>
                </a:solidFill>
              </a:rPr>
              <a:t>SUBORDINATE CLAUSE – extra information linked to the main clause. 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3596592" y="3050946"/>
            <a:ext cx="438648" cy="3096344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148064" y="5147400"/>
            <a:ext cx="3835437" cy="138499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800" b="1" dirty="0" smtClean="0">
                <a:solidFill>
                  <a:srgbClr val="C00000"/>
                </a:solidFill>
              </a:rPr>
              <a:t>2 commas used to separate the embedded </a:t>
            </a:r>
            <a:r>
              <a:rPr lang="en-GB" sz="2800" b="1" i="1" dirty="0" smtClean="0">
                <a:solidFill>
                  <a:srgbClr val="C00000"/>
                </a:solidFill>
              </a:rPr>
              <a:t>subordinate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i="1" dirty="0" smtClean="0">
                <a:solidFill>
                  <a:srgbClr val="C00000"/>
                </a:solidFill>
              </a:rPr>
              <a:t>clause</a:t>
            </a:r>
            <a:r>
              <a:rPr lang="en-GB" sz="2800" b="1" dirty="0" smtClean="0">
                <a:solidFill>
                  <a:srgbClr val="C00000"/>
                </a:solidFill>
              </a:rPr>
              <a:t>. 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6800948" y="2167878"/>
            <a:ext cx="438648" cy="2880320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Brace 14"/>
          <p:cNvSpPr/>
          <p:nvPr/>
        </p:nvSpPr>
        <p:spPr>
          <a:xfrm rot="16200000">
            <a:off x="1063439" y="2856242"/>
            <a:ext cx="438648" cy="1537915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413978" y="4231935"/>
            <a:ext cx="742198" cy="9213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148673" y="4254449"/>
            <a:ext cx="2999391" cy="92138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391486" y="2797569"/>
            <a:ext cx="3592015" cy="58477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3200" b="1" dirty="0" smtClean="0">
                <a:solidFill>
                  <a:srgbClr val="7030A0"/>
                </a:solidFill>
              </a:rPr>
              <a:t>MAIN CLAUSE ends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0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5" grpId="0" animBg="1"/>
      <p:bldP spid="11" grpId="0" animBg="1"/>
      <p:bldP spid="14" grpId="0" animBg="1"/>
      <p:bldP spid="15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331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Subordinate clauses</vt:lpstr>
      <vt:lpstr>Subordinate clauses</vt:lpstr>
      <vt:lpstr>Subordinate clauses</vt:lpstr>
      <vt:lpstr>Subordinate clauses</vt:lpstr>
      <vt:lpstr>Subordinate clauses</vt:lpstr>
      <vt:lpstr>Subordinate clauses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Words</dc:title>
  <dc:creator>LR C</dc:creator>
  <cp:lastModifiedBy>cj</cp:lastModifiedBy>
  <cp:revision>20</cp:revision>
  <dcterms:created xsi:type="dcterms:W3CDTF">2016-06-07T11:31:38Z</dcterms:created>
  <dcterms:modified xsi:type="dcterms:W3CDTF">2020-05-31T13:19:30Z</dcterms:modified>
</cp:coreProperties>
</file>