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75" r:id="rId6"/>
    <p:sldMasterId id="2147483682" r:id="rId7"/>
    <p:sldMasterId id="2147483690" r:id="rId8"/>
  </p:sldMasterIdLst>
  <p:notesMasterIdLst>
    <p:notesMasterId r:id="rId16"/>
  </p:notesMasterIdLst>
  <p:sldIdLst>
    <p:sldId id="358" r:id="rId9"/>
    <p:sldId id="376" r:id="rId10"/>
    <p:sldId id="361" r:id="rId11"/>
    <p:sldId id="362" r:id="rId12"/>
    <p:sldId id="371" r:id="rId13"/>
    <p:sldId id="368" r:id="rId14"/>
    <p:sldId id="3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 du Pille" initials="JdP" lastIdx="12" clrIdx="0">
    <p:extLst/>
  </p:cmAuthor>
  <p:cmAuthor id="2" name="Darren Aldrich" initials="DA" lastIdx="1" clrIdx="1">
    <p:extLst/>
  </p:cmAuthor>
  <p:cmAuthor id="3" name="Jack du Pille" initials="JdP [2]" lastIdx="6" clrIdx="2">
    <p:extLst/>
  </p:cmAuthor>
  <p:cmAuthor id="4" name="Ed Lang" initials="EL" lastIdx="10" clrIdx="3">
    <p:extLst/>
  </p:cmAuthor>
  <p:cmAuthor id="5" name="Tarin Ayres" initials="TA" lastIdx="2" clrIdx="4">
    <p:extLst/>
  </p:cmAuthor>
  <p:cmAuthor id="6" name="Louise Grocott" initials="LG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AA5D0-2E93-54B2-3B6F-1D64B3558A21}" v="1" dt="2020-04-17T15:41:10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0"/>
    <p:restoredTop sz="94664"/>
  </p:normalViewPr>
  <p:slideViewPr>
    <p:cSldViewPr>
      <p:cViewPr>
        <p:scale>
          <a:sx n="60" d="100"/>
          <a:sy n="60" d="100"/>
        </p:scale>
        <p:origin x="-9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Grocott" userId="S::louise.grocott@hee.nhs.uk::1f6fbb5a-43c4-4cb6-998a-780ad9620db9" providerId="AD" clId="Web-{10AAA5D0-2E93-54B2-3B6F-1D64B3558A21}"/>
    <pc:docChg chg="">
      <pc:chgData name="Louise Grocott" userId="S::louise.grocott@hee.nhs.uk::1f6fbb5a-43c4-4cb6-998a-780ad9620db9" providerId="AD" clId="Web-{10AAA5D0-2E93-54B2-3B6F-1D64B3558A21}" dt="2020-04-17T15:41:10.926" v="0"/>
      <pc:docMkLst>
        <pc:docMk/>
      </pc:docMkLst>
      <pc:sldChg chg="addCm">
        <pc:chgData name="Louise Grocott" userId="S::louise.grocott@hee.nhs.uk::1f6fbb5a-43c4-4cb6-998a-780ad9620db9" providerId="AD" clId="Web-{10AAA5D0-2E93-54B2-3B6F-1D64B3558A21}" dt="2020-04-17T15:41:10.926" v="0"/>
        <pc:sldMkLst>
          <pc:docMk/>
          <pc:sldMk cId="140048866" sldId="3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ED96C-B4B9-45A7-9C43-9FB27A4B53DE}" type="datetimeFigureOut">
              <a:rPr lang="en-GB" smtClean="0"/>
              <a:pPr/>
              <a:t>23/05/2020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C54C8-35FE-4613-A55E-0CB2BFA199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7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05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7038"/>
            <a:ext cx="6400800" cy="861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AC3"/>
              </a:buClr>
            </a:pPr>
            <a:r>
              <a:rPr lang="en-GB" sz="1600" b="1" dirty="0" err="1">
                <a:solidFill>
                  <a:schemeClr val="bg1"/>
                </a:solidFill>
              </a:rPr>
              <a:t>www.stepintothenhs.nhs.uk</a:t>
            </a:r>
            <a:r>
              <a:rPr lang="en-GB" sz="1600" b="1" dirty="0">
                <a:solidFill>
                  <a:schemeClr val="bg1"/>
                </a:solidFill>
              </a:rPr>
              <a:t>/primary-schools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step_into_NHS_P_PP_icons_Together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1" y="6025379"/>
            <a:ext cx="4174030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8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4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13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034" y="1605024"/>
            <a:ext cx="7920526" cy="41242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055" y="5820932"/>
            <a:ext cx="7927505" cy="8048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710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prstClr val="white"/>
                </a:solidFill>
              </a:rPr>
              <a:t>www.stepintothenhs.nhs.uk</a:t>
            </a:r>
            <a:r>
              <a:rPr lang="en-GB" sz="1600" b="1" dirty="0">
                <a:solidFill>
                  <a:prstClr val="white"/>
                </a:solidFill>
              </a:rPr>
              <a:t>/primary-schools</a:t>
            </a:r>
            <a:endParaRPr lang="en-US" sz="1600" b="1" dirty="0">
              <a:solidFill>
                <a:prstClr val="white"/>
              </a:solidFill>
            </a:endParaRPr>
          </a:p>
        </p:txBody>
      </p:sp>
      <p:pic>
        <p:nvPicPr>
          <p:cNvPr id="8" name="Picture 7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163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9038"/>
            <a:ext cx="8229600" cy="366712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45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rgbClr val="FFFFFF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27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2965"/>
            <a:ext cx="4038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44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8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609600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3504973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6400345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271733"/>
            <a:ext cx="2216553" cy="8015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3431704" y="4266945"/>
            <a:ext cx="2216553" cy="8063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/>
          </p:nvPr>
        </p:nvSpPr>
        <p:spPr>
          <a:xfrm>
            <a:off x="6400345" y="4271733"/>
            <a:ext cx="2216553" cy="8015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827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2300" y="1601788"/>
            <a:ext cx="7920000" cy="3960000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Video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0" y="5681365"/>
            <a:ext cx="7920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31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376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dirty="0" err="1">
                <a:solidFill>
                  <a:prstClr val="white"/>
                </a:solidFill>
              </a:rPr>
              <a:t>www.stepintothenhs.nhs.uk</a:t>
            </a:r>
            <a:r>
              <a:rPr lang="en-GB" sz="1600" dirty="0">
                <a:solidFill>
                  <a:prstClr val="white"/>
                </a:solidFill>
              </a:rPr>
              <a:t>/primary-schools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8" name="Picture 7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163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9038"/>
            <a:ext cx="8229600" cy="366712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45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rgbClr val="FFFFFF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27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2965"/>
            <a:ext cx="4038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44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84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609600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3504973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6400345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271733"/>
            <a:ext cx="2216553" cy="8015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3431704" y="4266945"/>
            <a:ext cx="2216553" cy="8063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/>
          </p:nvPr>
        </p:nvSpPr>
        <p:spPr>
          <a:xfrm>
            <a:off x="6400345" y="4271733"/>
            <a:ext cx="2216553" cy="8015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827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2300" y="1601788"/>
            <a:ext cx="7920000" cy="3960000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0" y="5681365"/>
            <a:ext cx="7920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31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599" y="2023729"/>
            <a:ext cx="7875837" cy="3818138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987447"/>
            <a:ext cx="7875837" cy="607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77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7731"/>
          </a:xfrm>
          <a:prstGeom prst="rect">
            <a:avLst/>
          </a:prstGeom>
          <a:effectLst/>
        </p:spPr>
        <p:txBody>
          <a:bodyPr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8156"/>
            <a:ext cx="6400800" cy="7545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AC3"/>
              </a:buClr>
            </a:pPr>
            <a:r>
              <a:rPr lang="en-GB" sz="1600" b="1" dirty="0" err="1">
                <a:solidFill>
                  <a:prstClr val="black"/>
                </a:solidFill>
              </a:rPr>
              <a:t>www.stepintothenhs.nhs.uk</a:t>
            </a:r>
            <a:r>
              <a:rPr lang="en-GB" sz="1600" b="1" dirty="0">
                <a:solidFill>
                  <a:prstClr val="black"/>
                </a:solidFill>
              </a:rPr>
              <a:t>/primary-schools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step_into_NHS_P_PP_icons_Together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1" y="6025379"/>
            <a:ext cx="4174030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7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4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599" y="2023729"/>
            <a:ext cx="7875837" cy="3818138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987447"/>
            <a:ext cx="7875837" cy="607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92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AC3"/>
              </a:buClr>
            </a:pPr>
            <a:r>
              <a:rPr lang="en-GB" sz="1600" b="1" dirty="0" err="1">
                <a:solidFill>
                  <a:srgbClr val="007AC3"/>
                </a:solidFill>
              </a:rPr>
              <a:t>www.stepintothenhs.nhs.uk</a:t>
            </a:r>
            <a:r>
              <a:rPr lang="en-GB" sz="1600" b="1" dirty="0">
                <a:solidFill>
                  <a:srgbClr val="007AC3"/>
                </a:solidFill>
              </a:rPr>
              <a:t>/primary-schools</a:t>
            </a:r>
            <a:endParaRPr lang="en-US" sz="1600" b="1" dirty="0">
              <a:solidFill>
                <a:srgbClr val="007AC3"/>
              </a:solidFill>
            </a:endParaRPr>
          </a:p>
        </p:txBody>
      </p:sp>
      <p:pic>
        <p:nvPicPr>
          <p:cNvPr id="6" name="Picture 5" descr="step_into_NHS_P_PP_icons_Together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1" y="6025379"/>
            <a:ext cx="4174030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9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43307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1616260"/>
            <a:ext cx="8001000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4861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rcle_background-01-0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11" name="Picture 10" descr="step_into_NHS_P_PP_icons_words_kids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rcle_background-01-01.png"/>
          <p:cNvPicPr>
            <a:picLocks noChangeAspect="1"/>
          </p:cNvPicPr>
          <p:nvPr userDrawn="1"/>
        </p:nvPicPr>
        <p:blipFill>
          <a:blip r:embed="rId5" cstate="print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11" name="Picture 10" descr="step_into_NHS_P_PP_icons_words_kids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2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43000">
                <a:schemeClr val="accent1">
                  <a:tint val="50000"/>
                  <a:shade val="100000"/>
                  <a:satMod val="350000"/>
                </a:schemeClr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Char char="–"/>
              <a:tabLst/>
              <a:defRPr/>
            </a:pPr>
            <a:r>
              <a:rPr lang="en-GB" dirty="0"/>
              <a:t>Fourth </a:t>
            </a:r>
          </a:p>
        </p:txBody>
      </p:sp>
      <p:pic>
        <p:nvPicPr>
          <p:cNvPr id="7" name="Picture 6" descr="step_into_NHS_P_PP_icons_words_kids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7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4"/>
        </a:buClr>
        <a:buSzTx/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2807" y="0"/>
            <a:ext cx="9220763" cy="691557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>
                  <a:alpha val="84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step_into_NHS_P_PP_icons_words_kids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2807" y="0"/>
            <a:ext cx="9220763" cy="691557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>
                  <a:alpha val="84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step_into_NHS_P_PP_icons_words_kids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hyperlink" Target="https://www.youtube.com/watch?v=hQjqqQ-lGMY&amp;feature=youtu.b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2105594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Create your Competition entry</a:t>
            </a:r>
          </a:p>
        </p:txBody>
      </p:sp>
    </p:spTree>
    <p:extLst>
      <p:ext uri="{BB962C8B-B14F-4D97-AF65-F5344CB8AC3E}">
        <p14:creationId xmlns:p14="http://schemas.microsoft.com/office/powerpoint/2010/main" val="5899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12" name="Picture 11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13" name="Picture 12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14" name="Picture 13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15" name="Picture 14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  <p:sp>
        <p:nvSpPr>
          <p:cNvPr id="17" name="Title 3"/>
          <p:cNvSpPr txBox="1">
            <a:spLocks/>
          </p:cNvSpPr>
          <p:nvPr/>
        </p:nvSpPr>
        <p:spPr>
          <a:xfrm>
            <a:off x="611560" y="1268760"/>
            <a:ext cx="7772400" cy="1224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Watch the video about the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NHS and our exciting competition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@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The date shown on the video is wrong!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 Closing now 19</a:t>
            </a:r>
            <a:r>
              <a:rPr lang="en-US" sz="2400" b="1" baseline="30000" dirty="0" smtClean="0">
                <a:latin typeface="Arial" pitchFamily="34" charset="0"/>
                <a:ea typeface="+mj-ea"/>
                <a:cs typeface="Arial" pitchFamily="34" charset="0"/>
              </a:rPr>
              <a:t>th</a:t>
            </a: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 June 2020.</a:t>
            </a:r>
            <a:endParaRPr kumimoji="0" lang="en-US" sz="24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285293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7"/>
              </a:rPr>
              <a:t>https</a:t>
            </a:r>
            <a:r>
              <a:rPr lang="en-GB" dirty="0">
                <a:hlinkClick r:id="rId7"/>
              </a:rPr>
              <a:t>://</a:t>
            </a:r>
            <a:r>
              <a:rPr lang="en-GB" dirty="0" smtClean="0">
                <a:hlinkClick r:id="rId7"/>
              </a:rPr>
              <a:t>www.youtube.com/watch?v=hQjqqQ-lGMY&amp;feature=youtu.be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3379" y="3332467"/>
            <a:ext cx="4541537" cy="255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95917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 recap of the key points…</a:t>
            </a:r>
          </a:p>
        </p:txBody>
      </p:sp>
    </p:spTree>
    <p:extLst>
      <p:ext uri="{BB962C8B-B14F-4D97-AF65-F5344CB8AC3E}">
        <p14:creationId xmlns:p14="http://schemas.microsoft.com/office/powerpoint/2010/main" val="37323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482453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Say thank you to the NHS</a:t>
            </a:r>
            <a:br>
              <a:rPr lang="en-US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</a:br>
            <a:r>
              <a:rPr lang="en-GB" sz="4000" b="0" dirty="0">
                <a:latin typeface="Arial" pitchFamily="34" charset="0"/>
                <a:cs typeface="Arial" pitchFamily="34" charset="0"/>
              </a:rPr>
              <a:t>by taking part in our competition</a:t>
            </a:r>
            <a:br>
              <a:rPr lang="en-GB" sz="4000" b="0" dirty="0">
                <a:latin typeface="Arial" pitchFamily="34" charset="0"/>
                <a:cs typeface="Arial" pitchFamily="34" charset="0"/>
              </a:rPr>
            </a:br>
            <a:r>
              <a:rPr lang="en-GB" sz="4000" b="0" dirty="0">
                <a:latin typeface="Arial" pitchFamily="34" charset="0"/>
                <a:cs typeface="Arial" pitchFamily="34" charset="0"/>
              </a:rPr>
              <a:t/>
            </a:r>
            <a:br>
              <a:rPr lang="en-GB" sz="4000" b="0" dirty="0">
                <a:latin typeface="Arial" pitchFamily="34" charset="0"/>
                <a:cs typeface="Arial" pitchFamily="34" charset="0"/>
              </a:rPr>
            </a:br>
            <a:r>
              <a:rPr lang="en-GB" sz="32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Get creative...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r>
              <a:rPr lang="en-GB" sz="2400" dirty="0">
                <a:latin typeface="Arial" pitchFamily="34" charset="0"/>
                <a:cs typeface="Arial" pitchFamily="34" charset="0"/>
              </a:rPr>
              <a:t>Produce a piece of artwork or performance art, for example: </a:t>
            </a:r>
            <a:br>
              <a:rPr lang="en-GB" sz="2400" dirty="0">
                <a:latin typeface="Arial" pitchFamily="34" charset="0"/>
                <a:cs typeface="Arial" pitchFamily="34" charset="0"/>
              </a:rPr>
            </a:br>
            <a:r>
              <a:rPr lang="en-GB" sz="2400" b="0" dirty="0">
                <a:latin typeface="Arial" pitchFamily="34" charset="0"/>
                <a:cs typeface="Arial" pitchFamily="34" charset="0"/>
              </a:rPr>
              <a:t>a painting, drawing, video, collage or temporary street art</a:t>
            </a:r>
            <a:br>
              <a:rPr lang="en-GB" sz="2400" b="0" dirty="0">
                <a:latin typeface="Arial" pitchFamily="34" charset="0"/>
                <a:cs typeface="Arial" pitchFamily="34" charset="0"/>
              </a:rPr>
            </a:br>
            <a:r>
              <a:rPr lang="en-GB" sz="2400" b="0" dirty="0">
                <a:latin typeface="Arial" pitchFamily="34" charset="0"/>
                <a:cs typeface="Arial" pitchFamily="34" charset="0"/>
              </a:rPr>
              <a:t/>
            </a:r>
            <a:br>
              <a:rPr lang="en-GB" sz="2400" b="0" dirty="0">
                <a:latin typeface="Arial" pitchFamily="34" charset="0"/>
                <a:cs typeface="Arial" pitchFamily="34" charset="0"/>
              </a:rPr>
            </a:br>
            <a:r>
              <a:rPr lang="en-GB" sz="2400" b="0" dirty="0">
                <a:latin typeface="Arial" pitchFamily="34" charset="0"/>
                <a:cs typeface="Arial" pitchFamily="34" charset="0"/>
              </a:rPr>
              <a:t>OR </a:t>
            </a:r>
            <a:br>
              <a:rPr lang="en-GB" sz="2400" b="0" dirty="0">
                <a:latin typeface="Arial" pitchFamily="34" charset="0"/>
                <a:cs typeface="Arial" pitchFamily="34" charset="0"/>
              </a:rPr>
            </a:br>
            <a:r>
              <a:rPr lang="en-GB" sz="2400" dirty="0">
                <a:latin typeface="Arial" pitchFamily="34" charset="0"/>
                <a:cs typeface="Arial" pitchFamily="34" charset="0"/>
              </a:rPr>
              <a:t/>
            </a:r>
            <a:br>
              <a:rPr lang="en-GB" sz="2400" dirty="0">
                <a:latin typeface="Arial" pitchFamily="34" charset="0"/>
                <a:cs typeface="Arial" pitchFamily="34" charset="0"/>
              </a:rPr>
            </a:br>
            <a:r>
              <a:rPr lang="en-GB" sz="2400" b="0" dirty="0">
                <a:latin typeface="Arial" pitchFamily="34" charset="0"/>
                <a:cs typeface="Arial" pitchFamily="34" charset="0"/>
              </a:rPr>
              <a:t>a poem, story, song or dance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1952783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9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77000"/>
            <a:ext cx="6813177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536" y="2420888"/>
            <a:ext cx="8424936" cy="35022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600" b="1" dirty="0">
                <a:latin typeface="Arial" pitchFamily="34" charset="0"/>
                <a:cs typeface="Arial" pitchFamily="34" charset="0"/>
              </a:rPr>
              <a:t>There are some fantastic prizes available for winning students*: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1" dirty="0">
                <a:latin typeface="Arial" pitchFamily="34" charset="0"/>
                <a:cs typeface="Arial" pitchFamily="34" charset="0"/>
              </a:rPr>
              <a:t>Overall national winner(s)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will receive </a:t>
            </a:r>
            <a:r>
              <a:rPr lang="en-GB" sz="2600" b="1" dirty="0">
                <a:latin typeface="Arial" pitchFamily="34" charset="0"/>
                <a:cs typeface="Arial" pitchFamily="34" charset="0"/>
              </a:rPr>
              <a:t>Amazon vouchers worth £50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1" dirty="0">
                <a:latin typeface="Arial" pitchFamily="34" charset="0"/>
                <a:cs typeface="Arial" pitchFamily="34" charset="0"/>
              </a:rPr>
              <a:t>Ten regional winners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will each receive an </a:t>
            </a:r>
            <a:r>
              <a:rPr lang="en-GB" sz="2600" b="1" dirty="0">
                <a:latin typeface="Arial" pitchFamily="34" charset="0"/>
                <a:cs typeface="Arial" pitchFamily="34" charset="0"/>
              </a:rPr>
              <a:t>Amazon voucher worth £25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1" dirty="0">
                <a:latin typeface="Arial" pitchFamily="34" charset="0"/>
                <a:cs typeface="Arial" pitchFamily="34" charset="0"/>
              </a:rPr>
              <a:t>Highly commended certificates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will also be awarded</a:t>
            </a:r>
          </a:p>
          <a:p>
            <a:pPr marL="0" indent="0">
              <a:buNone/>
            </a:pPr>
            <a:endParaRPr lang="en-GB" sz="2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600" b="1" dirty="0">
                <a:latin typeface="Arial" pitchFamily="34" charset="0"/>
                <a:cs typeface="Arial" pitchFamily="34" charset="0"/>
              </a:rPr>
              <a:t>April 2020 update: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The specifics of the national winner’s prize beyond vouchers will be discussed with the winning school, to ensure something appropriate can be awarded </a:t>
            </a:r>
            <a:r>
              <a:rPr lang="en-GB" sz="2600" b="1" dirty="0">
                <a:latin typeface="Arial" pitchFamily="34" charset="0"/>
                <a:cs typeface="Arial" pitchFamily="34" charset="0"/>
              </a:rPr>
              <a:t>should the previously listed class trip to a local science venue not be appropriate at this time. </a:t>
            </a:r>
          </a:p>
          <a:p>
            <a:pPr marL="0" indent="0">
              <a:buNone/>
            </a:pPr>
            <a:endParaRPr lang="en-GB" sz="26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2600" b="1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*Whether you enter individually or as a pair, each of you will receive a prize if your entry is chosen.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1556792"/>
            <a:ext cx="8064896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The prizes</a:t>
            </a:r>
          </a:p>
          <a:p>
            <a:endParaRPr lang="en-US" sz="2400" b="0" dirty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step_into_NHS_P_PP_icons_Amb_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11" name="Picture 10" descr="step_into_NHS_P_PP_icons_Amb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12" name="Picture 11" descr="step_into_NHS_P_PP_icons_Amb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13" name="Picture 12" descr="step_into_NHS_P_PP_icons_Amb_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477000"/>
            <a:ext cx="3458882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640961" cy="1308684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How will you say thank you to </a:t>
            </a:r>
            <a:b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the NHS?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1" y="2636912"/>
            <a:ext cx="8784977" cy="32403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GB" sz="10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GB" dirty="0">
                <a:latin typeface="Arial"/>
                <a:cs typeface="Arial"/>
              </a:rPr>
              <a:t>Think about </a:t>
            </a:r>
            <a:r>
              <a:rPr lang="en-US" dirty="0">
                <a:latin typeface="Arial"/>
                <a:cs typeface="Arial"/>
              </a:rPr>
              <a:t>the wide range of jobs you have learnt about and </a:t>
            </a:r>
            <a:r>
              <a:rPr lang="en-GB" dirty="0">
                <a:latin typeface="Arial"/>
                <a:cs typeface="Arial"/>
              </a:rPr>
              <a:t>how the NHS helps people. You can say thank you to people who do a particular job you have seen or say thank you to a whole team!</a:t>
            </a:r>
          </a:p>
          <a:p>
            <a:pPr algn="ctr">
              <a:buNone/>
            </a:pPr>
            <a:r>
              <a:rPr lang="en-GB" b="1" dirty="0">
                <a:latin typeface="Arial" pitchFamily="34" charset="0"/>
                <a:cs typeface="Arial" pitchFamily="34" charset="0"/>
              </a:rPr>
              <a:t>You have the chance to win fantastic prizes!</a:t>
            </a:r>
            <a:endParaRPr lang="en-GB" dirty="0"/>
          </a:p>
        </p:txBody>
      </p:sp>
      <p:pic>
        <p:nvPicPr>
          <p:cNvPr id="10" name="Picture 9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11" name="Picture 10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9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-1" y="6477000"/>
            <a:ext cx="5042647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8" name="Picture 7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9" name="Picture 8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0" y="1484784"/>
            <a:ext cx="9144000" cy="1308684"/>
          </a:xfrm>
          <a:prstGeom prst="rect">
            <a:avLst/>
          </a:prstGeom>
        </p:spPr>
        <p:txBody>
          <a:bodyPr/>
          <a:lstStyle/>
          <a:p>
            <a:pPr algn="ctr" defTabSz="457200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Some simple rules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231133"/>
              </p:ext>
            </p:extLst>
          </p:nvPr>
        </p:nvGraphicFramePr>
        <p:xfrm>
          <a:off x="683568" y="2636912"/>
          <a:ext cx="7776864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2028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600" dirty="0">
                          <a:latin typeface="Arial" pitchFamily="34" charset="0"/>
                          <a:cs typeface="Arial" pitchFamily="34" charset="0"/>
                        </a:rPr>
                        <a:t>You can work on your own or in</a:t>
                      </a:r>
                      <a:r>
                        <a:rPr lang="en-GB" sz="2600" baseline="0" dirty="0">
                          <a:latin typeface="Arial" pitchFamily="34" charset="0"/>
                          <a:cs typeface="Arial" pitchFamily="34" charset="0"/>
                        </a:rPr>
                        <a:t> pairs</a:t>
                      </a: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Online entries accepted only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(individual files should not exceed 50MB)</a:t>
                      </a:r>
                      <a:endParaRPr lang="en-GB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600" dirty="0">
                          <a:latin typeface="Arial" pitchFamily="34" charset="0"/>
                          <a:cs typeface="Arial" pitchFamily="34" charset="0"/>
                        </a:rPr>
                        <a:t>The closing date for </a:t>
                      </a:r>
                      <a:br>
                        <a:rPr lang="en-GB" sz="26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GB" sz="2600" dirty="0">
                          <a:latin typeface="Arial" pitchFamily="34" charset="0"/>
                          <a:cs typeface="Arial" pitchFamily="34" charset="0"/>
                        </a:rPr>
                        <a:t>entries is </a:t>
                      </a:r>
                      <a:br>
                        <a:rPr lang="en-GB" sz="26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GB" sz="2600" dirty="0">
                          <a:latin typeface="Arial" pitchFamily="34" charset="0"/>
                          <a:cs typeface="Arial" pitchFamily="34" charset="0"/>
                        </a:rPr>
                        <a:t>19 June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27" name="Group 29"/>
          <p:cNvGrpSpPr/>
          <p:nvPr/>
        </p:nvGrpSpPr>
        <p:grpSpPr>
          <a:xfrm>
            <a:off x="1619672" y="2204864"/>
            <a:ext cx="662173" cy="806189"/>
            <a:chOff x="2218704" y="2550803"/>
            <a:chExt cx="855229" cy="1189197"/>
          </a:xfrm>
        </p:grpSpPr>
        <p:pic>
          <p:nvPicPr>
            <p:cNvPr id="28" name="Picture 27" descr="step_into_NHS_P_PP_icons_Doi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51720" y="2717787"/>
              <a:ext cx="1189197" cy="85522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514770" y="2885731"/>
              <a:ext cx="168944" cy="4085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29"/>
          <p:cNvGrpSpPr/>
          <p:nvPr/>
        </p:nvGrpSpPr>
        <p:grpSpPr>
          <a:xfrm>
            <a:off x="4211960" y="2204864"/>
            <a:ext cx="662173" cy="806189"/>
            <a:chOff x="2218704" y="2550803"/>
            <a:chExt cx="855229" cy="1189197"/>
          </a:xfrm>
        </p:grpSpPr>
        <p:pic>
          <p:nvPicPr>
            <p:cNvPr id="43" name="Picture 42" descr="step_into_NHS_P_PP_icons_Doi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51720" y="2717787"/>
              <a:ext cx="1189197" cy="85522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514770" y="2885731"/>
              <a:ext cx="168944" cy="4085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29"/>
          <p:cNvGrpSpPr/>
          <p:nvPr/>
        </p:nvGrpSpPr>
        <p:grpSpPr>
          <a:xfrm>
            <a:off x="6876256" y="2204864"/>
            <a:ext cx="662173" cy="806189"/>
            <a:chOff x="2218704" y="2550803"/>
            <a:chExt cx="855229" cy="1189197"/>
          </a:xfrm>
        </p:grpSpPr>
        <p:pic>
          <p:nvPicPr>
            <p:cNvPr id="46" name="Picture 45" descr="step_into_NHS_P_PP_icons_Doi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51720" y="2717787"/>
              <a:ext cx="1189197" cy="855229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514770" y="2885731"/>
              <a:ext cx="168944" cy="4085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BABEF2E-A333-4C8D-AC80-F9FB6E6CA800}"/>
              </a:ext>
            </a:extLst>
          </p:cNvPr>
          <p:cNvSpPr/>
          <p:nvPr/>
        </p:nvSpPr>
        <p:spPr>
          <a:xfrm>
            <a:off x="611560" y="5200585"/>
            <a:ext cx="8148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 will send you my e mail address via class dojo. Can you then send me your entries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y 15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June to give me time to upload them! </a:t>
            </a:r>
            <a:r>
              <a:rPr lang="en-GB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007A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Step_into_NHS_P">
      <a:dk1>
        <a:sysClr val="windowText" lastClr="000000"/>
      </a:dk1>
      <a:lt1>
        <a:sysClr val="window" lastClr="FFFFFF"/>
      </a:lt1>
      <a:dk2>
        <a:srgbClr val="5A9DD1"/>
      </a:dk2>
      <a:lt2>
        <a:srgbClr val="67C5ED"/>
      </a:lt2>
      <a:accent1>
        <a:srgbClr val="007AC3"/>
      </a:accent1>
      <a:accent2>
        <a:srgbClr val="F36F21"/>
      </a:accent2>
      <a:accent3>
        <a:srgbClr val="7D69AC"/>
      </a:accent3>
      <a:accent4>
        <a:srgbClr val="904292"/>
      </a:accent4>
      <a:accent5>
        <a:srgbClr val="C04492"/>
      </a:accent5>
      <a:accent6>
        <a:srgbClr val="81BB2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Step_into_NHS_P">
      <a:dk1>
        <a:sysClr val="windowText" lastClr="000000"/>
      </a:dk1>
      <a:lt1>
        <a:sysClr val="window" lastClr="FFFFFF"/>
      </a:lt1>
      <a:dk2>
        <a:srgbClr val="5A9DD1"/>
      </a:dk2>
      <a:lt2>
        <a:srgbClr val="67C5ED"/>
      </a:lt2>
      <a:accent1>
        <a:srgbClr val="007AC3"/>
      </a:accent1>
      <a:accent2>
        <a:srgbClr val="F36F21"/>
      </a:accent2>
      <a:accent3>
        <a:srgbClr val="7D69AC"/>
      </a:accent3>
      <a:accent4>
        <a:srgbClr val="904292"/>
      </a:accent4>
      <a:accent5>
        <a:srgbClr val="C04492"/>
      </a:accent5>
      <a:accent6>
        <a:srgbClr val="81BB2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A8D76E3D42C46A8FA461C1AAF9565" ma:contentTypeVersion="13" ma:contentTypeDescription="Create a new document." ma:contentTypeScope="" ma:versionID="08cb3c4579005a1f21a5e833c269520d">
  <xsd:schema xmlns:xsd="http://www.w3.org/2001/XMLSchema" xmlns:xs="http://www.w3.org/2001/XMLSchema" xmlns:p="http://schemas.microsoft.com/office/2006/metadata/properties" xmlns:ns2="49b40b59-b3c4-41fc-857f-9f1632628cca" xmlns:ns3="0b246be7-fe4a-4442-b37a-e696c52f782b" targetNamespace="http://schemas.microsoft.com/office/2006/metadata/properties" ma:root="true" ma:fieldsID="9848beb334f9a382873b6571ea3ebcc5" ns2:_="" ns3:_="">
    <xsd:import namespace="49b40b59-b3c4-41fc-857f-9f1632628cca"/>
    <xsd:import namespace="0b246be7-fe4a-4442-b37a-e696c52f78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Extrain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40b59-b3c4-41fc-857f-9f1632628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Extrainformation" ma:index="20" nillable="true" ma:displayName="Extra information" ma:format="Dropdown" ma:internalName="Extrainforma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46be7-fe4a-4442-b37a-e696c52f78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trainformation xmlns="49b40b59-b3c4-41fc-857f-9f1632628cca" xsi:nil="true"/>
  </documentManagement>
</p:properties>
</file>

<file path=customXml/itemProps1.xml><?xml version="1.0" encoding="utf-8"?>
<ds:datastoreItem xmlns:ds="http://schemas.openxmlformats.org/officeDocument/2006/customXml" ds:itemID="{6127CF71-F723-4A9F-B7A3-CBFD753B37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C6481-1018-44A4-8F64-1C5C801386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40b59-b3c4-41fc-857f-9f1632628cca"/>
    <ds:schemaRef ds:uri="0b246be7-fe4a-4442-b37a-e696c52f78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41CCA4-BE6F-4538-A8A9-602C730F8D4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b246be7-fe4a-4442-b37a-e696c52f782b"/>
    <ds:schemaRef ds:uri="http://purl.org/dc/elements/1.1/"/>
    <ds:schemaRef ds:uri="49b40b59-b3c4-41fc-857f-9f1632628cca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276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1_Custom Design</vt:lpstr>
      <vt:lpstr>2_Custom Design</vt:lpstr>
      <vt:lpstr>2_Office Theme</vt:lpstr>
      <vt:lpstr>Custom Design</vt:lpstr>
      <vt:lpstr>3_Custom Design</vt:lpstr>
      <vt:lpstr>Create your Competition entry</vt:lpstr>
      <vt:lpstr>PowerPoint Presentation</vt:lpstr>
      <vt:lpstr>A recap of the key points…</vt:lpstr>
      <vt:lpstr>Say thank you to the NHS by taking part in our competition  Get creative... Produce a piece of artwork or performance art, for example:  a painting, drawing, video, collage or temporary street art  OR   a poem, story, song or dance</vt:lpstr>
      <vt:lpstr>PowerPoint Presentation</vt:lpstr>
      <vt:lpstr>How will you say thank you to  the NHS?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Step into the NHS</dc:title>
  <dc:creator>Frank</dc:creator>
  <cp:lastModifiedBy>cj</cp:lastModifiedBy>
  <cp:revision>187</cp:revision>
  <dcterms:created xsi:type="dcterms:W3CDTF">2017-11-02T11:15:18Z</dcterms:created>
  <dcterms:modified xsi:type="dcterms:W3CDTF">2020-05-23T14:23:21Z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0x010100B90A8D76E3D42C46A8FA461C1AAF9565</vt:lpwstr>
  </property>
</Properties>
</file>