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88" autoAdjust="0"/>
  </p:normalViewPr>
  <p:slideViewPr>
    <p:cSldViewPr>
      <p:cViewPr varScale="1">
        <p:scale>
          <a:sx n="57" d="100"/>
          <a:sy n="57" d="100"/>
        </p:scale>
        <p:origin x="-17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B15CB-2D28-4CD7-9C31-3FBCA91E3904}" type="datetimeFigureOut">
              <a:rPr lang="en-GB" smtClean="0"/>
              <a:t>03/06/2020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B3DE0-56B0-4932-84CF-62DCD1C5743C}" type="slidenum">
              <a:rPr lang="en-GB" smtClean="0"/>
              <a:t>‹#›</a:t>
            </a:fld>
            <a:endParaRPr lang="en-GB"/>
          </a:p>
        </p:txBody>
      </p:sp>
    </p:spTree>
    <p:extLst>
      <p:ext uri="{BB962C8B-B14F-4D97-AF65-F5344CB8AC3E}">
        <p14:creationId xmlns:p14="http://schemas.microsoft.com/office/powerpoint/2010/main" val="353512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2.wdcs.org/species/species.php?sp=Tursiops_truncatus" TargetMode="External"/><Relationship Id="rId7" Type="http://schemas.openxmlformats.org/officeDocument/2006/relationships/hyperlink" Target="http://www2.wdcs.org/species/species.php?sp=Globicephala_macrorhynchu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2.wdcs.org/species/species.php?sp=Pseudorca_crassidens" TargetMode="External"/><Relationship Id="rId5" Type="http://schemas.openxmlformats.org/officeDocument/2006/relationships/hyperlink" Target="http://www2.wdcs.org/species/species.php?sp=Stenella_attenuata" TargetMode="External"/><Relationship Id="rId4" Type="http://schemas.openxmlformats.org/officeDocument/2006/relationships/hyperlink" Target="http://www2.wdcs.org/species/species.php?sp=Stenella_coeruleoalb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Explain WDCS’s stance on captivity – no cetacean should be kept in captivity. </a:t>
            </a:r>
          </a:p>
          <a:p>
            <a:pPr eaLnBrk="1" hangingPunct="1"/>
            <a:endParaRPr lang="en-US" altLang="en-US" dirty="0" smtClean="0"/>
          </a:p>
          <a:p>
            <a:r>
              <a:rPr lang="en-GB" altLang="en-US" dirty="0" smtClean="0"/>
              <a:t>WDCS campaigns against the capture, trade and confinement of cetaceans (whales, dolphins and porpoises) because we believe it is inherently cruel to restrict such social, intelligent and wide-ranging animals in captivity, where their physical, social and mental needs cannot be met. Captivity threatens the welfare and conservation of cetaceans.</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239B3DE0-56B0-4932-84CF-62DCD1C5743C}" type="slidenum">
              <a:rPr lang="en-GB" smtClean="0"/>
              <a:t>2</a:t>
            </a:fld>
            <a:endParaRPr lang="en-GB"/>
          </a:p>
        </p:txBody>
      </p:sp>
    </p:spTree>
    <p:extLst>
      <p:ext uri="{BB962C8B-B14F-4D97-AF65-F5344CB8AC3E}">
        <p14:creationId xmlns:p14="http://schemas.microsoft.com/office/powerpoint/2010/main" val="388187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9B3DE0-56B0-4932-84CF-62DCD1C5743C}" type="slidenum">
              <a:rPr lang="en-GB" smtClean="0"/>
              <a:t>3</a:t>
            </a:fld>
            <a:endParaRPr lang="en-GB"/>
          </a:p>
        </p:txBody>
      </p:sp>
    </p:spTree>
    <p:extLst>
      <p:ext uri="{BB962C8B-B14F-4D97-AF65-F5344CB8AC3E}">
        <p14:creationId xmlns:p14="http://schemas.microsoft.com/office/powerpoint/2010/main" val="421021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100% of male orcas in captivity have limp dorsal fins. </a:t>
            </a:r>
          </a:p>
          <a:p>
            <a:pPr eaLnBrk="1" hangingPunct="1"/>
            <a:r>
              <a:rPr lang="en-US" altLang="en-US" dirty="0" smtClean="0"/>
              <a:t>Less than 1% or wild orcas do.</a:t>
            </a:r>
          </a:p>
          <a:p>
            <a:endParaRPr lang="en-GB" dirty="0"/>
          </a:p>
        </p:txBody>
      </p:sp>
      <p:sp>
        <p:nvSpPr>
          <p:cNvPr id="4" name="Slide Number Placeholder 3"/>
          <p:cNvSpPr>
            <a:spLocks noGrp="1"/>
          </p:cNvSpPr>
          <p:nvPr>
            <p:ph type="sldNum" sz="quarter" idx="10"/>
          </p:nvPr>
        </p:nvSpPr>
        <p:spPr/>
        <p:txBody>
          <a:bodyPr/>
          <a:lstStyle/>
          <a:p>
            <a:fld id="{239B3DE0-56B0-4932-84CF-62DCD1C5743C}" type="slidenum">
              <a:rPr lang="en-GB" smtClean="0"/>
              <a:t>4</a:t>
            </a:fld>
            <a:endParaRPr lang="en-GB"/>
          </a:p>
        </p:txBody>
      </p:sp>
    </p:spTree>
    <p:extLst>
      <p:ext uri="{BB962C8B-B14F-4D97-AF65-F5344CB8AC3E}">
        <p14:creationId xmlns:p14="http://schemas.microsoft.com/office/powerpoint/2010/main" val="317232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The primary justification for the public display of marine mammals is the educational benefit of these exhibits. Whale and dolphin displays significantly distort the public’s understanding of the marine environment. Educational messages often take second place to the whale and dolphin performance, which are the main feature of </a:t>
            </a:r>
            <a:r>
              <a:rPr lang="en-GB" altLang="en-US" dirty="0" err="1" smtClean="0"/>
              <a:t>dolphinariums</a:t>
            </a:r>
            <a:r>
              <a:rPr lang="en-GB" altLang="en-US" dirty="0" smtClean="0"/>
              <a:t>. The tricks that are displayed are exaggerated variations of natural behaviours and do little to further the public’s knowledge of cetaceans and their habitats.</a:t>
            </a:r>
          </a:p>
          <a:p>
            <a:endParaRPr lang="en-GB" altLang="en-US" dirty="0" smtClean="0"/>
          </a:p>
          <a:p>
            <a:r>
              <a:rPr lang="en-GB" altLang="en-US" dirty="0" smtClean="0"/>
              <a:t>In addition, the complex nature of the lives of whales and dolphins cannot possibly be illustrated with reference to animals in a tank. Educational materials offered by captive facilities often blatantly omit facts about a species’ unique social structure and acoustic repertoire, as well as its remarkable extended families and natural tendency to range freely over vast areas. Visitors to captive facilities may be subject to </a:t>
            </a:r>
            <a:r>
              <a:rPr lang="en-GB" altLang="en-US" dirty="0" err="1" smtClean="0"/>
              <a:t>mis</a:t>
            </a:r>
            <a:r>
              <a:rPr lang="en-GB" altLang="en-US" dirty="0" smtClean="0"/>
              <a:t>-information, and leave with a distorted perception of cetaceans and their marine environments.</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239B3DE0-56B0-4932-84CF-62DCD1C5743C}" type="slidenum">
              <a:rPr lang="en-GB" smtClean="0"/>
              <a:t>5</a:t>
            </a:fld>
            <a:endParaRPr lang="en-GB"/>
          </a:p>
        </p:txBody>
      </p:sp>
    </p:spTree>
    <p:extLst>
      <p:ext uri="{BB962C8B-B14F-4D97-AF65-F5344CB8AC3E}">
        <p14:creationId xmlns:p14="http://schemas.microsoft.com/office/powerpoint/2010/main" val="208518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dirty="0" smtClean="0"/>
              <a:t>Fewer than 5% to 10% of zoos and aquaria are involved in substantial conservation programs. The amount spent on these programmes is a mere fraction of the income generated by the facilities. Simply exhibiting wildlife can not be considered as conservation. Knowledge gained on behaviour and health-related issues in the captive environment cannot be applied usefully to wild cetacean populations. Captive dolphins live in an artificial environment and may be subject to medication that alters their body chemistry. They also follow the same basic routine rather than the varied daily movements of a free-living cetacean. The majority of research conducted on captive animals relates to improving husbandry practices, not to solving conservation problems. Studies of free-living cetaceans are becoming more and more sophisticated, providing increasingly useful data for the conservation of cetaceans in the wild. Whale and dolphin captures still occur routinely around the globe. Captures are very stressful and can result in the deaths of the individuals targeted.</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239B3DE0-56B0-4932-84CF-62DCD1C5743C}" type="slidenum">
              <a:rPr lang="en-GB" smtClean="0"/>
              <a:t>6</a:t>
            </a:fld>
            <a:endParaRPr lang="en-GB"/>
          </a:p>
        </p:txBody>
      </p:sp>
    </p:spTree>
    <p:extLst>
      <p:ext uri="{BB962C8B-B14F-4D97-AF65-F5344CB8AC3E}">
        <p14:creationId xmlns:p14="http://schemas.microsoft.com/office/powerpoint/2010/main" val="1778917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WDCS document the hunts, organise protests against the Japanese government and raise awareness of the issue. </a:t>
            </a:r>
          </a:p>
          <a:p>
            <a:r>
              <a:rPr lang="en-GB" altLang="en-US" dirty="0" smtClean="0"/>
              <a:t>Japanese Drive Hunts: The annual dolphin drive hunt kills around 2,000 dolphins each year. WDCS has exposed the fact that these hunts are being fuelled by the aquarium industry, which also takes dozens of animals alive from the hunts each year, mainly for Japanese aquariums. Some of these dolphins have now been exported to China, Turkey and Dubai.</a:t>
            </a:r>
          </a:p>
          <a:p>
            <a:pPr eaLnBrk="1" hangingPunct="1"/>
            <a:r>
              <a:rPr lang="en-GB" altLang="en-US" dirty="0" smtClean="0"/>
              <a:t>This devastatingly cruel practice involves the corralling of dolphins at sea and driving them into the confines of the cove in </a:t>
            </a:r>
            <a:r>
              <a:rPr lang="en-GB" altLang="en-US" dirty="0" err="1" smtClean="0"/>
              <a:t>Taiji</a:t>
            </a:r>
            <a:r>
              <a:rPr lang="en-GB" altLang="en-US" dirty="0" smtClean="0"/>
              <a:t>. Here they are slaughtered for meat or kept alive for sale to marine parks and aquaria across the globe. Yearly government quotas for these drive hunts reach into the thousands (2014-15 small whale &amp; dolphin quota by all killing methods is 15,773), where small whales and dolphins of several species including </a:t>
            </a:r>
            <a:r>
              <a:rPr lang="en-GB" altLang="en-US" dirty="0" smtClean="0">
                <a:hlinkClick r:id="rId3"/>
              </a:rPr>
              <a:t>bottlenose dolphins</a:t>
            </a:r>
            <a:r>
              <a:rPr lang="en-GB" altLang="en-US" dirty="0" smtClean="0"/>
              <a:t>, </a:t>
            </a:r>
            <a:r>
              <a:rPr lang="en-GB" altLang="en-US" dirty="0" smtClean="0">
                <a:hlinkClick r:id="rId4"/>
              </a:rPr>
              <a:t>striped dolphins</a:t>
            </a:r>
            <a:r>
              <a:rPr lang="en-GB" altLang="en-US" dirty="0" smtClean="0"/>
              <a:t>, </a:t>
            </a:r>
            <a:r>
              <a:rPr lang="en-GB" altLang="en-US" dirty="0" smtClean="0">
                <a:hlinkClick r:id="rId5"/>
              </a:rPr>
              <a:t>spotted dolphins</a:t>
            </a:r>
            <a:r>
              <a:rPr lang="en-GB" altLang="en-US" dirty="0" smtClean="0"/>
              <a:t>, </a:t>
            </a:r>
            <a:r>
              <a:rPr lang="en-GB" altLang="en-US" dirty="0" smtClean="0">
                <a:hlinkClick r:id="rId6"/>
              </a:rPr>
              <a:t>false killer whales</a:t>
            </a:r>
            <a:r>
              <a:rPr lang="en-GB" altLang="en-US" dirty="0" smtClean="0"/>
              <a:t> and </a:t>
            </a:r>
            <a:r>
              <a:rPr lang="en-GB" altLang="en-US" dirty="0" smtClean="0">
                <a:hlinkClick r:id="rId7"/>
              </a:rPr>
              <a:t>short-finned pilot whales</a:t>
            </a:r>
            <a:r>
              <a:rPr lang="en-GB" altLang="en-US" dirty="0" smtClean="0"/>
              <a:t>, are targeted and killed, with others taken alive for the captivity industry. </a:t>
            </a:r>
          </a:p>
          <a:p>
            <a:pPr eaLnBrk="1" hangingPunct="1"/>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239B3DE0-56B0-4932-84CF-62DCD1C5743C}" type="slidenum">
              <a:rPr lang="en-GB" smtClean="0"/>
              <a:t>7</a:t>
            </a:fld>
            <a:endParaRPr lang="en-GB"/>
          </a:p>
        </p:txBody>
      </p:sp>
    </p:spTree>
    <p:extLst>
      <p:ext uri="{BB962C8B-B14F-4D97-AF65-F5344CB8AC3E}">
        <p14:creationId xmlns:p14="http://schemas.microsoft.com/office/powerpoint/2010/main" val="1778917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smtClean="0"/>
              <a:t>Keeping dolphins in captivity violates EU legislation that is supposed to protect these animals </a:t>
            </a:r>
            <a:r>
              <a:rPr lang="en-GB" altLang="en-US" dirty="0" smtClean="0"/>
              <a:t/>
            </a:r>
            <a:br>
              <a:rPr lang="en-GB" altLang="en-US" dirty="0" smtClean="0"/>
            </a:br>
            <a:endParaRPr lang="en-GB" altLang="en-US" dirty="0" smtClean="0"/>
          </a:p>
          <a:p>
            <a:r>
              <a:rPr lang="en-GB" altLang="en-US" dirty="0" smtClean="0"/>
              <a:t>It is supposed to encourage conservation, yet dolphin survival rates are lower in captivity than in the wild </a:t>
            </a:r>
          </a:p>
          <a:p>
            <a:r>
              <a:rPr lang="en-GB" altLang="en-US" dirty="0" smtClean="0"/>
              <a:t>It is supposed to promote education about animals, yet little information is given at dolphin shows in the EU about their lives in the wild </a:t>
            </a:r>
          </a:p>
          <a:p>
            <a:r>
              <a:rPr lang="en-GB" altLang="en-US" dirty="0" smtClean="0"/>
              <a:t>It is supposed to prevent cruelty to animals and look after their welfare, yet stress and disturbing behaviour is common amongst dolphins displayed in </a:t>
            </a:r>
            <a:r>
              <a:rPr lang="en-GB" altLang="en-US" dirty="0" err="1" smtClean="0"/>
              <a:t>dolphinaria</a:t>
            </a:r>
            <a:r>
              <a:rPr lang="en-GB" altLang="en-US" dirty="0" smtClean="0"/>
              <a:t> within the 15 Member States of the EU who are failing to implement EU legislation properly. </a:t>
            </a:r>
          </a:p>
          <a:p>
            <a:r>
              <a:rPr lang="en-GB" altLang="en-US" dirty="0" smtClean="0"/>
              <a:t/>
            </a:r>
            <a:br>
              <a:rPr lang="en-GB" altLang="en-US" dirty="0" smtClean="0"/>
            </a:br>
            <a:r>
              <a:rPr lang="en-GB" altLang="en-US" dirty="0" smtClean="0"/>
              <a:t>We have no right to keep whales and dolphins in captivity.</a:t>
            </a:r>
          </a:p>
          <a:p>
            <a:r>
              <a:rPr lang="en-GB" altLang="en-US" dirty="0" smtClean="0"/>
              <a:t>We want to make the European Union a </a:t>
            </a:r>
            <a:r>
              <a:rPr lang="en-GB" altLang="en-US" dirty="0" err="1" smtClean="0"/>
              <a:t>dolphinarium</a:t>
            </a:r>
            <a:r>
              <a:rPr lang="en-GB" altLang="en-US" dirty="0" smtClean="0"/>
              <a:t>-free zone</a:t>
            </a:r>
          </a:p>
          <a:p>
            <a:r>
              <a:rPr lang="en-GB" altLang="en-US" dirty="0" smtClean="0"/>
              <a:t>We are calling for: </a:t>
            </a:r>
          </a:p>
          <a:p>
            <a:r>
              <a:rPr lang="en-GB" altLang="en-US" dirty="0" smtClean="0"/>
              <a:t>The European Council of Ministers and the European Commission to take urgent steps to protect whales and dolphins in captivity in the EU</a:t>
            </a:r>
          </a:p>
          <a:p>
            <a:r>
              <a:rPr lang="en-GB" altLang="en-US" dirty="0" smtClean="0"/>
              <a:t>A ban on the import of wild-caught dolphins into the EU</a:t>
            </a:r>
          </a:p>
          <a:p>
            <a:r>
              <a:rPr lang="en-GB" altLang="en-US" dirty="0" smtClean="0"/>
              <a:t>Member States to enact strict legislation for the keeping of these animals in captivity and enact plans to phase out national </a:t>
            </a:r>
            <a:r>
              <a:rPr lang="en-GB" altLang="en-US" dirty="0" err="1" smtClean="0"/>
              <a:t>dolphinaria</a:t>
            </a:r>
            <a:r>
              <a:rPr lang="en-GB" altLang="en-US" dirty="0" smtClean="0"/>
              <a:t> and not grant permits for the construction of any new </a:t>
            </a:r>
            <a:r>
              <a:rPr lang="en-GB" altLang="en-US" dirty="0" err="1" smtClean="0"/>
              <a:t>dolphinaria</a:t>
            </a:r>
            <a:r>
              <a:rPr lang="en-GB" altLang="en-US" dirty="0" smtClean="0"/>
              <a:t>. </a:t>
            </a:r>
          </a:p>
          <a:p>
            <a:r>
              <a:rPr lang="en-GB" altLang="en-US" dirty="0" smtClean="0"/>
              <a:t/>
            </a:r>
            <a:br>
              <a:rPr lang="en-GB" altLang="en-US" dirty="0" smtClean="0"/>
            </a:b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239B3DE0-56B0-4932-84CF-62DCD1C5743C}" type="slidenum">
              <a:rPr lang="en-GB" smtClean="0"/>
              <a:t>8</a:t>
            </a:fld>
            <a:endParaRPr lang="en-GB"/>
          </a:p>
        </p:txBody>
      </p:sp>
    </p:spTree>
    <p:extLst>
      <p:ext uri="{BB962C8B-B14F-4D97-AF65-F5344CB8AC3E}">
        <p14:creationId xmlns:p14="http://schemas.microsoft.com/office/powerpoint/2010/main" val="177891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9B3DE0-56B0-4932-84CF-62DCD1C5743C}" type="slidenum">
              <a:rPr lang="en-GB" smtClean="0"/>
              <a:t>9</a:t>
            </a:fld>
            <a:endParaRPr lang="en-GB"/>
          </a:p>
        </p:txBody>
      </p:sp>
    </p:spTree>
    <p:extLst>
      <p:ext uri="{BB962C8B-B14F-4D97-AF65-F5344CB8AC3E}">
        <p14:creationId xmlns:p14="http://schemas.microsoft.com/office/powerpoint/2010/main" val="421021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9B3DE0-56B0-4932-84CF-62DCD1C5743C}" type="slidenum">
              <a:rPr lang="en-GB" smtClean="0"/>
              <a:t>10</a:t>
            </a:fld>
            <a:endParaRPr lang="en-GB"/>
          </a:p>
        </p:txBody>
      </p:sp>
    </p:spTree>
    <p:extLst>
      <p:ext uri="{BB962C8B-B14F-4D97-AF65-F5344CB8AC3E}">
        <p14:creationId xmlns:p14="http://schemas.microsoft.com/office/powerpoint/2010/main" val="4210214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53846"/>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8384" y="4653136"/>
            <a:ext cx="890128" cy="1904460"/>
          </a:xfrm>
          <a:prstGeom prst="rect">
            <a:avLst/>
          </a:prstGeom>
        </p:spPr>
      </p:pic>
      <p:sp>
        <p:nvSpPr>
          <p:cNvPr id="4" name="Content Placeholder 3"/>
          <p:cNvSpPr>
            <a:spLocks noGrp="1"/>
          </p:cNvSpPr>
          <p:nvPr>
            <p:ph sz="quarter" idx="10" hasCustomPrompt="1"/>
          </p:nvPr>
        </p:nvSpPr>
        <p:spPr>
          <a:xfrm>
            <a:off x="395536" y="476250"/>
            <a:ext cx="8352928" cy="504478"/>
          </a:xfrm>
          <a:prstGeom prst="rect">
            <a:avLst/>
          </a:prstGeom>
        </p:spPr>
        <p:txBody>
          <a:bodyPr/>
          <a:lstStyle>
            <a:lvl1pPr marL="0" indent="0">
              <a:buNone/>
              <a:defRPr b="1">
                <a:solidFill>
                  <a:schemeClr val="bg1"/>
                </a:solidFill>
                <a:latin typeface="Helvetica LT CondensedBlack" pitchFamily="2" charset="0"/>
                <a:cs typeface="Arial" pitchFamily="34" charset="0"/>
              </a:defRPr>
            </a:lvl1pPr>
          </a:lstStyle>
          <a:p>
            <a:pPr lvl="0"/>
            <a:r>
              <a:rPr lang="en-GB" dirty="0" smtClean="0"/>
              <a:t>HEADING</a:t>
            </a:r>
            <a:endParaRPr lang="en-GB" dirty="0"/>
          </a:p>
        </p:txBody>
      </p:sp>
      <p:sp>
        <p:nvSpPr>
          <p:cNvPr id="5" name="Content Placeholder 3"/>
          <p:cNvSpPr>
            <a:spLocks noGrp="1"/>
          </p:cNvSpPr>
          <p:nvPr>
            <p:ph sz="quarter" idx="11" hasCustomPrompt="1"/>
          </p:nvPr>
        </p:nvSpPr>
        <p:spPr>
          <a:xfrm>
            <a:off x="395536" y="980728"/>
            <a:ext cx="8352928" cy="504478"/>
          </a:xfrm>
          <a:prstGeom prst="rect">
            <a:avLst/>
          </a:prstGeom>
        </p:spPr>
        <p:txBody>
          <a:bodyPr/>
          <a:lstStyle>
            <a:lvl1pPr marL="0" indent="0">
              <a:buNone/>
              <a:defRPr b="0">
                <a:solidFill>
                  <a:schemeClr val="bg1"/>
                </a:solidFill>
                <a:latin typeface="Helvetica LT Condensed" pitchFamily="2" charset="0"/>
                <a:cs typeface="Arial" pitchFamily="34" charset="0"/>
              </a:defRPr>
            </a:lvl1pPr>
          </a:lstStyle>
          <a:p>
            <a:pPr lvl="0"/>
            <a:r>
              <a:rPr lang="en-GB" dirty="0" smtClean="0"/>
              <a:t>Date</a:t>
            </a:r>
            <a:endParaRPr lang="en-GB" dirty="0"/>
          </a:p>
        </p:txBody>
      </p:sp>
    </p:spTree>
    <p:extLst>
      <p:ext uri="{BB962C8B-B14F-4D97-AF65-F5344CB8AC3E}">
        <p14:creationId xmlns:p14="http://schemas.microsoft.com/office/powerpoint/2010/main" val="392875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cxnSp>
        <p:nvCxnSpPr>
          <p:cNvPr id="8" name="Straight Connector 7"/>
          <p:cNvCxnSpPr/>
          <p:nvPr userDrawn="1"/>
        </p:nvCxnSpPr>
        <p:spPr>
          <a:xfrm>
            <a:off x="251520" y="5877272"/>
            <a:ext cx="8640960" cy="0"/>
          </a:xfrm>
          <a:prstGeom prst="line">
            <a:avLst/>
          </a:prstGeom>
          <a:ln w="25400">
            <a:solidFill>
              <a:srgbClr val="25384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4661" y="6021288"/>
            <a:ext cx="1727819" cy="653666"/>
          </a:xfrm>
          <a:prstGeom prst="rect">
            <a:avLst/>
          </a:prstGeom>
        </p:spPr>
      </p:pic>
      <p:sp>
        <p:nvSpPr>
          <p:cNvPr id="12" name="Content Placeholder 11"/>
          <p:cNvSpPr>
            <a:spLocks noGrp="1"/>
          </p:cNvSpPr>
          <p:nvPr>
            <p:ph sz="quarter" idx="10"/>
          </p:nvPr>
        </p:nvSpPr>
        <p:spPr>
          <a:xfrm>
            <a:off x="251520" y="980728"/>
            <a:ext cx="8640960" cy="4608511"/>
          </a:xfrm>
          <a:prstGeom prst="rect">
            <a:avLst/>
          </a:prstGeom>
        </p:spPr>
        <p:txBody>
          <a:bodyPr/>
          <a:lstStyle>
            <a:lvl1pPr>
              <a:defRPr>
                <a:solidFill>
                  <a:srgbClr val="253846"/>
                </a:solidFill>
                <a:latin typeface="Helvetica LT Condensed" pitchFamily="2" charset="0"/>
                <a:cs typeface="Arial" pitchFamily="34" charset="0"/>
              </a:defRPr>
            </a:lvl1pPr>
            <a:lvl2pPr>
              <a:defRPr>
                <a:solidFill>
                  <a:srgbClr val="253846"/>
                </a:solidFill>
                <a:latin typeface="Arial" pitchFamily="34" charset="0"/>
                <a:cs typeface="Arial" pitchFamily="34" charset="0"/>
              </a:defRPr>
            </a:lvl2pPr>
            <a:lvl3pPr>
              <a:defRPr>
                <a:solidFill>
                  <a:srgbClr val="253846"/>
                </a:solidFill>
                <a:latin typeface="Arial" pitchFamily="34" charset="0"/>
                <a:cs typeface="Arial" pitchFamily="34" charset="0"/>
              </a:defRPr>
            </a:lvl3pPr>
            <a:lvl4pPr>
              <a:defRPr>
                <a:solidFill>
                  <a:srgbClr val="253846"/>
                </a:solidFill>
                <a:latin typeface="Arial" pitchFamily="34" charset="0"/>
                <a:cs typeface="Arial" pitchFamily="34" charset="0"/>
              </a:defRPr>
            </a:lvl4pPr>
            <a:lvl5pPr marL="1828800" indent="0">
              <a:buNone/>
              <a:defRPr>
                <a:solidFill>
                  <a:srgbClr val="25384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itle 12"/>
          <p:cNvSpPr>
            <a:spLocks noGrp="1"/>
          </p:cNvSpPr>
          <p:nvPr>
            <p:ph type="title" hasCustomPrompt="1"/>
          </p:nvPr>
        </p:nvSpPr>
        <p:spPr>
          <a:xfrm>
            <a:off x="457200" y="274638"/>
            <a:ext cx="8229600" cy="634082"/>
          </a:xfrm>
          <a:prstGeom prst="rect">
            <a:avLst/>
          </a:prstGeom>
        </p:spPr>
        <p:txBody>
          <a:bodyPr/>
          <a:lstStyle>
            <a:lvl1pPr algn="l">
              <a:defRPr sz="3200" b="1">
                <a:solidFill>
                  <a:srgbClr val="253846"/>
                </a:solidFill>
                <a:latin typeface="Helvetica LT CondensedBlack" pitchFamily="2" charset="0"/>
                <a:cs typeface="Arial" pitchFamily="34" charset="0"/>
              </a:defRPr>
            </a:lvl1pPr>
          </a:lstStyle>
          <a:p>
            <a:r>
              <a:rPr lang="en-US" dirty="0" smtClean="0"/>
              <a:t>HEADING</a:t>
            </a:r>
            <a:endParaRPr lang="en-GB" dirty="0"/>
          </a:p>
        </p:txBody>
      </p:sp>
      <p:sp>
        <p:nvSpPr>
          <p:cNvPr id="18" name="Content Placeholder 17"/>
          <p:cNvSpPr>
            <a:spLocks noGrp="1"/>
          </p:cNvSpPr>
          <p:nvPr>
            <p:ph sz="quarter" idx="11" hasCustomPrompt="1"/>
          </p:nvPr>
        </p:nvSpPr>
        <p:spPr>
          <a:xfrm>
            <a:off x="178817" y="6093842"/>
            <a:ext cx="2016919" cy="287486"/>
          </a:xfrm>
          <a:prstGeom prst="rect">
            <a:avLst/>
          </a:prstGeom>
        </p:spPr>
        <p:txBody>
          <a:bodyPr/>
          <a:lstStyle>
            <a:lvl1pPr marL="0" indent="0" algn="l">
              <a:buNone/>
              <a:defRPr sz="1200" b="1">
                <a:solidFill>
                  <a:srgbClr val="253846"/>
                </a:solidFill>
                <a:latin typeface="Helvetica LT CondensedBlack" pitchFamily="2" charset="0"/>
                <a:cs typeface="Arial" pitchFamily="34" charset="0"/>
              </a:defRPr>
            </a:lvl1pPr>
          </a:lstStyle>
          <a:p>
            <a:pPr lvl="0"/>
            <a:r>
              <a:rPr lang="en-GB" dirty="0" smtClean="0"/>
              <a:t>Presentation Title</a:t>
            </a:r>
            <a:endParaRPr lang="en-GB" dirty="0"/>
          </a:p>
        </p:txBody>
      </p:sp>
      <p:sp>
        <p:nvSpPr>
          <p:cNvPr id="19" name="Content Placeholder 17"/>
          <p:cNvSpPr>
            <a:spLocks noGrp="1"/>
          </p:cNvSpPr>
          <p:nvPr>
            <p:ph sz="quarter" idx="12" hasCustomPrompt="1"/>
          </p:nvPr>
        </p:nvSpPr>
        <p:spPr>
          <a:xfrm>
            <a:off x="179512" y="6237312"/>
            <a:ext cx="2016919" cy="287486"/>
          </a:xfrm>
          <a:prstGeom prst="rect">
            <a:avLst/>
          </a:prstGeom>
        </p:spPr>
        <p:txBody>
          <a:bodyPr/>
          <a:lstStyle>
            <a:lvl1pPr marL="0" indent="0" algn="l">
              <a:buNone/>
              <a:defRPr sz="1000" b="0">
                <a:solidFill>
                  <a:srgbClr val="253846"/>
                </a:solidFill>
                <a:latin typeface="Helvetica LT Condensed" pitchFamily="2" charset="0"/>
                <a:cs typeface="Arial" pitchFamily="34" charset="0"/>
              </a:defRPr>
            </a:lvl1pPr>
          </a:lstStyle>
          <a:p>
            <a:pPr lvl="0"/>
            <a:r>
              <a:rPr lang="en-GB" dirty="0" smtClean="0"/>
              <a:t>Date</a:t>
            </a:r>
            <a:endParaRPr lang="en-GB" dirty="0"/>
          </a:p>
        </p:txBody>
      </p:sp>
    </p:spTree>
    <p:extLst>
      <p:ext uri="{BB962C8B-B14F-4D97-AF65-F5344CB8AC3E}">
        <p14:creationId xmlns:p14="http://schemas.microsoft.com/office/powerpoint/2010/main" val="406620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ackground">
    <p:bg>
      <p:bgPr>
        <a:solidFill>
          <a:srgbClr val="253846"/>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251520" y="5877272"/>
            <a:ext cx="86409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ontent Placeholder 11"/>
          <p:cNvSpPr>
            <a:spLocks noGrp="1"/>
          </p:cNvSpPr>
          <p:nvPr>
            <p:ph sz="quarter" idx="10"/>
          </p:nvPr>
        </p:nvSpPr>
        <p:spPr>
          <a:xfrm>
            <a:off x="251520" y="980728"/>
            <a:ext cx="8640960" cy="4608511"/>
          </a:xfrm>
          <a:prstGeom prst="rect">
            <a:avLst/>
          </a:prstGeom>
        </p:spPr>
        <p:txBody>
          <a:bodyPr/>
          <a:lstStyle>
            <a:lvl1pPr>
              <a:defRPr>
                <a:solidFill>
                  <a:schemeClr val="bg1"/>
                </a:solidFill>
                <a:latin typeface="Helvetica LT Condensed" pitchFamily="2" charset="0"/>
                <a:cs typeface="Arial" pitchFamily="34" charset="0"/>
              </a:defRPr>
            </a:lvl1pPr>
            <a:lvl2pPr>
              <a:defRPr>
                <a:solidFill>
                  <a:schemeClr val="bg1"/>
                </a:solidFill>
                <a:latin typeface="Helvetica LT Condensed" pitchFamily="2" charset="0"/>
                <a:cs typeface="Arial" pitchFamily="34" charset="0"/>
              </a:defRPr>
            </a:lvl2pPr>
            <a:lvl3pPr>
              <a:defRPr>
                <a:solidFill>
                  <a:schemeClr val="bg1"/>
                </a:solidFill>
                <a:latin typeface="Helvetica LT Condensed" pitchFamily="2" charset="0"/>
                <a:cs typeface="Arial" pitchFamily="34" charset="0"/>
              </a:defRPr>
            </a:lvl3pPr>
            <a:lvl4pPr>
              <a:defRPr>
                <a:solidFill>
                  <a:schemeClr val="bg1"/>
                </a:solidFill>
                <a:latin typeface="Helvetica LT Condensed" pitchFamily="2" charset="0"/>
                <a:cs typeface="Arial" pitchFamily="34" charset="0"/>
              </a:defRPr>
            </a:lvl4pPr>
            <a:lvl5pPr marL="1828800" indent="0">
              <a:buNone/>
              <a:defRPr>
                <a:solidFill>
                  <a:srgbClr val="25384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12"/>
          <p:cNvSpPr>
            <a:spLocks noGrp="1"/>
          </p:cNvSpPr>
          <p:nvPr>
            <p:ph type="title" hasCustomPrompt="1"/>
          </p:nvPr>
        </p:nvSpPr>
        <p:spPr>
          <a:xfrm>
            <a:off x="457200" y="274638"/>
            <a:ext cx="8229600" cy="634082"/>
          </a:xfrm>
          <a:prstGeom prst="rect">
            <a:avLst/>
          </a:prstGeom>
        </p:spPr>
        <p:txBody>
          <a:bodyPr/>
          <a:lstStyle>
            <a:lvl1pPr algn="l">
              <a:defRPr sz="3200" b="1">
                <a:solidFill>
                  <a:schemeClr val="bg1"/>
                </a:solidFill>
                <a:latin typeface="Helvetica LT CondensedBlack" pitchFamily="2" charset="0"/>
                <a:cs typeface="Arial" pitchFamily="34" charset="0"/>
              </a:defRPr>
            </a:lvl1pPr>
          </a:lstStyle>
          <a:p>
            <a:r>
              <a:rPr lang="en-US" dirty="0" smtClean="0"/>
              <a:t>HEADING</a:t>
            </a:r>
            <a:endParaRPr lang="en-GB" dirty="0"/>
          </a:p>
        </p:txBody>
      </p:sp>
      <p:sp>
        <p:nvSpPr>
          <p:cNvPr id="7" name="Content Placeholder 17"/>
          <p:cNvSpPr>
            <a:spLocks noGrp="1"/>
          </p:cNvSpPr>
          <p:nvPr>
            <p:ph sz="quarter" idx="11" hasCustomPrompt="1"/>
          </p:nvPr>
        </p:nvSpPr>
        <p:spPr>
          <a:xfrm>
            <a:off x="178817" y="6093842"/>
            <a:ext cx="2016919" cy="287486"/>
          </a:xfrm>
          <a:prstGeom prst="rect">
            <a:avLst/>
          </a:prstGeom>
        </p:spPr>
        <p:txBody>
          <a:bodyPr/>
          <a:lstStyle>
            <a:lvl1pPr marL="0" indent="0" algn="l">
              <a:buNone/>
              <a:defRPr sz="1200" b="1">
                <a:solidFill>
                  <a:schemeClr val="bg1"/>
                </a:solidFill>
                <a:latin typeface="Helvetica LT CondensedBlack" pitchFamily="2" charset="0"/>
                <a:cs typeface="Arial" pitchFamily="34" charset="0"/>
              </a:defRPr>
            </a:lvl1pPr>
          </a:lstStyle>
          <a:p>
            <a:pPr lvl="0"/>
            <a:r>
              <a:rPr lang="en-GB" dirty="0" smtClean="0"/>
              <a:t>Presentation Title</a:t>
            </a:r>
            <a:endParaRPr lang="en-GB" dirty="0"/>
          </a:p>
        </p:txBody>
      </p:sp>
      <p:sp>
        <p:nvSpPr>
          <p:cNvPr id="8" name="Content Placeholder 17"/>
          <p:cNvSpPr>
            <a:spLocks noGrp="1"/>
          </p:cNvSpPr>
          <p:nvPr>
            <p:ph sz="quarter" idx="12" hasCustomPrompt="1"/>
          </p:nvPr>
        </p:nvSpPr>
        <p:spPr>
          <a:xfrm>
            <a:off x="179512" y="6237312"/>
            <a:ext cx="2016919" cy="287486"/>
          </a:xfrm>
          <a:prstGeom prst="rect">
            <a:avLst/>
          </a:prstGeom>
        </p:spPr>
        <p:txBody>
          <a:bodyPr/>
          <a:lstStyle>
            <a:lvl1pPr marL="0" indent="0" algn="l">
              <a:buNone/>
              <a:defRPr sz="1000" b="0">
                <a:solidFill>
                  <a:schemeClr val="bg1"/>
                </a:solidFill>
                <a:latin typeface="Helvetica LT Condensed" pitchFamily="2" charset="0"/>
                <a:cs typeface="Arial" pitchFamily="34" charset="0"/>
              </a:defRPr>
            </a:lvl1pPr>
          </a:lstStyle>
          <a:p>
            <a:pPr lvl="0"/>
            <a:r>
              <a:rPr lang="en-GB" dirty="0" smtClean="0"/>
              <a:t>Date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3256" y="6007597"/>
            <a:ext cx="1749224" cy="661764"/>
          </a:xfrm>
          <a:prstGeom prst="rect">
            <a:avLst/>
          </a:prstGeom>
        </p:spPr>
      </p:pic>
    </p:spTree>
    <p:extLst>
      <p:ext uri="{BB962C8B-B14F-4D97-AF65-F5344CB8AC3E}">
        <p14:creationId xmlns:p14="http://schemas.microsoft.com/office/powerpoint/2010/main" val="1112017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527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14.jpeg"/><Relationship Id="rId10" Type="http://schemas.openxmlformats.org/officeDocument/2006/relationships/image" Target="../media/image17.png"/><Relationship Id="rId4" Type="http://schemas.openxmlformats.org/officeDocument/2006/relationships/image" Target="../media/image13.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846"/>
        </a:solidFill>
        <a:effectLst/>
      </p:bgPr>
    </p:bg>
    <p:spTree>
      <p:nvGrpSpPr>
        <p:cNvPr id="1" name=""/>
        <p:cNvGrpSpPr/>
        <p:nvPr/>
      </p:nvGrpSpPr>
      <p:grpSpPr>
        <a:xfrm>
          <a:off x="0" y="0"/>
          <a:ext cx="0" cy="0"/>
          <a:chOff x="0" y="0"/>
          <a:chExt cx="0" cy="0"/>
        </a:xfrm>
      </p:grpSpPr>
      <p:sp>
        <p:nvSpPr>
          <p:cNvPr id="5" name="TextBox 4"/>
          <p:cNvSpPr txBox="1"/>
          <p:nvPr/>
        </p:nvSpPr>
        <p:spPr>
          <a:xfrm>
            <a:off x="488041" y="548362"/>
            <a:ext cx="8275022" cy="707886"/>
          </a:xfrm>
          <a:prstGeom prst="rect">
            <a:avLst/>
          </a:prstGeom>
          <a:noFill/>
        </p:spPr>
        <p:txBody>
          <a:bodyPr wrap="none" rtlCol="0">
            <a:spAutoFit/>
          </a:bodyPr>
          <a:lstStyle/>
          <a:p>
            <a:pPr algn="ctr"/>
            <a:r>
              <a:rPr lang="en-GB" sz="4000" b="1" dirty="0" smtClean="0">
                <a:solidFill>
                  <a:schemeClr val="bg1"/>
                </a:solidFill>
                <a:latin typeface="Helvetica LT CondensedBlack"/>
                <a:cs typeface="Arial" pitchFamily="34" charset="0"/>
              </a:rPr>
              <a:t>Whales and Dolphins in Captivity</a:t>
            </a:r>
            <a:endParaRPr lang="en-GB" sz="4000" b="1" dirty="0">
              <a:solidFill>
                <a:schemeClr val="bg1"/>
              </a:solidFill>
              <a:latin typeface="Helvetica LT CondensedBlack"/>
              <a:cs typeface="Arial" pitchFamily="34" charset="0"/>
            </a:endParaRPr>
          </a:p>
        </p:txBody>
      </p:sp>
      <p:grpSp>
        <p:nvGrpSpPr>
          <p:cNvPr id="4" name="Group 14"/>
          <p:cNvGrpSpPr>
            <a:grpSpLocks/>
          </p:cNvGrpSpPr>
          <p:nvPr/>
        </p:nvGrpSpPr>
        <p:grpSpPr bwMode="auto">
          <a:xfrm>
            <a:off x="323399" y="5761322"/>
            <a:ext cx="7812088" cy="806450"/>
            <a:chOff x="41" y="3812"/>
            <a:chExt cx="4921" cy="508"/>
          </a:xfrm>
        </p:grpSpPr>
        <p:pic>
          <p:nvPicPr>
            <p:cNvPr id="7" name="Picture 2" descr="BND Tursiops truncatus Sound of Barra 0545 09 Jun-07"/>
            <p:cNvPicPr>
              <a:picLocks noChangeAspect="1" noChangeArrowheads="1"/>
            </p:cNvPicPr>
            <p:nvPr/>
          </p:nvPicPr>
          <p:blipFill>
            <a:blip r:embed="rId2">
              <a:extLst>
                <a:ext uri="{28A0092B-C50C-407E-A947-70E740481C1C}">
                  <a14:useLocalDpi xmlns:a14="http://schemas.microsoft.com/office/drawing/2010/main" val="0"/>
                </a:ext>
              </a:extLst>
            </a:blip>
            <a:srcRect t="7680" r="13951" b="9015"/>
            <a:stretch>
              <a:fillRect/>
            </a:stretch>
          </p:blipFill>
          <p:spPr bwMode="auto">
            <a:xfrm>
              <a:off x="1765" y="3821"/>
              <a:ext cx="77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ommon Dolphin_Ian"/>
            <p:cNvPicPr>
              <a:picLocks noChangeAspect="1" noChangeArrowheads="1"/>
            </p:cNvPicPr>
            <p:nvPr/>
          </p:nvPicPr>
          <p:blipFill>
            <a:blip r:embed="rId3">
              <a:extLst>
                <a:ext uri="{28A0092B-C50C-407E-A947-70E740481C1C}">
                  <a14:useLocalDpi xmlns:a14="http://schemas.microsoft.com/office/drawing/2010/main" val="0"/>
                </a:ext>
              </a:extLst>
            </a:blip>
            <a:srcRect l="12878" b="16312"/>
            <a:stretch>
              <a:fillRect/>
            </a:stretch>
          </p:blipFill>
          <p:spPr bwMode="auto">
            <a:xfrm>
              <a:off x="2581" y="3818"/>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arbour Porpoise_Tim Stenton"/>
            <p:cNvPicPr>
              <a:picLocks noChangeAspect="1" noChangeArrowheads="1"/>
            </p:cNvPicPr>
            <p:nvPr/>
          </p:nvPicPr>
          <p:blipFill>
            <a:blip r:embed="rId4">
              <a:extLst>
                <a:ext uri="{28A0092B-C50C-407E-A947-70E740481C1C}">
                  <a14:useLocalDpi xmlns:a14="http://schemas.microsoft.com/office/drawing/2010/main" val="0"/>
                </a:ext>
              </a:extLst>
            </a:blip>
            <a:srcRect l="21201"/>
            <a:stretch>
              <a:fillRect/>
            </a:stretch>
          </p:blipFill>
          <p:spPr bwMode="auto">
            <a:xfrm>
              <a:off x="41" y="3813"/>
              <a:ext cx="8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Minke Whale_Tim"/>
            <p:cNvPicPr>
              <a:picLocks noChangeAspect="1" noChangeArrowheads="1"/>
            </p:cNvPicPr>
            <p:nvPr/>
          </p:nvPicPr>
          <p:blipFill>
            <a:blip r:embed="rId5">
              <a:extLst>
                <a:ext uri="{28A0092B-C50C-407E-A947-70E740481C1C}">
                  <a14:useLocalDpi xmlns:a14="http://schemas.microsoft.com/office/drawing/2010/main" val="0"/>
                </a:ext>
              </a:extLst>
            </a:blip>
            <a:srcRect l="10558"/>
            <a:stretch>
              <a:fillRect/>
            </a:stretch>
          </p:blipFill>
          <p:spPr bwMode="auto">
            <a:xfrm>
              <a:off x="948" y="3812"/>
              <a:ext cx="77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Risso's_Cherylle Millard-Dawejpg"/>
            <p:cNvPicPr>
              <a:picLocks noChangeAspect="1" noChangeArrowheads="1"/>
            </p:cNvPicPr>
            <p:nvPr/>
          </p:nvPicPr>
          <p:blipFill>
            <a:blip r:embed="rId6">
              <a:extLst>
                <a:ext uri="{28A0092B-C50C-407E-A947-70E740481C1C}">
                  <a14:useLocalDpi xmlns:a14="http://schemas.microsoft.com/office/drawing/2010/main" val="0"/>
                </a:ext>
              </a:extLst>
            </a:blip>
            <a:srcRect l="11095" t="12386" r="12497" b="17401"/>
            <a:stretch>
              <a:fillRect/>
            </a:stretch>
          </p:blipFill>
          <p:spPr bwMode="auto">
            <a:xfrm>
              <a:off x="4191" y="3825"/>
              <a:ext cx="77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Atlantic_Whiteside2_Michael Tetley"/>
            <p:cNvPicPr>
              <a:picLocks noChangeAspect="1" noChangeArrowheads="1"/>
            </p:cNvPicPr>
            <p:nvPr/>
          </p:nvPicPr>
          <p:blipFill>
            <a:blip r:embed="rId7">
              <a:extLst>
                <a:ext uri="{28A0092B-C50C-407E-A947-70E740481C1C}">
                  <a14:useLocalDpi xmlns:a14="http://schemas.microsoft.com/office/drawing/2010/main" val="0"/>
                </a:ext>
              </a:extLst>
            </a:blip>
            <a:srcRect l="45935" r="1640"/>
            <a:stretch>
              <a:fillRect/>
            </a:stretch>
          </p:blipFill>
          <p:spPr bwMode="auto">
            <a:xfrm>
              <a:off x="3432" y="3817"/>
              <a:ext cx="70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4"/>
          <p:cNvPicPr>
            <a:picLocks noChangeAspect="1" noChangeArrowheads="1"/>
          </p:cNvPicPr>
          <p:nvPr/>
        </p:nvPicPr>
        <p:blipFill>
          <a:blip r:embed="rId8">
            <a:extLst>
              <a:ext uri="{28A0092B-C50C-407E-A947-70E740481C1C}">
                <a14:useLocalDpi xmlns:a14="http://schemas.microsoft.com/office/drawing/2010/main" val="0"/>
              </a:ext>
            </a:extLst>
          </a:blip>
          <a:srcRect l="25105" t="26848" r="24954" b="29691"/>
          <a:stretch>
            <a:fillRect/>
          </a:stretch>
        </p:blipFill>
        <p:spPr bwMode="auto">
          <a:xfrm>
            <a:off x="3084770" y="1777838"/>
            <a:ext cx="2877399" cy="3542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743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622" y="274638"/>
            <a:ext cx="8658858" cy="634082"/>
          </a:xfrm>
        </p:spPr>
        <p:txBody>
          <a:bodyPr/>
          <a:lstStyle/>
          <a:p>
            <a:pPr algn="ctr"/>
            <a:r>
              <a:rPr lang="en-GB" sz="3600" dirty="0">
                <a:latin typeface="Helvetica LT CondensedBlack"/>
              </a:rPr>
              <a:t>Whales and Dolphins </a:t>
            </a:r>
            <a:r>
              <a:rPr lang="en-GB" sz="3600" dirty="0" smtClean="0">
                <a:latin typeface="Helvetica LT CondensedBlack"/>
              </a:rPr>
              <a:t>should be FREE</a:t>
            </a:r>
            <a:r>
              <a:rPr lang="en-GB" sz="4000" dirty="0">
                <a:latin typeface="Helvetica LT CondensedBlack"/>
              </a:rPr>
              <a:t/>
            </a:r>
            <a:br>
              <a:rPr lang="en-GB" sz="4000" dirty="0">
                <a:latin typeface="Helvetica LT CondensedBlack"/>
              </a:rPr>
            </a:br>
            <a:endParaRPr lang="en-GB" sz="4000" dirty="0"/>
          </a:p>
        </p:txBody>
      </p:sp>
      <p:grpSp>
        <p:nvGrpSpPr>
          <p:cNvPr id="9" name="Group 14"/>
          <p:cNvGrpSpPr>
            <a:grpSpLocks/>
          </p:cNvGrpSpPr>
          <p:nvPr/>
        </p:nvGrpSpPr>
        <p:grpSpPr bwMode="auto">
          <a:xfrm>
            <a:off x="233622" y="5949280"/>
            <a:ext cx="6830068" cy="809410"/>
            <a:chOff x="41" y="3812"/>
            <a:chExt cx="4921" cy="508"/>
          </a:xfrm>
        </p:grpSpPr>
        <p:pic>
          <p:nvPicPr>
            <p:cNvPr id="10" name="Picture 2" descr="BND Tursiops truncatus Sound of Barra 0545 09 Jun-07"/>
            <p:cNvPicPr>
              <a:picLocks noChangeAspect="1" noChangeArrowheads="1"/>
            </p:cNvPicPr>
            <p:nvPr/>
          </p:nvPicPr>
          <p:blipFill>
            <a:blip r:embed="rId3">
              <a:extLst>
                <a:ext uri="{28A0092B-C50C-407E-A947-70E740481C1C}">
                  <a14:useLocalDpi xmlns:a14="http://schemas.microsoft.com/office/drawing/2010/main" val="0"/>
                </a:ext>
              </a:extLst>
            </a:blip>
            <a:srcRect t="7680" r="13951" b="9015"/>
            <a:stretch>
              <a:fillRect/>
            </a:stretch>
          </p:blipFill>
          <p:spPr bwMode="auto">
            <a:xfrm>
              <a:off x="1765" y="3821"/>
              <a:ext cx="77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ommon Dolphin_Ian"/>
            <p:cNvPicPr>
              <a:picLocks noChangeAspect="1" noChangeArrowheads="1"/>
            </p:cNvPicPr>
            <p:nvPr/>
          </p:nvPicPr>
          <p:blipFill>
            <a:blip r:embed="rId4" cstate="print">
              <a:extLst>
                <a:ext uri="{28A0092B-C50C-407E-A947-70E740481C1C}">
                  <a14:useLocalDpi xmlns:a14="http://schemas.microsoft.com/office/drawing/2010/main" val="0"/>
                </a:ext>
              </a:extLst>
            </a:blip>
            <a:srcRect l="12878" b="16312"/>
            <a:stretch>
              <a:fillRect/>
            </a:stretch>
          </p:blipFill>
          <p:spPr bwMode="auto">
            <a:xfrm>
              <a:off x="2581" y="3818"/>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arbour Porpoise_Tim Stenton"/>
            <p:cNvPicPr>
              <a:picLocks noChangeAspect="1" noChangeArrowheads="1"/>
            </p:cNvPicPr>
            <p:nvPr/>
          </p:nvPicPr>
          <p:blipFill>
            <a:blip r:embed="rId5" cstate="print">
              <a:extLst>
                <a:ext uri="{28A0092B-C50C-407E-A947-70E740481C1C}">
                  <a14:useLocalDpi xmlns:a14="http://schemas.microsoft.com/office/drawing/2010/main" val="0"/>
                </a:ext>
              </a:extLst>
            </a:blip>
            <a:srcRect l="21201"/>
            <a:stretch>
              <a:fillRect/>
            </a:stretch>
          </p:blipFill>
          <p:spPr bwMode="auto">
            <a:xfrm>
              <a:off x="41" y="3813"/>
              <a:ext cx="8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Minke Whale_Tim"/>
            <p:cNvPicPr>
              <a:picLocks noChangeAspect="1" noChangeArrowheads="1"/>
            </p:cNvPicPr>
            <p:nvPr/>
          </p:nvPicPr>
          <p:blipFill>
            <a:blip r:embed="rId6">
              <a:extLst>
                <a:ext uri="{28A0092B-C50C-407E-A947-70E740481C1C}">
                  <a14:useLocalDpi xmlns:a14="http://schemas.microsoft.com/office/drawing/2010/main" val="0"/>
                </a:ext>
              </a:extLst>
            </a:blip>
            <a:srcRect l="10558"/>
            <a:stretch>
              <a:fillRect/>
            </a:stretch>
          </p:blipFill>
          <p:spPr bwMode="auto">
            <a:xfrm>
              <a:off x="948" y="3812"/>
              <a:ext cx="77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Risso's_Cherylle Millard-Dawejpg"/>
            <p:cNvPicPr>
              <a:picLocks noChangeAspect="1" noChangeArrowheads="1"/>
            </p:cNvPicPr>
            <p:nvPr/>
          </p:nvPicPr>
          <p:blipFill>
            <a:blip r:embed="rId7">
              <a:extLst>
                <a:ext uri="{28A0092B-C50C-407E-A947-70E740481C1C}">
                  <a14:useLocalDpi xmlns:a14="http://schemas.microsoft.com/office/drawing/2010/main" val="0"/>
                </a:ext>
              </a:extLst>
            </a:blip>
            <a:srcRect l="11095" t="12386" r="12497" b="17401"/>
            <a:stretch>
              <a:fillRect/>
            </a:stretch>
          </p:blipFill>
          <p:spPr bwMode="auto">
            <a:xfrm>
              <a:off x="4191" y="3825"/>
              <a:ext cx="77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Atlantic_Whiteside2_Michael Tetley"/>
            <p:cNvPicPr>
              <a:picLocks noChangeAspect="1" noChangeArrowheads="1"/>
            </p:cNvPicPr>
            <p:nvPr/>
          </p:nvPicPr>
          <p:blipFill>
            <a:blip r:embed="rId8">
              <a:extLst>
                <a:ext uri="{28A0092B-C50C-407E-A947-70E740481C1C}">
                  <a14:useLocalDpi xmlns:a14="http://schemas.microsoft.com/office/drawing/2010/main" val="0"/>
                </a:ext>
              </a:extLst>
            </a:blip>
            <a:srcRect l="45935" r="1640"/>
            <a:stretch>
              <a:fillRect/>
            </a:stretch>
          </p:blipFill>
          <p:spPr bwMode="auto">
            <a:xfrm>
              <a:off x="3432" y="3817"/>
              <a:ext cx="70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5" descr="_CPI937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7624" y="923327"/>
            <a:ext cx="6843290" cy="4840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01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87140" y="980728"/>
            <a:ext cx="8640960" cy="4516785"/>
          </a:xfrm>
        </p:spPr>
        <p:txBody>
          <a:bodyPr/>
          <a:lstStyle/>
          <a:p>
            <a:pPr marL="0" indent="0" algn="ctr">
              <a:buNone/>
            </a:pPr>
            <a:r>
              <a:rPr lang="en-GB" altLang="en-US" sz="2800" dirty="0">
                <a:latin typeface="Helvetica LT Condensed"/>
              </a:rPr>
              <a:t>WDC wants to see an END to the keeping of cetaceans in </a:t>
            </a:r>
            <a:r>
              <a:rPr lang="en-GB" altLang="en-US" sz="2800" dirty="0" smtClean="0">
                <a:latin typeface="Helvetica LT Condensed"/>
              </a:rPr>
              <a:t>captivity</a:t>
            </a:r>
          </a:p>
          <a:p>
            <a:pPr marL="0" indent="0" algn="ctr">
              <a:buNone/>
            </a:pPr>
            <a:r>
              <a:rPr lang="en-GB" b="1" dirty="0" smtClean="0">
                <a:solidFill>
                  <a:srgbClr val="FF0000"/>
                </a:solidFill>
              </a:rPr>
              <a:t>WHY?</a:t>
            </a:r>
            <a:endParaRPr lang="en-GB" b="1" dirty="0">
              <a:solidFill>
                <a:srgbClr val="FF0000"/>
              </a:solidFill>
            </a:endParaRPr>
          </a:p>
        </p:txBody>
      </p:sp>
      <p:sp>
        <p:nvSpPr>
          <p:cNvPr id="3" name="Title 2"/>
          <p:cNvSpPr>
            <a:spLocks noGrp="1"/>
          </p:cNvSpPr>
          <p:nvPr>
            <p:ph type="title"/>
          </p:nvPr>
        </p:nvSpPr>
        <p:spPr/>
        <p:txBody>
          <a:bodyPr/>
          <a:lstStyle/>
          <a:p>
            <a:pPr algn="ctr"/>
            <a:r>
              <a:rPr lang="en-GB" sz="3600" dirty="0">
                <a:latin typeface="Helvetica LT CondensedBlack"/>
              </a:rPr>
              <a:t>Whales and Dolphins in Captivity</a:t>
            </a:r>
            <a:r>
              <a:rPr lang="en-GB" sz="4000" dirty="0">
                <a:latin typeface="Helvetica LT CondensedBlack"/>
              </a:rPr>
              <a:t/>
            </a:r>
            <a:br>
              <a:rPr lang="en-GB" sz="4000" dirty="0">
                <a:latin typeface="Helvetica LT CondensedBlack"/>
              </a:rPr>
            </a:br>
            <a:endParaRPr lang="en-GB" sz="40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2944813"/>
            <a:ext cx="3760788"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991644"/>
            <a:ext cx="3851275" cy="245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4"/>
          <p:cNvSpPr>
            <a:spLocks noChangeArrowheads="1"/>
          </p:cNvSpPr>
          <p:nvPr/>
        </p:nvSpPr>
        <p:spPr bwMode="auto">
          <a:xfrm>
            <a:off x="4037013" y="3969544"/>
            <a:ext cx="1039812" cy="503237"/>
          </a:xfrm>
          <a:prstGeom prst="rightArrow">
            <a:avLst>
              <a:gd name="adj1" fmla="val 50000"/>
              <a:gd name="adj2" fmla="val 50126"/>
            </a:avLst>
          </a:prstGeom>
          <a:solidFill>
            <a:srgbClr val="FF0000"/>
          </a:solidFill>
          <a:ln w="9525" algn="ctr">
            <a:solidFill>
              <a:schemeClr val="tx1"/>
            </a:solidFill>
            <a:round/>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GB" altLang="en-US"/>
          </a:p>
        </p:txBody>
      </p:sp>
      <p:grpSp>
        <p:nvGrpSpPr>
          <p:cNvPr id="9" name="Group 14"/>
          <p:cNvGrpSpPr>
            <a:grpSpLocks/>
          </p:cNvGrpSpPr>
          <p:nvPr/>
        </p:nvGrpSpPr>
        <p:grpSpPr bwMode="auto">
          <a:xfrm>
            <a:off x="233622" y="5949280"/>
            <a:ext cx="6830068" cy="809410"/>
            <a:chOff x="41" y="3812"/>
            <a:chExt cx="4921" cy="508"/>
          </a:xfrm>
        </p:grpSpPr>
        <p:pic>
          <p:nvPicPr>
            <p:cNvPr id="10" name="Picture 2" descr="BND Tursiops truncatus Sound of Barra 0545 09 Jun-07"/>
            <p:cNvPicPr>
              <a:picLocks noChangeAspect="1" noChangeArrowheads="1"/>
            </p:cNvPicPr>
            <p:nvPr/>
          </p:nvPicPr>
          <p:blipFill>
            <a:blip r:embed="rId5">
              <a:extLst>
                <a:ext uri="{28A0092B-C50C-407E-A947-70E740481C1C}">
                  <a14:useLocalDpi xmlns:a14="http://schemas.microsoft.com/office/drawing/2010/main" val="0"/>
                </a:ext>
              </a:extLst>
            </a:blip>
            <a:srcRect t="7680" r="13951" b="9015"/>
            <a:stretch>
              <a:fillRect/>
            </a:stretch>
          </p:blipFill>
          <p:spPr bwMode="auto">
            <a:xfrm>
              <a:off x="1765" y="3821"/>
              <a:ext cx="77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ommon Dolphin_Ian"/>
            <p:cNvPicPr>
              <a:picLocks noChangeAspect="1" noChangeArrowheads="1"/>
            </p:cNvPicPr>
            <p:nvPr/>
          </p:nvPicPr>
          <p:blipFill>
            <a:blip r:embed="rId6" cstate="print">
              <a:extLst>
                <a:ext uri="{28A0092B-C50C-407E-A947-70E740481C1C}">
                  <a14:useLocalDpi xmlns:a14="http://schemas.microsoft.com/office/drawing/2010/main" val="0"/>
                </a:ext>
              </a:extLst>
            </a:blip>
            <a:srcRect l="12878" b="16312"/>
            <a:stretch>
              <a:fillRect/>
            </a:stretch>
          </p:blipFill>
          <p:spPr bwMode="auto">
            <a:xfrm>
              <a:off x="2581" y="3818"/>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arbour Porpoise_Tim Stenton"/>
            <p:cNvPicPr>
              <a:picLocks noChangeAspect="1" noChangeArrowheads="1"/>
            </p:cNvPicPr>
            <p:nvPr/>
          </p:nvPicPr>
          <p:blipFill>
            <a:blip r:embed="rId7" cstate="print">
              <a:extLst>
                <a:ext uri="{28A0092B-C50C-407E-A947-70E740481C1C}">
                  <a14:useLocalDpi xmlns:a14="http://schemas.microsoft.com/office/drawing/2010/main" val="0"/>
                </a:ext>
              </a:extLst>
            </a:blip>
            <a:srcRect l="21201"/>
            <a:stretch>
              <a:fillRect/>
            </a:stretch>
          </p:blipFill>
          <p:spPr bwMode="auto">
            <a:xfrm>
              <a:off x="41" y="3813"/>
              <a:ext cx="8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Minke Whale_Tim"/>
            <p:cNvPicPr>
              <a:picLocks noChangeAspect="1" noChangeArrowheads="1"/>
            </p:cNvPicPr>
            <p:nvPr/>
          </p:nvPicPr>
          <p:blipFill>
            <a:blip r:embed="rId8">
              <a:extLst>
                <a:ext uri="{28A0092B-C50C-407E-A947-70E740481C1C}">
                  <a14:useLocalDpi xmlns:a14="http://schemas.microsoft.com/office/drawing/2010/main" val="0"/>
                </a:ext>
              </a:extLst>
            </a:blip>
            <a:srcRect l="10558"/>
            <a:stretch>
              <a:fillRect/>
            </a:stretch>
          </p:blipFill>
          <p:spPr bwMode="auto">
            <a:xfrm>
              <a:off x="948" y="3812"/>
              <a:ext cx="77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Risso's_Cherylle Millard-Dawejpg"/>
            <p:cNvPicPr>
              <a:picLocks noChangeAspect="1" noChangeArrowheads="1"/>
            </p:cNvPicPr>
            <p:nvPr/>
          </p:nvPicPr>
          <p:blipFill>
            <a:blip r:embed="rId9">
              <a:extLst>
                <a:ext uri="{28A0092B-C50C-407E-A947-70E740481C1C}">
                  <a14:useLocalDpi xmlns:a14="http://schemas.microsoft.com/office/drawing/2010/main" val="0"/>
                </a:ext>
              </a:extLst>
            </a:blip>
            <a:srcRect l="11095" t="12386" r="12497" b="17401"/>
            <a:stretch>
              <a:fillRect/>
            </a:stretch>
          </p:blipFill>
          <p:spPr bwMode="auto">
            <a:xfrm>
              <a:off x="4191" y="3825"/>
              <a:ext cx="77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Atlantic_Whiteside2_Michael Tetley"/>
            <p:cNvPicPr>
              <a:picLocks noChangeAspect="1" noChangeArrowheads="1"/>
            </p:cNvPicPr>
            <p:nvPr/>
          </p:nvPicPr>
          <p:blipFill>
            <a:blip r:embed="rId10">
              <a:extLst>
                <a:ext uri="{28A0092B-C50C-407E-A947-70E740481C1C}">
                  <a14:useLocalDpi xmlns:a14="http://schemas.microsoft.com/office/drawing/2010/main" val="0"/>
                </a:ext>
              </a:extLst>
            </a:blip>
            <a:srcRect l="45935" r="1640"/>
            <a:stretch>
              <a:fillRect/>
            </a:stretch>
          </p:blipFill>
          <p:spPr bwMode="auto">
            <a:xfrm>
              <a:off x="3432" y="3817"/>
              <a:ext cx="70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142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lnSpc>
                <a:spcPct val="150000"/>
              </a:lnSpc>
              <a:buNone/>
            </a:pPr>
            <a:r>
              <a:rPr lang="en-GB" altLang="en-US" dirty="0" smtClean="0">
                <a:latin typeface="Helvetica LT Condensed"/>
              </a:rPr>
              <a:t>Physical Health</a:t>
            </a:r>
          </a:p>
          <a:p>
            <a:pPr>
              <a:lnSpc>
                <a:spcPct val="150000"/>
              </a:lnSpc>
            </a:pPr>
            <a:r>
              <a:rPr lang="en-GB" altLang="en-US" sz="2800" dirty="0" smtClean="0">
                <a:latin typeface="Helvetica LT Condensed"/>
              </a:rPr>
              <a:t>Shorter life spans</a:t>
            </a:r>
          </a:p>
          <a:p>
            <a:pPr>
              <a:lnSpc>
                <a:spcPct val="150000"/>
              </a:lnSpc>
            </a:pPr>
            <a:r>
              <a:rPr lang="en-GB" altLang="en-US" sz="2800" dirty="0" smtClean="0">
                <a:latin typeface="Helvetica LT Condensed"/>
              </a:rPr>
              <a:t>Chemicals cause skin lesions</a:t>
            </a:r>
          </a:p>
          <a:p>
            <a:pPr>
              <a:lnSpc>
                <a:spcPct val="150000"/>
              </a:lnSpc>
            </a:pPr>
            <a:r>
              <a:rPr lang="en-GB" altLang="en-US" sz="2800" dirty="0" smtClean="0">
                <a:latin typeface="Helvetica LT Condensed"/>
              </a:rPr>
              <a:t>Transport is stressful</a:t>
            </a:r>
          </a:p>
          <a:p>
            <a:r>
              <a:rPr lang="en-GB" altLang="en-US" sz="2800" dirty="0" smtClean="0">
                <a:latin typeface="Helvetica LT Condensed"/>
              </a:rPr>
              <a:t>Babies are often taken away  			      from mothers when they are 			       too young</a:t>
            </a:r>
          </a:p>
        </p:txBody>
      </p:sp>
      <p:sp>
        <p:nvSpPr>
          <p:cNvPr id="3" name="Title 2"/>
          <p:cNvSpPr>
            <a:spLocks noGrp="1"/>
          </p:cNvSpPr>
          <p:nvPr>
            <p:ph type="title"/>
          </p:nvPr>
        </p:nvSpPr>
        <p:spPr/>
        <p:txBody>
          <a:bodyPr/>
          <a:lstStyle/>
          <a:p>
            <a:pPr algn="ctr"/>
            <a:r>
              <a:rPr lang="en-GB" sz="3600" dirty="0">
                <a:latin typeface="Helvetica LT CondensedBlack"/>
              </a:rPr>
              <a:t>Whales and Dolphins in Captivity</a:t>
            </a:r>
            <a:r>
              <a:rPr lang="en-GB" sz="4000" dirty="0">
                <a:latin typeface="Helvetica LT CondensedBlack"/>
              </a:rPr>
              <a:t/>
            </a:r>
            <a:br>
              <a:rPr lang="en-GB" sz="4000" dirty="0">
                <a:latin typeface="Helvetica LT CondensedBlack"/>
              </a:rPr>
            </a:br>
            <a:r>
              <a:rPr lang="en-GB" sz="4000" dirty="0" smtClean="0">
                <a:latin typeface="Helvetica LT CondensedBlack"/>
              </a:rPr>
              <a:t/>
            </a:r>
            <a:br>
              <a:rPr lang="en-GB" sz="4000" dirty="0" smtClean="0">
                <a:latin typeface="Helvetica LT CondensedBlack"/>
              </a:rPr>
            </a:br>
            <a:endParaRPr lang="en-GB" sz="4000" dirty="0"/>
          </a:p>
        </p:txBody>
      </p:sp>
      <p:grpSp>
        <p:nvGrpSpPr>
          <p:cNvPr id="9" name="Group 14"/>
          <p:cNvGrpSpPr>
            <a:grpSpLocks/>
          </p:cNvGrpSpPr>
          <p:nvPr/>
        </p:nvGrpSpPr>
        <p:grpSpPr bwMode="auto">
          <a:xfrm>
            <a:off x="233622" y="5949280"/>
            <a:ext cx="6830068" cy="809410"/>
            <a:chOff x="41" y="3812"/>
            <a:chExt cx="4921" cy="508"/>
          </a:xfrm>
        </p:grpSpPr>
        <p:pic>
          <p:nvPicPr>
            <p:cNvPr id="10" name="Picture 2" descr="BND Tursiops truncatus Sound of Barra 0545 09 Jun-07"/>
            <p:cNvPicPr>
              <a:picLocks noChangeAspect="1" noChangeArrowheads="1"/>
            </p:cNvPicPr>
            <p:nvPr/>
          </p:nvPicPr>
          <p:blipFill>
            <a:blip r:embed="rId3">
              <a:extLst>
                <a:ext uri="{28A0092B-C50C-407E-A947-70E740481C1C}">
                  <a14:useLocalDpi xmlns:a14="http://schemas.microsoft.com/office/drawing/2010/main" val="0"/>
                </a:ext>
              </a:extLst>
            </a:blip>
            <a:srcRect t="7680" r="13951" b="9015"/>
            <a:stretch>
              <a:fillRect/>
            </a:stretch>
          </p:blipFill>
          <p:spPr bwMode="auto">
            <a:xfrm>
              <a:off x="1765" y="3821"/>
              <a:ext cx="77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ommon Dolphin_Ian"/>
            <p:cNvPicPr>
              <a:picLocks noChangeAspect="1" noChangeArrowheads="1"/>
            </p:cNvPicPr>
            <p:nvPr/>
          </p:nvPicPr>
          <p:blipFill>
            <a:blip r:embed="rId4" cstate="print">
              <a:extLst>
                <a:ext uri="{28A0092B-C50C-407E-A947-70E740481C1C}">
                  <a14:useLocalDpi xmlns:a14="http://schemas.microsoft.com/office/drawing/2010/main" val="0"/>
                </a:ext>
              </a:extLst>
            </a:blip>
            <a:srcRect l="12878" b="16312"/>
            <a:stretch>
              <a:fillRect/>
            </a:stretch>
          </p:blipFill>
          <p:spPr bwMode="auto">
            <a:xfrm>
              <a:off x="2581" y="3818"/>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arbour Porpoise_Tim Stenton"/>
            <p:cNvPicPr>
              <a:picLocks noChangeAspect="1" noChangeArrowheads="1"/>
            </p:cNvPicPr>
            <p:nvPr/>
          </p:nvPicPr>
          <p:blipFill>
            <a:blip r:embed="rId5" cstate="print">
              <a:extLst>
                <a:ext uri="{28A0092B-C50C-407E-A947-70E740481C1C}">
                  <a14:useLocalDpi xmlns:a14="http://schemas.microsoft.com/office/drawing/2010/main" val="0"/>
                </a:ext>
              </a:extLst>
            </a:blip>
            <a:srcRect l="21201"/>
            <a:stretch>
              <a:fillRect/>
            </a:stretch>
          </p:blipFill>
          <p:spPr bwMode="auto">
            <a:xfrm>
              <a:off x="41" y="3813"/>
              <a:ext cx="8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Minke Whale_Tim"/>
            <p:cNvPicPr>
              <a:picLocks noChangeAspect="1" noChangeArrowheads="1"/>
            </p:cNvPicPr>
            <p:nvPr/>
          </p:nvPicPr>
          <p:blipFill>
            <a:blip r:embed="rId6">
              <a:extLst>
                <a:ext uri="{28A0092B-C50C-407E-A947-70E740481C1C}">
                  <a14:useLocalDpi xmlns:a14="http://schemas.microsoft.com/office/drawing/2010/main" val="0"/>
                </a:ext>
              </a:extLst>
            </a:blip>
            <a:srcRect l="10558"/>
            <a:stretch>
              <a:fillRect/>
            </a:stretch>
          </p:blipFill>
          <p:spPr bwMode="auto">
            <a:xfrm>
              <a:off x="948" y="3812"/>
              <a:ext cx="77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Risso's_Cherylle Millard-Dawejpg"/>
            <p:cNvPicPr>
              <a:picLocks noChangeAspect="1" noChangeArrowheads="1"/>
            </p:cNvPicPr>
            <p:nvPr/>
          </p:nvPicPr>
          <p:blipFill>
            <a:blip r:embed="rId7">
              <a:extLst>
                <a:ext uri="{28A0092B-C50C-407E-A947-70E740481C1C}">
                  <a14:useLocalDpi xmlns:a14="http://schemas.microsoft.com/office/drawing/2010/main" val="0"/>
                </a:ext>
              </a:extLst>
            </a:blip>
            <a:srcRect l="11095" t="12386" r="12497" b="17401"/>
            <a:stretch>
              <a:fillRect/>
            </a:stretch>
          </p:blipFill>
          <p:spPr bwMode="auto">
            <a:xfrm>
              <a:off x="4191" y="3825"/>
              <a:ext cx="77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Atlantic_Whiteside2_Michael Tetley"/>
            <p:cNvPicPr>
              <a:picLocks noChangeAspect="1" noChangeArrowheads="1"/>
            </p:cNvPicPr>
            <p:nvPr/>
          </p:nvPicPr>
          <p:blipFill>
            <a:blip r:embed="rId8">
              <a:extLst>
                <a:ext uri="{28A0092B-C50C-407E-A947-70E740481C1C}">
                  <a14:useLocalDpi xmlns:a14="http://schemas.microsoft.com/office/drawing/2010/main" val="0"/>
                </a:ext>
              </a:extLst>
            </a:blip>
            <a:srcRect l="45935" r="1640"/>
            <a:stretch>
              <a:fillRect/>
            </a:stretch>
          </p:blipFill>
          <p:spPr bwMode="auto">
            <a:xfrm>
              <a:off x="3432" y="3817"/>
              <a:ext cx="70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2" descr="\\WDCS-SILVER\silver-fileserver\New Filing System\Workgroups\Education\High School\S1\Captivity image.jpg"/>
          <p:cNvPicPr>
            <a:picLocks noChangeAspect="1" noChangeArrowheads="1"/>
          </p:cNvPicPr>
          <p:nvPr/>
        </p:nvPicPr>
        <p:blipFill>
          <a:blip r:embed="rId9">
            <a:extLst>
              <a:ext uri="{28A0092B-C50C-407E-A947-70E740481C1C}">
                <a14:useLocalDpi xmlns:a14="http://schemas.microsoft.com/office/drawing/2010/main" val="0"/>
              </a:ext>
            </a:extLst>
          </a:blip>
          <a:srcRect b="13354"/>
          <a:stretch>
            <a:fillRect/>
          </a:stretch>
        </p:blipFill>
        <p:spPr bwMode="auto">
          <a:xfrm>
            <a:off x="5724128" y="1268760"/>
            <a:ext cx="3176588" cy="42275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67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buNone/>
            </a:pPr>
            <a:r>
              <a:rPr lang="en-GB" altLang="en-US" dirty="0" smtClean="0">
                <a:latin typeface="Helvetica LT Condensed"/>
              </a:rPr>
              <a:t>														</a:t>
            </a:r>
            <a:r>
              <a:rPr lang="en-GB" altLang="en-US" sz="2400" dirty="0" smtClean="0">
                <a:latin typeface="Helvetica LT Condensed"/>
              </a:rPr>
              <a:t>Wild orca spend all their 						lives in family groups – 						they are NEVER ALONE</a:t>
            </a:r>
          </a:p>
          <a:p>
            <a:pPr marL="0" indent="0">
              <a:buNone/>
            </a:pPr>
            <a:endParaRPr lang="en-GB" altLang="en-US" sz="2400" dirty="0">
              <a:latin typeface="Helvetica LT Condensed"/>
            </a:endParaRPr>
          </a:p>
          <a:p>
            <a:pPr marL="0" indent="0">
              <a:buNone/>
            </a:pPr>
            <a:endParaRPr lang="en-GB" altLang="en-US" sz="2400" dirty="0" smtClean="0">
              <a:latin typeface="Helvetica LT Condensed"/>
            </a:endParaRPr>
          </a:p>
          <a:p>
            <a:pPr marL="0" indent="0">
              <a:buNone/>
            </a:pPr>
            <a:endParaRPr lang="en-GB" altLang="en-US" sz="2400" dirty="0">
              <a:latin typeface="Helvetica LT Condensed"/>
            </a:endParaRPr>
          </a:p>
          <a:p>
            <a:pPr marL="0" indent="0">
              <a:buNone/>
            </a:pPr>
            <a:r>
              <a:rPr lang="en-GB" altLang="en-US" sz="2400" dirty="0" smtClean="0">
                <a:latin typeface="Helvetica LT Condensed"/>
              </a:rPr>
              <a:t>Limp fin is a </a:t>
            </a:r>
            <a:r>
              <a:rPr lang="en-GB" sz="2400" dirty="0" smtClean="0"/>
              <a:t>symptom </a:t>
            </a:r>
            <a:r>
              <a:rPr lang="en-GB" sz="2400" dirty="0"/>
              <a:t>of </a:t>
            </a:r>
            <a:r>
              <a:rPr lang="en-GB" sz="2400" dirty="0" smtClean="0"/>
              <a:t>captivity </a:t>
            </a:r>
          </a:p>
          <a:p>
            <a:pPr marL="0" indent="0">
              <a:buNone/>
            </a:pPr>
            <a:r>
              <a:rPr lang="en-GB" sz="2400" dirty="0" smtClean="0"/>
              <a:t>that </a:t>
            </a:r>
            <a:r>
              <a:rPr lang="en-GB" sz="2400" dirty="0"/>
              <a:t>may be a sign of </a:t>
            </a:r>
            <a:r>
              <a:rPr lang="en-GB" sz="2400" dirty="0" smtClean="0"/>
              <a:t>poor </a:t>
            </a:r>
            <a:r>
              <a:rPr lang="en-GB" sz="2400" dirty="0"/>
              <a:t>health </a:t>
            </a:r>
            <a:endParaRPr lang="en-GB" sz="2400" dirty="0" smtClean="0"/>
          </a:p>
          <a:p>
            <a:pPr marL="0" indent="0">
              <a:buNone/>
            </a:pPr>
            <a:r>
              <a:rPr lang="en-GB" sz="2400" dirty="0" smtClean="0"/>
              <a:t>or </a:t>
            </a:r>
            <a:r>
              <a:rPr lang="en-GB" sz="2400" dirty="0"/>
              <a:t>spending too much </a:t>
            </a:r>
            <a:r>
              <a:rPr lang="en-GB" sz="2400" dirty="0" smtClean="0"/>
              <a:t>time </a:t>
            </a:r>
            <a:r>
              <a:rPr lang="en-GB" sz="2400" dirty="0"/>
              <a:t>at </a:t>
            </a:r>
            <a:endParaRPr lang="en-GB" sz="2400" dirty="0" smtClean="0"/>
          </a:p>
          <a:p>
            <a:pPr marL="0" indent="0">
              <a:buNone/>
            </a:pPr>
            <a:r>
              <a:rPr lang="en-GB" sz="2400" dirty="0" smtClean="0"/>
              <a:t>the </a:t>
            </a:r>
            <a:r>
              <a:rPr lang="en-GB" sz="2400" dirty="0"/>
              <a:t>surface</a:t>
            </a:r>
            <a:endParaRPr lang="en-GB" altLang="en-US" sz="2400" dirty="0" smtClean="0">
              <a:latin typeface="Helvetica LT Condensed"/>
            </a:endParaRPr>
          </a:p>
        </p:txBody>
      </p:sp>
      <p:sp>
        <p:nvSpPr>
          <p:cNvPr id="3" name="Title 2"/>
          <p:cNvSpPr>
            <a:spLocks noGrp="1"/>
          </p:cNvSpPr>
          <p:nvPr>
            <p:ph type="title"/>
          </p:nvPr>
        </p:nvSpPr>
        <p:spPr/>
        <p:txBody>
          <a:bodyPr/>
          <a:lstStyle/>
          <a:p>
            <a:r>
              <a:rPr lang="en-GB" sz="3600" dirty="0">
                <a:latin typeface="Helvetica LT CondensedBlack"/>
              </a:rPr>
              <a:t>Whales and Dolphins in </a:t>
            </a:r>
            <a:r>
              <a:rPr lang="en-GB" sz="3600" dirty="0" smtClean="0">
                <a:latin typeface="Helvetica LT CondensedBlack"/>
              </a:rPr>
              <a:t>Captivity</a:t>
            </a:r>
            <a:r>
              <a:rPr lang="en-GB" sz="1000" dirty="0" smtClean="0">
                <a:latin typeface="Helvetica LT CondensedBlack"/>
              </a:rPr>
              <a:t/>
            </a:r>
            <a:br>
              <a:rPr lang="en-GB" sz="1000" dirty="0" smtClean="0">
                <a:latin typeface="Helvetica LT CondensedBlack"/>
              </a:rPr>
            </a:br>
            <a:r>
              <a:rPr lang="en-GB" sz="1000" dirty="0" smtClean="0">
                <a:latin typeface="Helvetica LT CondensedBlack"/>
              </a:rPr>
              <a:t/>
            </a:r>
            <a:br>
              <a:rPr lang="en-GB" sz="1000" dirty="0" smtClean="0">
                <a:latin typeface="Helvetica LT CondensedBlack"/>
              </a:rPr>
            </a:br>
            <a:r>
              <a:rPr lang="en-GB" altLang="en-US" b="0" dirty="0" smtClean="0">
                <a:latin typeface="Helvetica LT Condensed"/>
              </a:rPr>
              <a:t>Mental </a:t>
            </a:r>
            <a:r>
              <a:rPr lang="en-GB" altLang="en-US" b="0" dirty="0">
                <a:latin typeface="Helvetica LT Condensed"/>
              </a:rPr>
              <a:t>Health</a:t>
            </a:r>
            <a:r>
              <a:rPr lang="en-GB" sz="4000" dirty="0">
                <a:latin typeface="Helvetica LT CondensedBlack"/>
              </a:rPr>
              <a:t/>
            </a:r>
            <a:br>
              <a:rPr lang="en-GB" sz="4000" dirty="0">
                <a:latin typeface="Helvetica LT CondensedBlack"/>
              </a:rPr>
            </a:br>
            <a:r>
              <a:rPr lang="en-GB" sz="4000" dirty="0" smtClean="0">
                <a:latin typeface="Helvetica LT CondensedBlack"/>
              </a:rPr>
              <a:t/>
            </a:r>
            <a:br>
              <a:rPr lang="en-GB" sz="4000" dirty="0" smtClean="0">
                <a:latin typeface="Helvetica LT CondensedBlack"/>
              </a:rPr>
            </a:br>
            <a:endParaRPr lang="en-GB" sz="4000" dirty="0"/>
          </a:p>
        </p:txBody>
      </p:sp>
      <p:grpSp>
        <p:nvGrpSpPr>
          <p:cNvPr id="9" name="Group 14"/>
          <p:cNvGrpSpPr>
            <a:grpSpLocks/>
          </p:cNvGrpSpPr>
          <p:nvPr/>
        </p:nvGrpSpPr>
        <p:grpSpPr bwMode="auto">
          <a:xfrm>
            <a:off x="234866" y="5949280"/>
            <a:ext cx="6830068" cy="809410"/>
            <a:chOff x="41" y="3812"/>
            <a:chExt cx="4921" cy="508"/>
          </a:xfrm>
        </p:grpSpPr>
        <p:pic>
          <p:nvPicPr>
            <p:cNvPr id="10" name="Picture 2" descr="BND Tursiops truncatus Sound of Barra 0545 09 Jun-07"/>
            <p:cNvPicPr>
              <a:picLocks noChangeAspect="1" noChangeArrowheads="1"/>
            </p:cNvPicPr>
            <p:nvPr/>
          </p:nvPicPr>
          <p:blipFill>
            <a:blip r:embed="rId3">
              <a:extLst>
                <a:ext uri="{28A0092B-C50C-407E-A947-70E740481C1C}">
                  <a14:useLocalDpi xmlns:a14="http://schemas.microsoft.com/office/drawing/2010/main" val="0"/>
                </a:ext>
              </a:extLst>
            </a:blip>
            <a:srcRect t="7680" r="13951" b="9015"/>
            <a:stretch>
              <a:fillRect/>
            </a:stretch>
          </p:blipFill>
          <p:spPr bwMode="auto">
            <a:xfrm>
              <a:off x="1765" y="3821"/>
              <a:ext cx="77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ommon Dolphin_Ian"/>
            <p:cNvPicPr>
              <a:picLocks noChangeAspect="1" noChangeArrowheads="1"/>
            </p:cNvPicPr>
            <p:nvPr/>
          </p:nvPicPr>
          <p:blipFill>
            <a:blip r:embed="rId4" cstate="print">
              <a:extLst>
                <a:ext uri="{28A0092B-C50C-407E-A947-70E740481C1C}">
                  <a14:useLocalDpi xmlns:a14="http://schemas.microsoft.com/office/drawing/2010/main" val="0"/>
                </a:ext>
              </a:extLst>
            </a:blip>
            <a:srcRect l="12878" b="16312"/>
            <a:stretch>
              <a:fillRect/>
            </a:stretch>
          </p:blipFill>
          <p:spPr bwMode="auto">
            <a:xfrm>
              <a:off x="2581" y="3818"/>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arbour Porpoise_Tim Stenton"/>
            <p:cNvPicPr>
              <a:picLocks noChangeAspect="1" noChangeArrowheads="1"/>
            </p:cNvPicPr>
            <p:nvPr/>
          </p:nvPicPr>
          <p:blipFill>
            <a:blip r:embed="rId5" cstate="print">
              <a:extLst>
                <a:ext uri="{28A0092B-C50C-407E-A947-70E740481C1C}">
                  <a14:useLocalDpi xmlns:a14="http://schemas.microsoft.com/office/drawing/2010/main" val="0"/>
                </a:ext>
              </a:extLst>
            </a:blip>
            <a:srcRect l="21201"/>
            <a:stretch>
              <a:fillRect/>
            </a:stretch>
          </p:blipFill>
          <p:spPr bwMode="auto">
            <a:xfrm>
              <a:off x="41" y="3813"/>
              <a:ext cx="8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Minke Whale_Tim"/>
            <p:cNvPicPr>
              <a:picLocks noChangeAspect="1" noChangeArrowheads="1"/>
            </p:cNvPicPr>
            <p:nvPr/>
          </p:nvPicPr>
          <p:blipFill>
            <a:blip r:embed="rId6">
              <a:extLst>
                <a:ext uri="{28A0092B-C50C-407E-A947-70E740481C1C}">
                  <a14:useLocalDpi xmlns:a14="http://schemas.microsoft.com/office/drawing/2010/main" val="0"/>
                </a:ext>
              </a:extLst>
            </a:blip>
            <a:srcRect l="10558"/>
            <a:stretch>
              <a:fillRect/>
            </a:stretch>
          </p:blipFill>
          <p:spPr bwMode="auto">
            <a:xfrm>
              <a:off x="948" y="3812"/>
              <a:ext cx="77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Risso's_Cherylle Millard-Dawejpg"/>
            <p:cNvPicPr>
              <a:picLocks noChangeAspect="1" noChangeArrowheads="1"/>
            </p:cNvPicPr>
            <p:nvPr/>
          </p:nvPicPr>
          <p:blipFill>
            <a:blip r:embed="rId7">
              <a:extLst>
                <a:ext uri="{28A0092B-C50C-407E-A947-70E740481C1C}">
                  <a14:useLocalDpi xmlns:a14="http://schemas.microsoft.com/office/drawing/2010/main" val="0"/>
                </a:ext>
              </a:extLst>
            </a:blip>
            <a:srcRect l="11095" t="12386" r="12497" b="17401"/>
            <a:stretch>
              <a:fillRect/>
            </a:stretch>
          </p:blipFill>
          <p:spPr bwMode="auto">
            <a:xfrm>
              <a:off x="4191" y="3825"/>
              <a:ext cx="77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Atlantic_Whiteside2_Michael Tetley"/>
            <p:cNvPicPr>
              <a:picLocks noChangeAspect="1" noChangeArrowheads="1"/>
            </p:cNvPicPr>
            <p:nvPr/>
          </p:nvPicPr>
          <p:blipFill>
            <a:blip r:embed="rId8">
              <a:extLst>
                <a:ext uri="{28A0092B-C50C-407E-A947-70E740481C1C}">
                  <a14:useLocalDpi xmlns:a14="http://schemas.microsoft.com/office/drawing/2010/main" val="0"/>
                </a:ext>
              </a:extLst>
            </a:blip>
            <a:srcRect l="45935" r="1640"/>
            <a:stretch>
              <a:fillRect/>
            </a:stretch>
          </p:blipFill>
          <p:spPr bwMode="auto">
            <a:xfrm>
              <a:off x="3432" y="3817"/>
              <a:ext cx="70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 descr="\\WDCS-SILVER\silver-fileserver\New Filing System\Workgroups\Education\High School\S1\Captive orca copyright WDC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9552" y="1484784"/>
            <a:ext cx="3444325" cy="258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WDCS-SILVER\silver-fileserver\New Filing System\Workgroups\Education\High School\S1\Wild orca WDCS - Rob Lot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2253" y="2996952"/>
            <a:ext cx="4011613"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71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lnSpc>
                <a:spcPct val="150000"/>
              </a:lnSpc>
              <a:buNone/>
            </a:pPr>
            <a:r>
              <a:rPr lang="en-GB" altLang="en-US" dirty="0" smtClean="0">
                <a:latin typeface="Helvetica LT Condensed"/>
              </a:rPr>
              <a:t>Boredom</a:t>
            </a:r>
          </a:p>
          <a:p>
            <a:pPr marL="0" indent="0">
              <a:buNone/>
            </a:pPr>
            <a:endParaRPr lang="en-GB" altLang="en-US" sz="2800" dirty="0" smtClean="0">
              <a:latin typeface="Helvetica LT Condensed"/>
            </a:endParaRPr>
          </a:p>
          <a:p>
            <a:pPr marL="0" indent="0">
              <a:buNone/>
            </a:pPr>
            <a:r>
              <a:rPr lang="en-GB" altLang="en-US" sz="2800" dirty="0" smtClean="0">
                <a:latin typeface="Helvetica LT Condensed"/>
              </a:rPr>
              <a:t>Tricks like tail </a:t>
            </a:r>
          </a:p>
          <a:p>
            <a:pPr marL="0" indent="0">
              <a:buNone/>
            </a:pPr>
            <a:r>
              <a:rPr lang="en-GB" altLang="en-US" sz="2800" dirty="0" smtClean="0">
                <a:latin typeface="Helvetica LT Condensed"/>
              </a:rPr>
              <a:t>walking are NOT </a:t>
            </a:r>
          </a:p>
          <a:p>
            <a:pPr marL="0" indent="0">
              <a:buNone/>
            </a:pPr>
            <a:r>
              <a:rPr lang="en-GB" altLang="en-US" sz="2800" dirty="0" smtClean="0">
                <a:latin typeface="Helvetica LT Condensed"/>
              </a:rPr>
              <a:t>NATURAL </a:t>
            </a:r>
          </a:p>
          <a:p>
            <a:pPr marL="0" indent="0">
              <a:buNone/>
            </a:pPr>
            <a:r>
              <a:rPr lang="en-GB" altLang="en-US" sz="2800" dirty="0" smtClean="0">
                <a:latin typeface="Helvetica LT Condensed"/>
              </a:rPr>
              <a:t>BEHAVIOUR</a:t>
            </a:r>
          </a:p>
          <a:p>
            <a:pPr marL="0" indent="0">
              <a:buNone/>
            </a:pPr>
            <a:r>
              <a:rPr lang="en-GB" altLang="en-US" sz="2800" dirty="0">
                <a:latin typeface="Helvetica LT Condensed"/>
              </a:rPr>
              <a:t>f</a:t>
            </a:r>
            <a:r>
              <a:rPr lang="en-GB" altLang="en-US" sz="2800" dirty="0" smtClean="0">
                <a:latin typeface="Helvetica LT Condensed"/>
              </a:rPr>
              <a:t>or dolphins – NOT </a:t>
            </a:r>
          </a:p>
          <a:p>
            <a:pPr marL="0" indent="0">
              <a:buNone/>
            </a:pPr>
            <a:r>
              <a:rPr lang="en-GB" altLang="en-US" sz="2800" smtClean="0">
                <a:latin typeface="Helvetica LT Condensed"/>
              </a:rPr>
              <a:t>EDUCATIONAL</a:t>
            </a:r>
            <a:endParaRPr lang="en-GB" altLang="en-US" sz="2800" dirty="0" smtClean="0">
              <a:latin typeface="Helvetica LT Condensed"/>
            </a:endParaRPr>
          </a:p>
        </p:txBody>
      </p:sp>
      <p:sp>
        <p:nvSpPr>
          <p:cNvPr id="3" name="Title 2"/>
          <p:cNvSpPr>
            <a:spLocks noGrp="1"/>
          </p:cNvSpPr>
          <p:nvPr>
            <p:ph type="title"/>
          </p:nvPr>
        </p:nvSpPr>
        <p:spPr/>
        <p:txBody>
          <a:bodyPr/>
          <a:lstStyle/>
          <a:p>
            <a:pPr algn="ctr"/>
            <a:r>
              <a:rPr lang="en-GB" sz="3600" dirty="0">
                <a:latin typeface="Helvetica LT CondensedBlack"/>
              </a:rPr>
              <a:t>Whales and Dolphins in Captivity</a:t>
            </a:r>
            <a:r>
              <a:rPr lang="en-GB" sz="4000" dirty="0">
                <a:latin typeface="Helvetica LT CondensedBlack"/>
              </a:rPr>
              <a:t/>
            </a:r>
            <a:br>
              <a:rPr lang="en-GB" sz="4000" dirty="0">
                <a:latin typeface="Helvetica LT CondensedBlack"/>
              </a:rPr>
            </a:br>
            <a:r>
              <a:rPr lang="en-GB" sz="4000" dirty="0" smtClean="0">
                <a:latin typeface="Helvetica LT CondensedBlack"/>
              </a:rPr>
              <a:t/>
            </a:r>
            <a:br>
              <a:rPr lang="en-GB" sz="4000" dirty="0" smtClean="0">
                <a:latin typeface="Helvetica LT CondensedBlack"/>
              </a:rPr>
            </a:br>
            <a:r>
              <a:rPr lang="en-GB" sz="4000" dirty="0" smtClean="0">
                <a:latin typeface="Helvetica LT CondensedBlack"/>
              </a:rPr>
              <a:t/>
            </a:r>
            <a:br>
              <a:rPr lang="en-GB" sz="4000" dirty="0" smtClean="0">
                <a:latin typeface="Helvetica LT CondensedBlack"/>
              </a:rPr>
            </a:br>
            <a:endParaRPr lang="en-GB" sz="4000" dirty="0"/>
          </a:p>
        </p:txBody>
      </p:sp>
      <p:grpSp>
        <p:nvGrpSpPr>
          <p:cNvPr id="9" name="Group 14"/>
          <p:cNvGrpSpPr>
            <a:grpSpLocks/>
          </p:cNvGrpSpPr>
          <p:nvPr/>
        </p:nvGrpSpPr>
        <p:grpSpPr bwMode="auto">
          <a:xfrm>
            <a:off x="233622" y="5949280"/>
            <a:ext cx="6830068" cy="809410"/>
            <a:chOff x="41" y="3812"/>
            <a:chExt cx="4921" cy="508"/>
          </a:xfrm>
        </p:grpSpPr>
        <p:pic>
          <p:nvPicPr>
            <p:cNvPr id="10" name="Picture 2" descr="BND Tursiops truncatus Sound of Barra 0545 09 Jun-07"/>
            <p:cNvPicPr>
              <a:picLocks noChangeAspect="1" noChangeArrowheads="1"/>
            </p:cNvPicPr>
            <p:nvPr/>
          </p:nvPicPr>
          <p:blipFill>
            <a:blip r:embed="rId3">
              <a:extLst>
                <a:ext uri="{28A0092B-C50C-407E-A947-70E740481C1C}">
                  <a14:useLocalDpi xmlns:a14="http://schemas.microsoft.com/office/drawing/2010/main" val="0"/>
                </a:ext>
              </a:extLst>
            </a:blip>
            <a:srcRect t="7680" r="13951" b="9015"/>
            <a:stretch>
              <a:fillRect/>
            </a:stretch>
          </p:blipFill>
          <p:spPr bwMode="auto">
            <a:xfrm>
              <a:off x="1765" y="3821"/>
              <a:ext cx="77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ommon Dolphin_Ian"/>
            <p:cNvPicPr>
              <a:picLocks noChangeAspect="1" noChangeArrowheads="1"/>
            </p:cNvPicPr>
            <p:nvPr/>
          </p:nvPicPr>
          <p:blipFill>
            <a:blip r:embed="rId4" cstate="print">
              <a:extLst>
                <a:ext uri="{28A0092B-C50C-407E-A947-70E740481C1C}">
                  <a14:useLocalDpi xmlns:a14="http://schemas.microsoft.com/office/drawing/2010/main" val="0"/>
                </a:ext>
              </a:extLst>
            </a:blip>
            <a:srcRect l="12878" b="16312"/>
            <a:stretch>
              <a:fillRect/>
            </a:stretch>
          </p:blipFill>
          <p:spPr bwMode="auto">
            <a:xfrm>
              <a:off x="2581" y="3818"/>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arbour Porpoise_Tim Stenton"/>
            <p:cNvPicPr>
              <a:picLocks noChangeAspect="1" noChangeArrowheads="1"/>
            </p:cNvPicPr>
            <p:nvPr/>
          </p:nvPicPr>
          <p:blipFill>
            <a:blip r:embed="rId5" cstate="print">
              <a:extLst>
                <a:ext uri="{28A0092B-C50C-407E-A947-70E740481C1C}">
                  <a14:useLocalDpi xmlns:a14="http://schemas.microsoft.com/office/drawing/2010/main" val="0"/>
                </a:ext>
              </a:extLst>
            </a:blip>
            <a:srcRect l="21201"/>
            <a:stretch>
              <a:fillRect/>
            </a:stretch>
          </p:blipFill>
          <p:spPr bwMode="auto">
            <a:xfrm>
              <a:off x="41" y="3813"/>
              <a:ext cx="8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Minke Whale_Tim"/>
            <p:cNvPicPr>
              <a:picLocks noChangeAspect="1" noChangeArrowheads="1"/>
            </p:cNvPicPr>
            <p:nvPr/>
          </p:nvPicPr>
          <p:blipFill>
            <a:blip r:embed="rId6">
              <a:extLst>
                <a:ext uri="{28A0092B-C50C-407E-A947-70E740481C1C}">
                  <a14:useLocalDpi xmlns:a14="http://schemas.microsoft.com/office/drawing/2010/main" val="0"/>
                </a:ext>
              </a:extLst>
            </a:blip>
            <a:srcRect l="10558"/>
            <a:stretch>
              <a:fillRect/>
            </a:stretch>
          </p:blipFill>
          <p:spPr bwMode="auto">
            <a:xfrm>
              <a:off x="948" y="3812"/>
              <a:ext cx="77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Risso's_Cherylle Millard-Dawejpg"/>
            <p:cNvPicPr>
              <a:picLocks noChangeAspect="1" noChangeArrowheads="1"/>
            </p:cNvPicPr>
            <p:nvPr/>
          </p:nvPicPr>
          <p:blipFill>
            <a:blip r:embed="rId7">
              <a:extLst>
                <a:ext uri="{28A0092B-C50C-407E-A947-70E740481C1C}">
                  <a14:useLocalDpi xmlns:a14="http://schemas.microsoft.com/office/drawing/2010/main" val="0"/>
                </a:ext>
              </a:extLst>
            </a:blip>
            <a:srcRect l="11095" t="12386" r="12497" b="17401"/>
            <a:stretch>
              <a:fillRect/>
            </a:stretch>
          </p:blipFill>
          <p:spPr bwMode="auto">
            <a:xfrm>
              <a:off x="4191" y="3825"/>
              <a:ext cx="77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Atlantic_Whiteside2_Michael Tetley"/>
            <p:cNvPicPr>
              <a:picLocks noChangeAspect="1" noChangeArrowheads="1"/>
            </p:cNvPicPr>
            <p:nvPr/>
          </p:nvPicPr>
          <p:blipFill>
            <a:blip r:embed="rId8">
              <a:extLst>
                <a:ext uri="{28A0092B-C50C-407E-A947-70E740481C1C}">
                  <a14:useLocalDpi xmlns:a14="http://schemas.microsoft.com/office/drawing/2010/main" val="0"/>
                </a:ext>
              </a:extLst>
            </a:blip>
            <a:srcRect l="45935" r="1640"/>
            <a:stretch>
              <a:fillRect/>
            </a:stretch>
          </p:blipFill>
          <p:spPr bwMode="auto">
            <a:xfrm>
              <a:off x="3432" y="3817"/>
              <a:ext cx="70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 descr="\\WDCS-SILVER\silver-fileserver\New Filing System\Workgroups\Education\High School\S1\Elgin Academy S1 Elective module\Captivity\Tailwalk captive BND.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2716" y="1712913"/>
            <a:ext cx="5151437"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877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lnSpc>
                <a:spcPct val="150000"/>
              </a:lnSpc>
              <a:buNone/>
            </a:pPr>
            <a:r>
              <a:rPr lang="en-GB" altLang="en-US" dirty="0" smtClean="0">
                <a:latin typeface="Helvetica LT Condensed"/>
              </a:rPr>
              <a:t>Do </a:t>
            </a:r>
            <a:r>
              <a:rPr lang="en-GB" altLang="en-US" dirty="0" err="1" smtClean="0">
                <a:latin typeface="Helvetica LT Condensed"/>
              </a:rPr>
              <a:t>dolphinariums</a:t>
            </a:r>
            <a:r>
              <a:rPr lang="en-GB" altLang="en-US" dirty="0" smtClean="0">
                <a:latin typeface="Helvetica LT Condensed"/>
              </a:rPr>
              <a:t> help wild dolphins?</a:t>
            </a:r>
          </a:p>
          <a:p>
            <a:pPr marL="0" indent="0">
              <a:buNone/>
            </a:pPr>
            <a:endParaRPr lang="en-GB" altLang="en-US" sz="1200" dirty="0" smtClean="0"/>
          </a:p>
          <a:p>
            <a:pPr marL="0" indent="0">
              <a:buNone/>
            </a:pPr>
            <a:r>
              <a:rPr lang="en-GB" altLang="en-US" sz="2800" dirty="0" smtClean="0"/>
              <a:t>Less </a:t>
            </a:r>
            <a:r>
              <a:rPr lang="en-GB" altLang="en-US" sz="2800" dirty="0"/>
              <a:t>than 5-10% are </a:t>
            </a:r>
            <a:endParaRPr lang="en-GB" altLang="en-US" sz="2800" dirty="0" smtClean="0"/>
          </a:p>
          <a:p>
            <a:pPr marL="0" indent="0">
              <a:buNone/>
            </a:pPr>
            <a:r>
              <a:rPr lang="en-GB" altLang="en-US" sz="2800" dirty="0" smtClean="0"/>
              <a:t>involved in </a:t>
            </a:r>
            <a:r>
              <a:rPr lang="en-GB" altLang="en-US" sz="2800" dirty="0"/>
              <a:t>substantial </a:t>
            </a:r>
            <a:endParaRPr lang="en-GB" altLang="en-US" sz="2800" dirty="0" smtClean="0"/>
          </a:p>
          <a:p>
            <a:pPr marL="0" indent="0">
              <a:buNone/>
            </a:pPr>
            <a:r>
              <a:rPr lang="en-GB" altLang="en-US" sz="2800" dirty="0"/>
              <a:t>c</a:t>
            </a:r>
            <a:r>
              <a:rPr lang="en-GB" altLang="en-US" sz="2800" dirty="0" smtClean="0"/>
              <a:t>onservation programmes </a:t>
            </a:r>
            <a:endParaRPr lang="en-GB" altLang="en-US" sz="2800" dirty="0"/>
          </a:p>
          <a:p>
            <a:pPr marL="0" indent="0">
              <a:buNone/>
            </a:pPr>
            <a:endParaRPr lang="en-GB" altLang="en-US" sz="1200" dirty="0" smtClean="0"/>
          </a:p>
          <a:p>
            <a:pPr marL="0" indent="0">
              <a:buNone/>
            </a:pPr>
            <a:r>
              <a:rPr lang="en-GB" altLang="en-US" sz="2800" dirty="0" smtClean="0"/>
              <a:t>Research </a:t>
            </a:r>
            <a:r>
              <a:rPr lang="en-GB" altLang="en-US" sz="2800" dirty="0"/>
              <a:t>on captive </a:t>
            </a:r>
            <a:endParaRPr lang="en-GB" altLang="en-US" sz="2800" dirty="0" smtClean="0"/>
          </a:p>
          <a:p>
            <a:pPr marL="0" indent="0">
              <a:buNone/>
            </a:pPr>
            <a:r>
              <a:rPr lang="en-GB" altLang="en-US" sz="2800" dirty="0" smtClean="0"/>
              <a:t>cetaceans cannot </a:t>
            </a:r>
            <a:r>
              <a:rPr lang="en-GB" altLang="en-US" sz="2800" dirty="0"/>
              <a:t>be </a:t>
            </a:r>
            <a:endParaRPr lang="en-GB" altLang="en-US" sz="2800" dirty="0" smtClean="0"/>
          </a:p>
          <a:p>
            <a:pPr marL="0" indent="0">
              <a:buNone/>
            </a:pPr>
            <a:r>
              <a:rPr lang="en-GB" altLang="en-US" sz="2800" dirty="0" smtClean="0"/>
              <a:t>applied </a:t>
            </a:r>
            <a:r>
              <a:rPr lang="en-GB" altLang="en-US" sz="2800" dirty="0"/>
              <a:t>usefully to wild </a:t>
            </a:r>
            <a:endParaRPr lang="en-GB" altLang="en-US" sz="2800" dirty="0" smtClean="0"/>
          </a:p>
          <a:p>
            <a:pPr marL="0" indent="0">
              <a:buNone/>
            </a:pPr>
            <a:r>
              <a:rPr lang="en-GB" altLang="en-US" sz="2800" dirty="0" smtClean="0"/>
              <a:t>populations</a:t>
            </a:r>
            <a:endParaRPr lang="en-GB" altLang="en-US" sz="2800" dirty="0"/>
          </a:p>
          <a:p>
            <a:pPr marL="0" indent="0">
              <a:buNone/>
            </a:pPr>
            <a:endParaRPr lang="en-GB" altLang="en-US" sz="2800" dirty="0" smtClean="0">
              <a:latin typeface="Helvetica LT Condensed"/>
            </a:endParaRPr>
          </a:p>
        </p:txBody>
      </p:sp>
      <p:sp>
        <p:nvSpPr>
          <p:cNvPr id="3" name="Title 2"/>
          <p:cNvSpPr>
            <a:spLocks noGrp="1"/>
          </p:cNvSpPr>
          <p:nvPr>
            <p:ph type="title"/>
          </p:nvPr>
        </p:nvSpPr>
        <p:spPr/>
        <p:txBody>
          <a:bodyPr/>
          <a:lstStyle/>
          <a:p>
            <a:pPr algn="ctr"/>
            <a:r>
              <a:rPr lang="en-GB" sz="3600" dirty="0">
                <a:latin typeface="Helvetica LT CondensedBlack"/>
              </a:rPr>
              <a:t>Whales and Dolphins in Captivity</a:t>
            </a:r>
            <a:r>
              <a:rPr lang="en-GB" sz="4000" dirty="0">
                <a:latin typeface="Helvetica LT CondensedBlack"/>
              </a:rPr>
              <a:t/>
            </a:r>
            <a:br>
              <a:rPr lang="en-GB" sz="4000" dirty="0">
                <a:latin typeface="Helvetica LT CondensedBlack"/>
              </a:rPr>
            </a:br>
            <a:r>
              <a:rPr lang="en-GB" sz="4000" dirty="0" smtClean="0">
                <a:latin typeface="Helvetica LT CondensedBlack"/>
              </a:rPr>
              <a:t/>
            </a:r>
            <a:br>
              <a:rPr lang="en-GB" sz="4000" dirty="0" smtClean="0">
                <a:latin typeface="Helvetica LT CondensedBlack"/>
              </a:rPr>
            </a:br>
            <a:r>
              <a:rPr lang="en-GB" sz="4000" dirty="0" smtClean="0">
                <a:latin typeface="Helvetica LT CondensedBlack"/>
              </a:rPr>
              <a:t/>
            </a:r>
            <a:br>
              <a:rPr lang="en-GB" sz="4000" dirty="0" smtClean="0">
                <a:latin typeface="Helvetica LT CondensedBlack"/>
              </a:rPr>
            </a:br>
            <a:r>
              <a:rPr lang="en-GB" sz="4000" dirty="0" smtClean="0">
                <a:latin typeface="Helvetica LT CondensedBlack"/>
              </a:rPr>
              <a:t/>
            </a:r>
            <a:br>
              <a:rPr lang="en-GB" sz="4000" dirty="0" smtClean="0">
                <a:latin typeface="Helvetica LT CondensedBlack"/>
              </a:rPr>
            </a:br>
            <a:r>
              <a:rPr lang="en-GB" sz="4000" dirty="0" smtClean="0">
                <a:latin typeface="Helvetica LT CondensedBlack"/>
              </a:rPr>
              <a:t/>
            </a:r>
            <a:br>
              <a:rPr lang="en-GB" sz="4000" dirty="0" smtClean="0">
                <a:latin typeface="Helvetica LT CondensedBlack"/>
              </a:rPr>
            </a:br>
            <a:endParaRPr lang="en-GB" sz="4000" dirty="0"/>
          </a:p>
        </p:txBody>
      </p:sp>
      <p:grpSp>
        <p:nvGrpSpPr>
          <p:cNvPr id="9" name="Group 14"/>
          <p:cNvGrpSpPr>
            <a:grpSpLocks/>
          </p:cNvGrpSpPr>
          <p:nvPr/>
        </p:nvGrpSpPr>
        <p:grpSpPr bwMode="auto">
          <a:xfrm>
            <a:off x="233622" y="5949280"/>
            <a:ext cx="6830068" cy="809410"/>
            <a:chOff x="41" y="3812"/>
            <a:chExt cx="4921" cy="508"/>
          </a:xfrm>
        </p:grpSpPr>
        <p:pic>
          <p:nvPicPr>
            <p:cNvPr id="10" name="Picture 2" descr="BND Tursiops truncatus Sound of Barra 0545 09 Jun-07"/>
            <p:cNvPicPr>
              <a:picLocks noChangeAspect="1" noChangeArrowheads="1"/>
            </p:cNvPicPr>
            <p:nvPr/>
          </p:nvPicPr>
          <p:blipFill>
            <a:blip r:embed="rId3">
              <a:extLst>
                <a:ext uri="{28A0092B-C50C-407E-A947-70E740481C1C}">
                  <a14:useLocalDpi xmlns:a14="http://schemas.microsoft.com/office/drawing/2010/main" val="0"/>
                </a:ext>
              </a:extLst>
            </a:blip>
            <a:srcRect t="7680" r="13951" b="9015"/>
            <a:stretch>
              <a:fillRect/>
            </a:stretch>
          </p:blipFill>
          <p:spPr bwMode="auto">
            <a:xfrm>
              <a:off x="1765" y="3821"/>
              <a:ext cx="77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ommon Dolphin_Ian"/>
            <p:cNvPicPr>
              <a:picLocks noChangeAspect="1" noChangeArrowheads="1"/>
            </p:cNvPicPr>
            <p:nvPr/>
          </p:nvPicPr>
          <p:blipFill>
            <a:blip r:embed="rId4" cstate="print">
              <a:extLst>
                <a:ext uri="{28A0092B-C50C-407E-A947-70E740481C1C}">
                  <a14:useLocalDpi xmlns:a14="http://schemas.microsoft.com/office/drawing/2010/main" val="0"/>
                </a:ext>
              </a:extLst>
            </a:blip>
            <a:srcRect l="12878" b="16312"/>
            <a:stretch>
              <a:fillRect/>
            </a:stretch>
          </p:blipFill>
          <p:spPr bwMode="auto">
            <a:xfrm>
              <a:off x="2581" y="3818"/>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arbour Porpoise_Tim Stenton"/>
            <p:cNvPicPr>
              <a:picLocks noChangeAspect="1" noChangeArrowheads="1"/>
            </p:cNvPicPr>
            <p:nvPr/>
          </p:nvPicPr>
          <p:blipFill>
            <a:blip r:embed="rId5" cstate="print">
              <a:extLst>
                <a:ext uri="{28A0092B-C50C-407E-A947-70E740481C1C}">
                  <a14:useLocalDpi xmlns:a14="http://schemas.microsoft.com/office/drawing/2010/main" val="0"/>
                </a:ext>
              </a:extLst>
            </a:blip>
            <a:srcRect l="21201"/>
            <a:stretch>
              <a:fillRect/>
            </a:stretch>
          </p:blipFill>
          <p:spPr bwMode="auto">
            <a:xfrm>
              <a:off x="41" y="3813"/>
              <a:ext cx="8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Minke Whale_Tim"/>
            <p:cNvPicPr>
              <a:picLocks noChangeAspect="1" noChangeArrowheads="1"/>
            </p:cNvPicPr>
            <p:nvPr/>
          </p:nvPicPr>
          <p:blipFill>
            <a:blip r:embed="rId6">
              <a:extLst>
                <a:ext uri="{28A0092B-C50C-407E-A947-70E740481C1C}">
                  <a14:useLocalDpi xmlns:a14="http://schemas.microsoft.com/office/drawing/2010/main" val="0"/>
                </a:ext>
              </a:extLst>
            </a:blip>
            <a:srcRect l="10558"/>
            <a:stretch>
              <a:fillRect/>
            </a:stretch>
          </p:blipFill>
          <p:spPr bwMode="auto">
            <a:xfrm>
              <a:off x="948" y="3812"/>
              <a:ext cx="77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Risso's_Cherylle Millard-Dawejpg"/>
            <p:cNvPicPr>
              <a:picLocks noChangeAspect="1" noChangeArrowheads="1"/>
            </p:cNvPicPr>
            <p:nvPr/>
          </p:nvPicPr>
          <p:blipFill>
            <a:blip r:embed="rId7">
              <a:extLst>
                <a:ext uri="{28A0092B-C50C-407E-A947-70E740481C1C}">
                  <a14:useLocalDpi xmlns:a14="http://schemas.microsoft.com/office/drawing/2010/main" val="0"/>
                </a:ext>
              </a:extLst>
            </a:blip>
            <a:srcRect l="11095" t="12386" r="12497" b="17401"/>
            <a:stretch>
              <a:fillRect/>
            </a:stretch>
          </p:blipFill>
          <p:spPr bwMode="auto">
            <a:xfrm>
              <a:off x="4191" y="3825"/>
              <a:ext cx="77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Atlantic_Whiteside2_Michael Tetley"/>
            <p:cNvPicPr>
              <a:picLocks noChangeAspect="1" noChangeArrowheads="1"/>
            </p:cNvPicPr>
            <p:nvPr/>
          </p:nvPicPr>
          <p:blipFill>
            <a:blip r:embed="rId8">
              <a:extLst>
                <a:ext uri="{28A0092B-C50C-407E-A947-70E740481C1C}">
                  <a14:useLocalDpi xmlns:a14="http://schemas.microsoft.com/office/drawing/2010/main" val="0"/>
                </a:ext>
              </a:extLst>
            </a:blip>
            <a:srcRect l="45935" r="1640"/>
            <a:stretch>
              <a:fillRect/>
            </a:stretch>
          </p:blipFill>
          <p:spPr bwMode="auto">
            <a:xfrm>
              <a:off x="3432" y="3817"/>
              <a:ext cx="70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3" descr="\\WDCS-SILVER\silver-fileserver\New Filing System\Media\Image Library\Photos\Research\Survey June 2009\Pine's photos\IMGP3241_resiz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5298" y="1988840"/>
            <a:ext cx="4337877" cy="325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00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additive="base">
                                        <p:cTn id="3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1520" y="980728"/>
            <a:ext cx="8640960" cy="4608511"/>
          </a:xfrm>
        </p:spPr>
        <p:txBody>
          <a:bodyPr/>
          <a:lstStyle/>
          <a:p>
            <a:pPr marL="0" indent="0">
              <a:lnSpc>
                <a:spcPct val="150000"/>
              </a:lnSpc>
              <a:buNone/>
            </a:pPr>
            <a:r>
              <a:rPr lang="en-GB" altLang="en-US" dirty="0" smtClean="0">
                <a:latin typeface="Helvetica LT Condensed"/>
              </a:rPr>
              <a:t>Drive Hunts</a:t>
            </a:r>
          </a:p>
          <a:p>
            <a:pPr marL="0" indent="0">
              <a:buNone/>
            </a:pPr>
            <a:r>
              <a:rPr lang="en-GB" altLang="en-US" sz="2400" dirty="0" smtClean="0"/>
              <a:t>In the 2013-2014 season,</a:t>
            </a:r>
          </a:p>
          <a:p>
            <a:pPr marL="0" indent="0">
              <a:buNone/>
            </a:pPr>
            <a:r>
              <a:rPr lang="en-GB" altLang="en-US" sz="2400" dirty="0" smtClean="0"/>
              <a:t>at least 834 dolphins were </a:t>
            </a:r>
          </a:p>
          <a:p>
            <a:pPr marL="0" indent="0">
              <a:buNone/>
            </a:pPr>
            <a:r>
              <a:rPr lang="en-GB" altLang="en-US" sz="2400" dirty="0" smtClean="0"/>
              <a:t>slaughtered </a:t>
            </a:r>
          </a:p>
          <a:p>
            <a:pPr marL="0" indent="0">
              <a:buNone/>
            </a:pPr>
            <a:endParaRPr lang="en-GB" altLang="en-US" sz="1200" dirty="0"/>
          </a:p>
          <a:p>
            <a:pPr marL="0" indent="0">
              <a:buNone/>
            </a:pPr>
            <a:r>
              <a:rPr lang="en-GB" altLang="en-US" sz="2400" dirty="0" smtClean="0"/>
              <a:t>150 dolphins were taken </a:t>
            </a:r>
          </a:p>
          <a:p>
            <a:pPr marL="0" indent="0">
              <a:buNone/>
            </a:pPr>
            <a:r>
              <a:rPr lang="en-GB" altLang="en-US" sz="2400" dirty="0" smtClean="0"/>
              <a:t>alive for captivity </a:t>
            </a:r>
          </a:p>
          <a:p>
            <a:pPr marL="0" indent="0">
              <a:buNone/>
            </a:pPr>
            <a:endParaRPr lang="en-GB" altLang="en-US" sz="1200" dirty="0" smtClean="0"/>
          </a:p>
          <a:p>
            <a:pPr marL="0" indent="0">
              <a:buNone/>
            </a:pPr>
            <a:r>
              <a:rPr lang="en-GB" altLang="en-US" sz="2400" dirty="0" smtClean="0"/>
              <a:t>The quota for 2014-15 is </a:t>
            </a:r>
          </a:p>
          <a:p>
            <a:pPr marL="0" indent="0">
              <a:buNone/>
            </a:pPr>
            <a:r>
              <a:rPr lang="en-GB" altLang="en-US" sz="2400" dirty="0" smtClean="0"/>
              <a:t>1938 dolphins                        </a:t>
            </a:r>
            <a:r>
              <a:rPr lang="en-GB" altLang="en-US" sz="2800" dirty="0" smtClean="0">
                <a:latin typeface="Helvetica LT Condensed"/>
              </a:rPr>
              <a:t>		</a:t>
            </a:r>
            <a:endParaRPr lang="en-GB" altLang="en-US" sz="2400" dirty="0" smtClean="0">
              <a:latin typeface="Helvetica LT Condensed"/>
            </a:endParaRPr>
          </a:p>
        </p:txBody>
      </p:sp>
      <p:sp>
        <p:nvSpPr>
          <p:cNvPr id="3" name="Title 2"/>
          <p:cNvSpPr>
            <a:spLocks noGrp="1"/>
          </p:cNvSpPr>
          <p:nvPr>
            <p:ph type="title"/>
          </p:nvPr>
        </p:nvSpPr>
        <p:spPr/>
        <p:txBody>
          <a:bodyPr/>
          <a:lstStyle/>
          <a:p>
            <a:pPr algn="ctr"/>
            <a:r>
              <a:rPr lang="en-GB" sz="3600" dirty="0">
                <a:latin typeface="Helvetica LT CondensedBlack"/>
              </a:rPr>
              <a:t>Whales and Dolphins in Captivity</a:t>
            </a:r>
            <a:r>
              <a:rPr lang="en-GB" sz="4000" dirty="0">
                <a:latin typeface="Helvetica LT CondensedBlack"/>
              </a:rPr>
              <a:t/>
            </a:r>
            <a:br>
              <a:rPr lang="en-GB" sz="4000" dirty="0">
                <a:latin typeface="Helvetica LT CondensedBlack"/>
              </a:rPr>
            </a:br>
            <a:r>
              <a:rPr lang="en-GB" sz="4000" dirty="0" smtClean="0">
                <a:latin typeface="Helvetica LT CondensedBlack"/>
              </a:rPr>
              <a:t/>
            </a:r>
            <a:br>
              <a:rPr lang="en-GB" sz="4000" dirty="0" smtClean="0">
                <a:latin typeface="Helvetica LT CondensedBlack"/>
              </a:rPr>
            </a:br>
            <a:r>
              <a:rPr lang="en-GB" sz="4000" dirty="0" smtClean="0">
                <a:latin typeface="Helvetica LT CondensedBlack"/>
              </a:rPr>
              <a:t/>
            </a:r>
            <a:br>
              <a:rPr lang="en-GB" sz="4000" dirty="0" smtClean="0">
                <a:latin typeface="Helvetica LT CondensedBlack"/>
              </a:rPr>
            </a:br>
            <a:r>
              <a:rPr lang="en-GB" sz="4000" dirty="0" smtClean="0">
                <a:latin typeface="Helvetica LT CondensedBlack"/>
              </a:rPr>
              <a:t/>
            </a:r>
            <a:br>
              <a:rPr lang="en-GB" sz="4000" dirty="0" smtClean="0">
                <a:latin typeface="Helvetica LT CondensedBlack"/>
              </a:rPr>
            </a:br>
            <a:r>
              <a:rPr lang="en-GB" sz="4000" dirty="0" smtClean="0">
                <a:latin typeface="Helvetica LT CondensedBlack"/>
              </a:rPr>
              <a:t/>
            </a:r>
            <a:br>
              <a:rPr lang="en-GB" sz="4000" dirty="0" smtClean="0">
                <a:latin typeface="Helvetica LT CondensedBlack"/>
              </a:rPr>
            </a:br>
            <a:endParaRPr lang="en-GB" sz="4000" dirty="0"/>
          </a:p>
        </p:txBody>
      </p:sp>
      <p:grpSp>
        <p:nvGrpSpPr>
          <p:cNvPr id="9" name="Group 14"/>
          <p:cNvGrpSpPr>
            <a:grpSpLocks/>
          </p:cNvGrpSpPr>
          <p:nvPr/>
        </p:nvGrpSpPr>
        <p:grpSpPr bwMode="auto">
          <a:xfrm>
            <a:off x="233622" y="5949280"/>
            <a:ext cx="6830068" cy="809410"/>
            <a:chOff x="41" y="3812"/>
            <a:chExt cx="4921" cy="508"/>
          </a:xfrm>
        </p:grpSpPr>
        <p:pic>
          <p:nvPicPr>
            <p:cNvPr id="10" name="Picture 2" descr="BND Tursiops truncatus Sound of Barra 0545 09 Jun-07"/>
            <p:cNvPicPr>
              <a:picLocks noChangeAspect="1" noChangeArrowheads="1"/>
            </p:cNvPicPr>
            <p:nvPr/>
          </p:nvPicPr>
          <p:blipFill>
            <a:blip r:embed="rId3">
              <a:extLst>
                <a:ext uri="{28A0092B-C50C-407E-A947-70E740481C1C}">
                  <a14:useLocalDpi xmlns:a14="http://schemas.microsoft.com/office/drawing/2010/main" val="0"/>
                </a:ext>
              </a:extLst>
            </a:blip>
            <a:srcRect t="7680" r="13951" b="9015"/>
            <a:stretch>
              <a:fillRect/>
            </a:stretch>
          </p:blipFill>
          <p:spPr bwMode="auto">
            <a:xfrm>
              <a:off x="1765" y="3821"/>
              <a:ext cx="77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ommon Dolphin_Ian"/>
            <p:cNvPicPr>
              <a:picLocks noChangeAspect="1" noChangeArrowheads="1"/>
            </p:cNvPicPr>
            <p:nvPr/>
          </p:nvPicPr>
          <p:blipFill>
            <a:blip r:embed="rId4" cstate="print">
              <a:extLst>
                <a:ext uri="{28A0092B-C50C-407E-A947-70E740481C1C}">
                  <a14:useLocalDpi xmlns:a14="http://schemas.microsoft.com/office/drawing/2010/main" val="0"/>
                </a:ext>
              </a:extLst>
            </a:blip>
            <a:srcRect l="12878" b="16312"/>
            <a:stretch>
              <a:fillRect/>
            </a:stretch>
          </p:blipFill>
          <p:spPr bwMode="auto">
            <a:xfrm>
              <a:off x="2581" y="3818"/>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arbour Porpoise_Tim Stenton"/>
            <p:cNvPicPr>
              <a:picLocks noChangeAspect="1" noChangeArrowheads="1"/>
            </p:cNvPicPr>
            <p:nvPr/>
          </p:nvPicPr>
          <p:blipFill>
            <a:blip r:embed="rId5" cstate="print">
              <a:extLst>
                <a:ext uri="{28A0092B-C50C-407E-A947-70E740481C1C}">
                  <a14:useLocalDpi xmlns:a14="http://schemas.microsoft.com/office/drawing/2010/main" val="0"/>
                </a:ext>
              </a:extLst>
            </a:blip>
            <a:srcRect l="21201"/>
            <a:stretch>
              <a:fillRect/>
            </a:stretch>
          </p:blipFill>
          <p:spPr bwMode="auto">
            <a:xfrm>
              <a:off x="41" y="3813"/>
              <a:ext cx="8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Minke Whale_Tim"/>
            <p:cNvPicPr>
              <a:picLocks noChangeAspect="1" noChangeArrowheads="1"/>
            </p:cNvPicPr>
            <p:nvPr/>
          </p:nvPicPr>
          <p:blipFill>
            <a:blip r:embed="rId6">
              <a:extLst>
                <a:ext uri="{28A0092B-C50C-407E-A947-70E740481C1C}">
                  <a14:useLocalDpi xmlns:a14="http://schemas.microsoft.com/office/drawing/2010/main" val="0"/>
                </a:ext>
              </a:extLst>
            </a:blip>
            <a:srcRect l="10558"/>
            <a:stretch>
              <a:fillRect/>
            </a:stretch>
          </p:blipFill>
          <p:spPr bwMode="auto">
            <a:xfrm>
              <a:off x="948" y="3812"/>
              <a:ext cx="77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Risso's_Cherylle Millard-Dawejpg"/>
            <p:cNvPicPr>
              <a:picLocks noChangeAspect="1" noChangeArrowheads="1"/>
            </p:cNvPicPr>
            <p:nvPr/>
          </p:nvPicPr>
          <p:blipFill>
            <a:blip r:embed="rId7">
              <a:extLst>
                <a:ext uri="{28A0092B-C50C-407E-A947-70E740481C1C}">
                  <a14:useLocalDpi xmlns:a14="http://schemas.microsoft.com/office/drawing/2010/main" val="0"/>
                </a:ext>
              </a:extLst>
            </a:blip>
            <a:srcRect l="11095" t="12386" r="12497" b="17401"/>
            <a:stretch>
              <a:fillRect/>
            </a:stretch>
          </p:blipFill>
          <p:spPr bwMode="auto">
            <a:xfrm>
              <a:off x="4191" y="3825"/>
              <a:ext cx="77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Atlantic_Whiteside2_Michael Tetley"/>
            <p:cNvPicPr>
              <a:picLocks noChangeAspect="1" noChangeArrowheads="1"/>
            </p:cNvPicPr>
            <p:nvPr/>
          </p:nvPicPr>
          <p:blipFill>
            <a:blip r:embed="rId8">
              <a:extLst>
                <a:ext uri="{28A0092B-C50C-407E-A947-70E740481C1C}">
                  <a14:useLocalDpi xmlns:a14="http://schemas.microsoft.com/office/drawing/2010/main" val="0"/>
                </a:ext>
              </a:extLst>
            </a:blip>
            <a:srcRect l="45935" r="1640"/>
            <a:stretch>
              <a:fillRect/>
            </a:stretch>
          </p:blipFill>
          <p:spPr bwMode="auto">
            <a:xfrm>
              <a:off x="3432" y="3817"/>
              <a:ext cx="70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 descr="\\WDCS-SILVER\silver-fileserver\New Filing System\Workgroups\Education\High School\S1\Drive hunt image copyright WDCS - Hans Peter Roth.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87921" y="1501462"/>
            <a:ext cx="4897545"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292080" y="5158238"/>
            <a:ext cx="2448272" cy="461665"/>
          </a:xfrm>
          <a:prstGeom prst="rect">
            <a:avLst/>
          </a:prstGeom>
          <a:noFill/>
        </p:spPr>
        <p:txBody>
          <a:bodyPr wrap="square" rtlCol="0">
            <a:spAutoFit/>
          </a:bodyPr>
          <a:lstStyle/>
          <a:p>
            <a:r>
              <a:rPr lang="en-GB" sz="2400" dirty="0" err="1" smtClean="0">
                <a:solidFill>
                  <a:schemeClr val="bg1"/>
                </a:solidFill>
              </a:rPr>
              <a:t>Taiji</a:t>
            </a:r>
            <a:r>
              <a:rPr lang="en-GB" sz="2400" dirty="0" smtClean="0">
                <a:solidFill>
                  <a:schemeClr val="bg1"/>
                </a:solidFill>
              </a:rPr>
              <a:t> Cove, Japan</a:t>
            </a:r>
            <a:endParaRPr lang="en-GB" sz="2400" dirty="0">
              <a:solidFill>
                <a:schemeClr val="bg1"/>
              </a:solidFill>
            </a:endParaRPr>
          </a:p>
        </p:txBody>
      </p:sp>
    </p:spTree>
    <p:extLst>
      <p:ext uri="{BB962C8B-B14F-4D97-AF65-F5344CB8AC3E}">
        <p14:creationId xmlns:p14="http://schemas.microsoft.com/office/powerpoint/2010/main" val="390406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 calcmode="lin" valueType="num">
                                      <p:cBhvr additive="base">
                                        <p:cTn id="4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51520" y="980728"/>
            <a:ext cx="8640960" cy="4608511"/>
          </a:xfrm>
        </p:spPr>
        <p:txBody>
          <a:bodyPr/>
          <a:lstStyle/>
          <a:p>
            <a:pPr marL="0" indent="0">
              <a:buNone/>
            </a:pPr>
            <a:endParaRPr lang="en-GB" altLang="en-US" sz="2800" dirty="0" smtClean="0"/>
          </a:p>
          <a:p>
            <a:pPr marL="0" indent="0">
              <a:buNone/>
            </a:pPr>
            <a:r>
              <a:rPr lang="en-GB" altLang="en-US" sz="2800" dirty="0" smtClean="0"/>
              <a:t>Over 300 whales and </a:t>
            </a:r>
          </a:p>
          <a:p>
            <a:pPr marL="0" indent="0">
              <a:buNone/>
            </a:pPr>
            <a:r>
              <a:rPr lang="en-GB" altLang="en-US" sz="2800" dirty="0" smtClean="0"/>
              <a:t>dolphins are held in </a:t>
            </a:r>
          </a:p>
          <a:p>
            <a:pPr marL="0" indent="0">
              <a:buNone/>
            </a:pPr>
            <a:r>
              <a:rPr lang="en-GB" altLang="en-US" sz="2800" dirty="0" smtClean="0"/>
              <a:t>captivity in 15 countries </a:t>
            </a:r>
          </a:p>
          <a:p>
            <a:pPr marL="0" indent="0">
              <a:buNone/>
            </a:pPr>
            <a:r>
              <a:rPr lang="en-GB" altLang="en-US" sz="2800" dirty="0" smtClean="0"/>
              <a:t>in the E</a:t>
            </a:r>
            <a:r>
              <a:rPr lang="en-GB" altLang="en-US" sz="2800" dirty="0"/>
              <a:t>U</a:t>
            </a:r>
            <a:endParaRPr lang="en-GB" altLang="en-US" sz="2800" dirty="0" smtClean="0"/>
          </a:p>
          <a:p>
            <a:pPr marL="0" indent="0">
              <a:buNone/>
            </a:pPr>
            <a:endParaRPr lang="en-GB" altLang="en-US" sz="1200" dirty="0" smtClean="0"/>
          </a:p>
          <a:p>
            <a:pPr marL="0" indent="0">
              <a:buNone/>
            </a:pPr>
            <a:r>
              <a:rPr lang="en-GB" altLang="en-US" sz="2800" dirty="0" smtClean="0"/>
              <a:t>This violates EU law</a:t>
            </a:r>
          </a:p>
          <a:p>
            <a:pPr marL="0" indent="0">
              <a:buNone/>
            </a:pPr>
            <a:endParaRPr lang="en-GB" altLang="en-US" sz="2400" dirty="0">
              <a:latin typeface="Helvetica LT Condensed"/>
            </a:endParaRPr>
          </a:p>
          <a:p>
            <a:pPr marL="0" indent="0" algn="ctr">
              <a:buNone/>
            </a:pPr>
            <a:r>
              <a:rPr lang="en-GB" altLang="en-US" sz="2800" b="1" dirty="0" smtClean="0">
                <a:solidFill>
                  <a:srgbClr val="0070C0"/>
                </a:solidFill>
                <a:latin typeface="Helvetica LT Condensed"/>
              </a:rPr>
              <a:t>Make the European Union a </a:t>
            </a:r>
            <a:r>
              <a:rPr lang="en-GB" altLang="en-US" sz="2800" b="1" dirty="0" err="1" smtClean="0">
                <a:solidFill>
                  <a:srgbClr val="0070C0"/>
                </a:solidFill>
                <a:latin typeface="Helvetica LT Condensed"/>
              </a:rPr>
              <a:t>dolphinarium</a:t>
            </a:r>
            <a:r>
              <a:rPr lang="en-GB" altLang="en-US" sz="2800" b="1" dirty="0" smtClean="0">
                <a:solidFill>
                  <a:srgbClr val="0070C0"/>
                </a:solidFill>
                <a:latin typeface="Helvetica LT Condensed"/>
              </a:rPr>
              <a:t>-free zone</a:t>
            </a:r>
            <a:r>
              <a:rPr lang="en-GB" altLang="en-US" sz="2800" dirty="0" smtClean="0">
                <a:latin typeface="Helvetica LT Condensed"/>
              </a:rPr>
              <a:t>		</a:t>
            </a:r>
            <a:endParaRPr lang="en-GB" altLang="en-US" sz="2400" dirty="0" smtClean="0">
              <a:latin typeface="Helvetica LT Condensed"/>
            </a:endParaRPr>
          </a:p>
        </p:txBody>
      </p:sp>
      <p:sp>
        <p:nvSpPr>
          <p:cNvPr id="3" name="Title 2"/>
          <p:cNvSpPr>
            <a:spLocks noGrp="1"/>
          </p:cNvSpPr>
          <p:nvPr>
            <p:ph type="title"/>
          </p:nvPr>
        </p:nvSpPr>
        <p:spPr/>
        <p:txBody>
          <a:bodyPr/>
          <a:lstStyle/>
          <a:p>
            <a:pPr algn="ctr"/>
            <a:r>
              <a:rPr lang="en-GB" sz="3600" dirty="0">
                <a:latin typeface="Helvetica LT CondensedBlack"/>
              </a:rPr>
              <a:t>Whales and Dolphins in Captivity</a:t>
            </a:r>
            <a:r>
              <a:rPr lang="en-GB" sz="4000" dirty="0">
                <a:latin typeface="Helvetica LT CondensedBlack"/>
              </a:rPr>
              <a:t/>
            </a:r>
            <a:br>
              <a:rPr lang="en-GB" sz="4000" dirty="0">
                <a:latin typeface="Helvetica LT CondensedBlack"/>
              </a:rPr>
            </a:br>
            <a:r>
              <a:rPr lang="en-GB" sz="4000" dirty="0" smtClean="0">
                <a:latin typeface="Helvetica LT CondensedBlack"/>
              </a:rPr>
              <a:t/>
            </a:r>
            <a:br>
              <a:rPr lang="en-GB" sz="4000" dirty="0" smtClean="0">
                <a:latin typeface="Helvetica LT CondensedBlack"/>
              </a:rPr>
            </a:br>
            <a:r>
              <a:rPr lang="en-GB" sz="4000" dirty="0" smtClean="0">
                <a:latin typeface="Helvetica LT CondensedBlack"/>
              </a:rPr>
              <a:t/>
            </a:r>
            <a:br>
              <a:rPr lang="en-GB" sz="4000" dirty="0" smtClean="0">
                <a:latin typeface="Helvetica LT CondensedBlack"/>
              </a:rPr>
            </a:br>
            <a:r>
              <a:rPr lang="en-GB" sz="4000" dirty="0" smtClean="0">
                <a:latin typeface="Helvetica LT CondensedBlack"/>
              </a:rPr>
              <a:t/>
            </a:r>
            <a:br>
              <a:rPr lang="en-GB" sz="4000" dirty="0" smtClean="0">
                <a:latin typeface="Helvetica LT CondensedBlack"/>
              </a:rPr>
            </a:br>
            <a:r>
              <a:rPr lang="en-GB" sz="4000" dirty="0" smtClean="0">
                <a:latin typeface="Helvetica LT CondensedBlack"/>
              </a:rPr>
              <a:t/>
            </a:r>
            <a:br>
              <a:rPr lang="en-GB" sz="4000" dirty="0" smtClean="0">
                <a:latin typeface="Helvetica LT CondensedBlack"/>
              </a:rPr>
            </a:br>
            <a:endParaRPr lang="en-GB" sz="4000" dirty="0"/>
          </a:p>
        </p:txBody>
      </p:sp>
      <p:grpSp>
        <p:nvGrpSpPr>
          <p:cNvPr id="9" name="Group 14"/>
          <p:cNvGrpSpPr>
            <a:grpSpLocks/>
          </p:cNvGrpSpPr>
          <p:nvPr/>
        </p:nvGrpSpPr>
        <p:grpSpPr bwMode="auto">
          <a:xfrm>
            <a:off x="233622" y="5949280"/>
            <a:ext cx="6830068" cy="809410"/>
            <a:chOff x="41" y="3812"/>
            <a:chExt cx="4921" cy="508"/>
          </a:xfrm>
        </p:grpSpPr>
        <p:pic>
          <p:nvPicPr>
            <p:cNvPr id="10" name="Picture 2" descr="BND Tursiops truncatus Sound of Barra 0545 09 Jun-07"/>
            <p:cNvPicPr>
              <a:picLocks noChangeAspect="1" noChangeArrowheads="1"/>
            </p:cNvPicPr>
            <p:nvPr/>
          </p:nvPicPr>
          <p:blipFill>
            <a:blip r:embed="rId3">
              <a:extLst>
                <a:ext uri="{28A0092B-C50C-407E-A947-70E740481C1C}">
                  <a14:useLocalDpi xmlns:a14="http://schemas.microsoft.com/office/drawing/2010/main" val="0"/>
                </a:ext>
              </a:extLst>
            </a:blip>
            <a:srcRect t="7680" r="13951" b="9015"/>
            <a:stretch>
              <a:fillRect/>
            </a:stretch>
          </p:blipFill>
          <p:spPr bwMode="auto">
            <a:xfrm>
              <a:off x="1765" y="3821"/>
              <a:ext cx="77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ommon Dolphin_Ian"/>
            <p:cNvPicPr>
              <a:picLocks noChangeAspect="1" noChangeArrowheads="1"/>
            </p:cNvPicPr>
            <p:nvPr/>
          </p:nvPicPr>
          <p:blipFill>
            <a:blip r:embed="rId4" cstate="print">
              <a:extLst>
                <a:ext uri="{28A0092B-C50C-407E-A947-70E740481C1C}">
                  <a14:useLocalDpi xmlns:a14="http://schemas.microsoft.com/office/drawing/2010/main" val="0"/>
                </a:ext>
              </a:extLst>
            </a:blip>
            <a:srcRect l="12878" b="16312"/>
            <a:stretch>
              <a:fillRect/>
            </a:stretch>
          </p:blipFill>
          <p:spPr bwMode="auto">
            <a:xfrm>
              <a:off x="2581" y="3818"/>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arbour Porpoise_Tim Stenton"/>
            <p:cNvPicPr>
              <a:picLocks noChangeAspect="1" noChangeArrowheads="1"/>
            </p:cNvPicPr>
            <p:nvPr/>
          </p:nvPicPr>
          <p:blipFill>
            <a:blip r:embed="rId5" cstate="print">
              <a:extLst>
                <a:ext uri="{28A0092B-C50C-407E-A947-70E740481C1C}">
                  <a14:useLocalDpi xmlns:a14="http://schemas.microsoft.com/office/drawing/2010/main" val="0"/>
                </a:ext>
              </a:extLst>
            </a:blip>
            <a:srcRect l="21201"/>
            <a:stretch>
              <a:fillRect/>
            </a:stretch>
          </p:blipFill>
          <p:spPr bwMode="auto">
            <a:xfrm>
              <a:off x="41" y="3813"/>
              <a:ext cx="8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Minke Whale_Tim"/>
            <p:cNvPicPr>
              <a:picLocks noChangeAspect="1" noChangeArrowheads="1"/>
            </p:cNvPicPr>
            <p:nvPr/>
          </p:nvPicPr>
          <p:blipFill>
            <a:blip r:embed="rId6">
              <a:extLst>
                <a:ext uri="{28A0092B-C50C-407E-A947-70E740481C1C}">
                  <a14:useLocalDpi xmlns:a14="http://schemas.microsoft.com/office/drawing/2010/main" val="0"/>
                </a:ext>
              </a:extLst>
            </a:blip>
            <a:srcRect l="10558"/>
            <a:stretch>
              <a:fillRect/>
            </a:stretch>
          </p:blipFill>
          <p:spPr bwMode="auto">
            <a:xfrm>
              <a:off x="948" y="3812"/>
              <a:ext cx="77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Risso's_Cherylle Millard-Dawejpg"/>
            <p:cNvPicPr>
              <a:picLocks noChangeAspect="1" noChangeArrowheads="1"/>
            </p:cNvPicPr>
            <p:nvPr/>
          </p:nvPicPr>
          <p:blipFill>
            <a:blip r:embed="rId7">
              <a:extLst>
                <a:ext uri="{28A0092B-C50C-407E-A947-70E740481C1C}">
                  <a14:useLocalDpi xmlns:a14="http://schemas.microsoft.com/office/drawing/2010/main" val="0"/>
                </a:ext>
              </a:extLst>
            </a:blip>
            <a:srcRect l="11095" t="12386" r="12497" b="17401"/>
            <a:stretch>
              <a:fillRect/>
            </a:stretch>
          </p:blipFill>
          <p:spPr bwMode="auto">
            <a:xfrm>
              <a:off x="4191" y="3825"/>
              <a:ext cx="77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Atlantic_Whiteside2_Michael Tetley"/>
            <p:cNvPicPr>
              <a:picLocks noChangeAspect="1" noChangeArrowheads="1"/>
            </p:cNvPicPr>
            <p:nvPr/>
          </p:nvPicPr>
          <p:blipFill>
            <a:blip r:embed="rId8">
              <a:extLst>
                <a:ext uri="{28A0092B-C50C-407E-A947-70E740481C1C}">
                  <a14:useLocalDpi xmlns:a14="http://schemas.microsoft.com/office/drawing/2010/main" val="0"/>
                </a:ext>
              </a:extLst>
            </a:blip>
            <a:srcRect l="45935" r="1640"/>
            <a:stretch>
              <a:fillRect/>
            </a:stretch>
          </p:blipFill>
          <p:spPr bwMode="auto">
            <a:xfrm>
              <a:off x="3432" y="3817"/>
              <a:ext cx="70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2"/>
          <p:cNvPicPr>
            <a:picLocks noChangeAspect="1" noChangeArrowheads="1"/>
          </p:cNvPicPr>
          <p:nvPr/>
        </p:nvPicPr>
        <p:blipFill>
          <a:blip r:embed="rId9">
            <a:extLst>
              <a:ext uri="{28A0092B-C50C-407E-A947-70E740481C1C}">
                <a14:useLocalDpi xmlns:a14="http://schemas.microsoft.com/office/drawing/2010/main" val="0"/>
              </a:ext>
            </a:extLst>
          </a:blip>
          <a:srcRect l="11588" t="53178" r="73515" b="29227"/>
          <a:stretch>
            <a:fillRect/>
          </a:stretch>
        </p:blipFill>
        <p:spPr bwMode="auto">
          <a:xfrm>
            <a:off x="4592638" y="1412875"/>
            <a:ext cx="4227512"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0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0" indent="0">
              <a:lnSpc>
                <a:spcPct val="150000"/>
              </a:lnSpc>
              <a:buNone/>
            </a:pPr>
            <a:r>
              <a:rPr lang="en-GB" altLang="en-US" dirty="0" smtClean="0">
                <a:latin typeface="Helvetica LT Condensed"/>
              </a:rPr>
              <a:t>What can you do?</a:t>
            </a:r>
            <a:endParaRPr lang="en-GB" altLang="en-US" sz="2400" dirty="0" smtClean="0">
              <a:latin typeface="Helvetica LT Condensed"/>
            </a:endParaRPr>
          </a:p>
          <a:p>
            <a:r>
              <a:rPr lang="en-GB" altLang="en-US" sz="2400" dirty="0" smtClean="0">
                <a:latin typeface="Helvetica LT Condensed"/>
              </a:rPr>
              <a:t>Sign WDC’s petition targeting airlines that transport dolphins caught in drive hunts at    </a:t>
            </a:r>
            <a:r>
              <a:rPr lang="en-GB" altLang="en-US" sz="2400" b="1" dirty="0" smtClean="0">
                <a:solidFill>
                  <a:schemeClr val="tx2">
                    <a:lumMod val="60000"/>
                    <a:lumOff val="40000"/>
                  </a:schemeClr>
                </a:solidFill>
                <a:latin typeface="Helvetica LT Condensed"/>
              </a:rPr>
              <a:t>www.whales.org</a:t>
            </a:r>
          </a:p>
          <a:p>
            <a:r>
              <a:rPr lang="en-GB" altLang="en-US" sz="2400" dirty="0" smtClean="0">
                <a:latin typeface="Helvetica LT Condensed"/>
              </a:rPr>
              <a:t>Make an origami dolphin – we have presented 30,000 to the European Parliament and are </a:t>
            </a:r>
          </a:p>
          <a:p>
            <a:pPr marL="0" indent="0">
              <a:buNone/>
            </a:pPr>
            <a:r>
              <a:rPr lang="en-GB" altLang="en-US" sz="2400" dirty="0">
                <a:latin typeface="Helvetica LT Condensed"/>
              </a:rPr>
              <a:t> </a:t>
            </a:r>
            <a:r>
              <a:rPr lang="en-GB" altLang="en-US" sz="2400" dirty="0" smtClean="0">
                <a:latin typeface="Helvetica LT Condensed"/>
              </a:rPr>
              <a:t>   now collecting more to  </a:t>
            </a:r>
          </a:p>
          <a:p>
            <a:pPr marL="0" indent="0">
              <a:buNone/>
            </a:pPr>
            <a:r>
              <a:rPr lang="en-GB" altLang="en-US" sz="2400" dirty="0" smtClean="0">
                <a:latin typeface="Helvetica LT Condensed"/>
              </a:rPr>
              <a:t>    campaign in member states</a:t>
            </a:r>
          </a:p>
        </p:txBody>
      </p:sp>
      <p:sp>
        <p:nvSpPr>
          <p:cNvPr id="3" name="Title 2"/>
          <p:cNvSpPr>
            <a:spLocks noGrp="1"/>
          </p:cNvSpPr>
          <p:nvPr>
            <p:ph type="title"/>
          </p:nvPr>
        </p:nvSpPr>
        <p:spPr/>
        <p:txBody>
          <a:bodyPr/>
          <a:lstStyle/>
          <a:p>
            <a:pPr algn="ctr"/>
            <a:r>
              <a:rPr lang="en-GB" sz="3600" dirty="0">
                <a:latin typeface="Helvetica LT CondensedBlack"/>
              </a:rPr>
              <a:t>Whales and Dolphins in Captivity</a:t>
            </a:r>
            <a:r>
              <a:rPr lang="en-GB" sz="4000" dirty="0">
                <a:latin typeface="Helvetica LT CondensedBlack"/>
              </a:rPr>
              <a:t/>
            </a:r>
            <a:br>
              <a:rPr lang="en-GB" sz="4000" dirty="0">
                <a:latin typeface="Helvetica LT CondensedBlack"/>
              </a:rPr>
            </a:br>
            <a:endParaRPr lang="en-GB" sz="4000" dirty="0"/>
          </a:p>
        </p:txBody>
      </p:sp>
      <p:grpSp>
        <p:nvGrpSpPr>
          <p:cNvPr id="9" name="Group 14"/>
          <p:cNvGrpSpPr>
            <a:grpSpLocks/>
          </p:cNvGrpSpPr>
          <p:nvPr/>
        </p:nvGrpSpPr>
        <p:grpSpPr bwMode="auto">
          <a:xfrm>
            <a:off x="233622" y="5949280"/>
            <a:ext cx="6830068" cy="809410"/>
            <a:chOff x="41" y="3812"/>
            <a:chExt cx="4921" cy="508"/>
          </a:xfrm>
        </p:grpSpPr>
        <p:pic>
          <p:nvPicPr>
            <p:cNvPr id="10" name="Picture 2" descr="BND Tursiops truncatus Sound of Barra 0545 09 Jun-07"/>
            <p:cNvPicPr>
              <a:picLocks noChangeAspect="1" noChangeArrowheads="1"/>
            </p:cNvPicPr>
            <p:nvPr/>
          </p:nvPicPr>
          <p:blipFill>
            <a:blip r:embed="rId3">
              <a:extLst>
                <a:ext uri="{28A0092B-C50C-407E-A947-70E740481C1C}">
                  <a14:useLocalDpi xmlns:a14="http://schemas.microsoft.com/office/drawing/2010/main" val="0"/>
                </a:ext>
              </a:extLst>
            </a:blip>
            <a:srcRect t="7680" r="13951" b="9015"/>
            <a:stretch>
              <a:fillRect/>
            </a:stretch>
          </p:blipFill>
          <p:spPr bwMode="auto">
            <a:xfrm>
              <a:off x="1765" y="3821"/>
              <a:ext cx="771"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ommon Dolphin_Ian"/>
            <p:cNvPicPr>
              <a:picLocks noChangeAspect="1" noChangeArrowheads="1"/>
            </p:cNvPicPr>
            <p:nvPr/>
          </p:nvPicPr>
          <p:blipFill>
            <a:blip r:embed="rId4" cstate="print">
              <a:extLst>
                <a:ext uri="{28A0092B-C50C-407E-A947-70E740481C1C}">
                  <a14:useLocalDpi xmlns:a14="http://schemas.microsoft.com/office/drawing/2010/main" val="0"/>
                </a:ext>
              </a:extLst>
            </a:blip>
            <a:srcRect l="12878" b="16312"/>
            <a:stretch>
              <a:fillRect/>
            </a:stretch>
          </p:blipFill>
          <p:spPr bwMode="auto">
            <a:xfrm>
              <a:off x="2581" y="3818"/>
              <a:ext cx="771"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arbour Porpoise_Tim Stenton"/>
            <p:cNvPicPr>
              <a:picLocks noChangeAspect="1" noChangeArrowheads="1"/>
            </p:cNvPicPr>
            <p:nvPr/>
          </p:nvPicPr>
          <p:blipFill>
            <a:blip r:embed="rId5" cstate="print">
              <a:extLst>
                <a:ext uri="{28A0092B-C50C-407E-A947-70E740481C1C}">
                  <a14:useLocalDpi xmlns:a14="http://schemas.microsoft.com/office/drawing/2010/main" val="0"/>
                </a:ext>
              </a:extLst>
            </a:blip>
            <a:srcRect l="21201"/>
            <a:stretch>
              <a:fillRect/>
            </a:stretch>
          </p:blipFill>
          <p:spPr bwMode="auto">
            <a:xfrm>
              <a:off x="41" y="3813"/>
              <a:ext cx="840"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Minke Whale_Tim"/>
            <p:cNvPicPr>
              <a:picLocks noChangeAspect="1" noChangeArrowheads="1"/>
            </p:cNvPicPr>
            <p:nvPr/>
          </p:nvPicPr>
          <p:blipFill>
            <a:blip r:embed="rId6">
              <a:extLst>
                <a:ext uri="{28A0092B-C50C-407E-A947-70E740481C1C}">
                  <a14:useLocalDpi xmlns:a14="http://schemas.microsoft.com/office/drawing/2010/main" val="0"/>
                </a:ext>
              </a:extLst>
            </a:blip>
            <a:srcRect l="10558"/>
            <a:stretch>
              <a:fillRect/>
            </a:stretch>
          </p:blipFill>
          <p:spPr bwMode="auto">
            <a:xfrm>
              <a:off x="948" y="3812"/>
              <a:ext cx="771" cy="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Risso's_Cherylle Millard-Dawejpg"/>
            <p:cNvPicPr>
              <a:picLocks noChangeAspect="1" noChangeArrowheads="1"/>
            </p:cNvPicPr>
            <p:nvPr/>
          </p:nvPicPr>
          <p:blipFill>
            <a:blip r:embed="rId7">
              <a:extLst>
                <a:ext uri="{28A0092B-C50C-407E-A947-70E740481C1C}">
                  <a14:useLocalDpi xmlns:a14="http://schemas.microsoft.com/office/drawing/2010/main" val="0"/>
                </a:ext>
              </a:extLst>
            </a:blip>
            <a:srcRect l="11095" t="12386" r="12497" b="17401"/>
            <a:stretch>
              <a:fillRect/>
            </a:stretch>
          </p:blipFill>
          <p:spPr bwMode="auto">
            <a:xfrm>
              <a:off x="4191" y="3825"/>
              <a:ext cx="771"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Atlantic_Whiteside2_Michael Tetley"/>
            <p:cNvPicPr>
              <a:picLocks noChangeAspect="1" noChangeArrowheads="1"/>
            </p:cNvPicPr>
            <p:nvPr/>
          </p:nvPicPr>
          <p:blipFill>
            <a:blip r:embed="rId8">
              <a:extLst>
                <a:ext uri="{28A0092B-C50C-407E-A947-70E740481C1C}">
                  <a14:useLocalDpi xmlns:a14="http://schemas.microsoft.com/office/drawing/2010/main" val="0"/>
                </a:ext>
              </a:extLst>
            </a:blip>
            <a:srcRect l="45935" r="1640"/>
            <a:stretch>
              <a:fillRect/>
            </a:stretch>
          </p:blipFill>
          <p:spPr bwMode="auto">
            <a:xfrm>
              <a:off x="3432" y="3817"/>
              <a:ext cx="703"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t="24232" r="6322" b="13631"/>
          <a:stretch>
            <a:fillRect/>
          </a:stretch>
        </p:blipFill>
        <p:spPr bwMode="auto">
          <a:xfrm>
            <a:off x="4940137" y="3873012"/>
            <a:ext cx="3952269" cy="174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07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DC-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WDC-Template</Template>
  <TotalTime>1954</TotalTime>
  <Words>869</Words>
  <Application>Microsoft Office PowerPoint</Application>
  <PresentationFormat>On-screen Show (4:3)</PresentationFormat>
  <Paragraphs>100</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WDC-Template</vt:lpstr>
      <vt:lpstr>PowerPoint Presentation</vt:lpstr>
      <vt:lpstr>Whales and Dolphins in Captivity </vt:lpstr>
      <vt:lpstr>Whales and Dolphins in Captivity  </vt:lpstr>
      <vt:lpstr>Whales and Dolphins in Captivity  Mental Health  </vt:lpstr>
      <vt:lpstr>Whales and Dolphins in Captivity   </vt:lpstr>
      <vt:lpstr>Whales and Dolphins in Captivity     </vt:lpstr>
      <vt:lpstr>Whales and Dolphins in Captivity     </vt:lpstr>
      <vt:lpstr>Whales and Dolphins in Captivity     </vt:lpstr>
      <vt:lpstr>Whales and Dolphins in Captivity </vt:lpstr>
      <vt:lpstr>Whales and Dolphins should be FREE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Williamson</dc:creator>
  <cp:lastModifiedBy>cj</cp:lastModifiedBy>
  <cp:revision>40</cp:revision>
  <dcterms:created xsi:type="dcterms:W3CDTF">2015-03-30T11:14:59Z</dcterms:created>
  <dcterms:modified xsi:type="dcterms:W3CDTF">2020-06-04T20:04:30Z</dcterms:modified>
</cp:coreProperties>
</file>