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00"/>
    <a:srgbClr val="663300"/>
    <a:srgbClr val="CC00CC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79DA-2A7E-4ED0-848E-FCBB40B8362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18613-3626-4C56-8228-4FB91A5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8613-3626-4C56-8228-4FB91A5B25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A82804-CF13-45F8-B166-BA262AA39476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1001"/>
            <a:ext cx="8514322" cy="2209800"/>
          </a:xfrm>
        </p:spPr>
        <p:txBody>
          <a:bodyPr/>
          <a:lstStyle/>
          <a:p>
            <a:r>
              <a:rPr lang="en-GB" dirty="0" smtClean="0"/>
              <a:t>Introduction to Word Classes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216" y="6093296"/>
            <a:ext cx="2393642" cy="465584"/>
          </a:xfrm>
        </p:spPr>
        <p:txBody>
          <a:bodyPr>
            <a:normAutofit/>
          </a:bodyPr>
          <a:lstStyle/>
          <a:p>
            <a:r>
              <a:rPr lang="en-GB" sz="1400" dirty="0" smtClean="0"/>
              <a:t>www.links2learn.co.uk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895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63300"/>
                </a:solidFill>
              </a:rPr>
              <a:t>Pronouns</a:t>
            </a:r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</a:t>
            </a:r>
            <a:r>
              <a:rPr lang="en-GB" sz="2400" dirty="0" smtClean="0">
                <a:solidFill>
                  <a:srgbClr val="FF0000"/>
                </a:solidFill>
              </a:rPr>
              <a:t>he </a:t>
            </a:r>
            <a:r>
              <a:rPr lang="en-GB" sz="2400" dirty="0" smtClean="0"/>
              <a:t>was tired, the young boy ran quickly into </a:t>
            </a:r>
            <a:r>
              <a:rPr lang="en-GB" sz="2400" dirty="0" smtClean="0">
                <a:solidFill>
                  <a:srgbClr val="FF0000"/>
                </a:solidFill>
              </a:rPr>
              <a:t>his </a:t>
            </a:r>
            <a:r>
              <a:rPr lang="en-GB" sz="2400" dirty="0" smtClean="0"/>
              <a:t>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is used in place of a noun that is a specific person or thing, such as: she, him, mine, we, I, us ,me , herself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7399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ord Classes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14096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Although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663300"/>
                </a:solidFill>
              </a:rPr>
              <a:t>he </a:t>
            </a:r>
            <a:r>
              <a:rPr lang="en-GB" sz="2400" dirty="0" smtClean="0">
                <a:solidFill>
                  <a:srgbClr val="FF0000"/>
                </a:solidFill>
              </a:rPr>
              <a:t>was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tired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FF33CC"/>
                </a:solidFill>
              </a:rPr>
              <a:t>the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young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C000"/>
                </a:solidFill>
              </a:rPr>
              <a:t>boy </a:t>
            </a:r>
            <a:r>
              <a:rPr lang="en-GB" sz="2400" dirty="0" smtClean="0">
                <a:solidFill>
                  <a:srgbClr val="FF0000"/>
                </a:solidFill>
              </a:rPr>
              <a:t>ran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B0F0"/>
                </a:solidFill>
              </a:rPr>
              <a:t>quickly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into </a:t>
            </a:r>
            <a:r>
              <a:rPr lang="en-GB" sz="2400" dirty="0" smtClean="0">
                <a:solidFill>
                  <a:srgbClr val="663300"/>
                </a:solidFill>
              </a:rPr>
              <a:t>his </a:t>
            </a:r>
            <a:r>
              <a:rPr lang="en-GB" sz="2400" dirty="0" smtClean="0">
                <a:solidFill>
                  <a:srgbClr val="FFC000"/>
                </a:solidFill>
              </a:rPr>
              <a:t>bedroom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to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read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33CC"/>
                </a:solidFill>
              </a:rPr>
              <a:t>a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C000"/>
                </a:solidFill>
              </a:rPr>
              <a:t>book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59504" y="1991942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Nouns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6395" y="2009772"/>
            <a:ext cx="167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Adjectives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6512659" y="2009772"/>
            <a:ext cx="1392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Adverbs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560645" y="4899351"/>
            <a:ext cx="1926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Prepositions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3937" y="4899350"/>
            <a:ext cx="1906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Conjunction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4072" y="4899348"/>
            <a:ext cx="14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663300"/>
                </a:solidFill>
              </a:rPr>
              <a:t>Pronouns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3827" y="4899349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33CC"/>
                </a:solidFill>
              </a:rPr>
              <a:t>Determiners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997237" y="1942526"/>
            <a:ext cx="1013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Verbs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5485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word class?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3568" y="1582341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All words belong to categories called word classes (or parts of speech) according to the part they play in a sentence. The main word classes in English are</a:t>
            </a:r>
            <a:r>
              <a:rPr lang="en-GB" sz="2400" dirty="0" smtClean="0"/>
              <a:t>:</a:t>
            </a:r>
          </a:p>
          <a:p>
            <a:endParaRPr lang="en-GB" sz="2400" dirty="0"/>
          </a:p>
          <a:p>
            <a:r>
              <a:rPr lang="en-GB" sz="2400" dirty="0"/>
              <a:t>Noun</a:t>
            </a:r>
          </a:p>
          <a:p>
            <a:r>
              <a:rPr lang="en-GB" sz="2400" dirty="0"/>
              <a:t>Verb</a:t>
            </a:r>
          </a:p>
          <a:p>
            <a:r>
              <a:rPr lang="en-GB" sz="2400" dirty="0"/>
              <a:t>Adjective</a:t>
            </a:r>
          </a:p>
          <a:p>
            <a:r>
              <a:rPr lang="en-GB" sz="2400" dirty="0"/>
              <a:t>Adverb</a:t>
            </a:r>
          </a:p>
          <a:p>
            <a:r>
              <a:rPr lang="en-GB" sz="2400" dirty="0"/>
              <a:t>Pronoun</a:t>
            </a:r>
          </a:p>
          <a:p>
            <a:r>
              <a:rPr lang="en-GB" sz="2400" dirty="0"/>
              <a:t>Preposition</a:t>
            </a:r>
            <a:br>
              <a:rPr lang="en-GB" sz="2400" dirty="0"/>
            </a:br>
            <a:r>
              <a:rPr lang="en-GB" sz="2400" dirty="0"/>
              <a:t>Conjunction</a:t>
            </a:r>
          </a:p>
          <a:p>
            <a:r>
              <a:rPr lang="en-GB" sz="2400" dirty="0"/>
              <a:t>Determiner</a:t>
            </a:r>
          </a:p>
        </p:txBody>
      </p:sp>
    </p:spTree>
    <p:extLst>
      <p:ext uri="{BB962C8B-B14F-4D97-AF65-F5344CB8AC3E}">
        <p14:creationId xmlns:p14="http://schemas.microsoft.com/office/powerpoint/2010/main" val="100250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Verbs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Although he </a:t>
            </a:r>
            <a:r>
              <a:rPr lang="en-GB" sz="2400" dirty="0">
                <a:solidFill>
                  <a:srgbClr val="FF0000"/>
                </a:solidFill>
              </a:rPr>
              <a:t>was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tired</a:t>
            </a:r>
            <a:r>
              <a:rPr lang="en-GB" sz="2400" dirty="0"/>
              <a:t>, the young boy </a:t>
            </a:r>
            <a:r>
              <a:rPr lang="en-GB" sz="2400" dirty="0">
                <a:solidFill>
                  <a:srgbClr val="FF0000"/>
                </a:solidFill>
              </a:rPr>
              <a:t>ran</a:t>
            </a:r>
            <a:r>
              <a:rPr lang="en-GB" sz="2400" dirty="0"/>
              <a:t> quickly into his bedroom </a:t>
            </a:r>
            <a:r>
              <a:rPr lang="en-GB" sz="2400" dirty="0">
                <a:solidFill>
                  <a:srgbClr val="FF0000"/>
                </a:solidFill>
              </a:rPr>
              <a:t>to read</a:t>
            </a:r>
            <a:r>
              <a:rPr lang="en-GB" sz="2400" dirty="0"/>
              <a:t> a </a:t>
            </a:r>
            <a:r>
              <a:rPr lang="en-GB" sz="2400" dirty="0" smtClean="0"/>
              <a:t>book</a:t>
            </a:r>
            <a:r>
              <a:rPr lang="en-GB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556792"/>
            <a:ext cx="835292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what a person or thing does, such as: run, hit, rain, be, seem, become, grow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66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Nouns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</a:t>
            </a:r>
            <a:r>
              <a:rPr lang="en-GB" sz="2400" dirty="0" smtClean="0">
                <a:solidFill>
                  <a:srgbClr val="FFC000"/>
                </a:solidFill>
              </a:rPr>
              <a:t>boy </a:t>
            </a:r>
            <a:r>
              <a:rPr lang="en-GB" sz="2400" dirty="0" smtClean="0"/>
              <a:t>ran quickly into his </a:t>
            </a:r>
            <a:r>
              <a:rPr lang="en-GB" sz="2400" dirty="0" smtClean="0">
                <a:solidFill>
                  <a:srgbClr val="FFC000"/>
                </a:solidFill>
              </a:rPr>
              <a:t>bedroom</a:t>
            </a:r>
            <a:r>
              <a:rPr lang="en-GB" sz="2400" dirty="0" smtClean="0"/>
              <a:t> to read a </a:t>
            </a:r>
            <a:r>
              <a:rPr lang="en-GB" sz="2400" dirty="0" smtClean="0">
                <a:solidFill>
                  <a:srgbClr val="FFC000"/>
                </a:solidFill>
              </a:rPr>
              <a:t>book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identifies a person, place thing idea or quality, such as: woman, dog, building, London, truth, birth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989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Adjectives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</a:t>
            </a:r>
            <a:r>
              <a:rPr lang="en-GB" sz="2400" dirty="0" smtClean="0">
                <a:solidFill>
                  <a:srgbClr val="00B050"/>
                </a:solidFill>
              </a:rPr>
              <a:t>young</a:t>
            </a:r>
            <a:r>
              <a:rPr lang="en-GB" sz="2400" dirty="0" smtClean="0"/>
              <a:t> boy ran quickly into 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a noun, such as:</a:t>
            </a:r>
            <a:endParaRPr lang="en-GB" sz="4400" dirty="0"/>
          </a:p>
          <a:p>
            <a:pPr algn="ctr"/>
            <a:r>
              <a:rPr lang="en-GB" sz="4400" b="1" dirty="0"/>
              <a:t>red,  bad,  giant, hairy, shy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333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Adverbs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boy ran </a:t>
            </a:r>
            <a:r>
              <a:rPr lang="en-GB" sz="2400" dirty="0" smtClean="0">
                <a:solidFill>
                  <a:srgbClr val="00B0F0"/>
                </a:solidFill>
              </a:rPr>
              <a:t>quickly</a:t>
            </a:r>
            <a:r>
              <a:rPr lang="en-GB" sz="2400" dirty="0" smtClean="0"/>
              <a:t> into 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gives more information about a verb adjective or another adverb, such as: lazily, easily, abroad, very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593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Prepositions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boy ran quickly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into</a:t>
            </a:r>
            <a:r>
              <a:rPr lang="en-GB" sz="2400" dirty="0" smtClean="0">
                <a:solidFill>
                  <a:srgbClr val="663300"/>
                </a:solidFill>
              </a:rPr>
              <a:t> </a:t>
            </a:r>
            <a:r>
              <a:rPr lang="en-GB" sz="2400" dirty="0" smtClean="0"/>
              <a:t>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the position of something, the time it happened or the way it is done, such as:</a:t>
            </a:r>
            <a:endParaRPr lang="en-GB" sz="4400" dirty="0"/>
          </a:p>
          <a:p>
            <a:r>
              <a:rPr lang="en-GB" sz="4400" b="1" dirty="0"/>
              <a:t>under, between, on, after, </a:t>
            </a:r>
            <a:r>
              <a:rPr lang="en-GB" sz="4400" b="1" dirty="0" smtClean="0"/>
              <a:t>by</a:t>
            </a:r>
            <a:endParaRPr lang="en-GB" sz="4400" dirty="0"/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99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00"/>
                </a:solidFill>
              </a:rPr>
              <a:t>Conjunction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Although </a:t>
            </a:r>
            <a:r>
              <a:rPr lang="en-GB" sz="2400" dirty="0" smtClean="0"/>
              <a:t>he was tired, the young boy ran quickly into</a:t>
            </a:r>
            <a:r>
              <a:rPr lang="en-GB" sz="2400" dirty="0" smtClean="0">
                <a:solidFill>
                  <a:srgbClr val="FF00FF"/>
                </a:solidFill>
              </a:rPr>
              <a:t> </a:t>
            </a:r>
            <a:r>
              <a:rPr lang="en-GB" sz="2400" dirty="0" smtClean="0"/>
              <a:t>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connects, phrases or sentences, </a:t>
            </a:r>
            <a:endParaRPr lang="en-GB" sz="4400" b="1" dirty="0" smtClean="0"/>
          </a:p>
          <a:p>
            <a:pPr algn="ctr"/>
            <a:r>
              <a:rPr lang="en-GB" sz="4400" b="1" dirty="0" smtClean="0"/>
              <a:t>such </a:t>
            </a:r>
            <a:r>
              <a:rPr lang="en-GB" sz="4400" b="1" dirty="0"/>
              <a:t>as:</a:t>
            </a:r>
            <a:endParaRPr lang="en-GB" sz="4400" dirty="0"/>
          </a:p>
          <a:p>
            <a:pPr algn="ctr"/>
            <a:r>
              <a:rPr lang="en-GB" sz="4400" b="1" dirty="0"/>
              <a:t>and because but for, </a:t>
            </a:r>
            <a:r>
              <a:rPr lang="en-GB" sz="4400" b="1" dirty="0" err="1"/>
              <a:t>ir</a:t>
            </a:r>
            <a:r>
              <a:rPr lang="en-GB" sz="4400" b="1" dirty="0"/>
              <a:t>, or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3421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CC"/>
                </a:solidFill>
              </a:rPr>
              <a:t>Determiners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</a:t>
            </a:r>
            <a:r>
              <a:rPr lang="en-GB" sz="2400" dirty="0" smtClean="0">
                <a:solidFill>
                  <a:srgbClr val="FF33CC"/>
                </a:solidFill>
              </a:rPr>
              <a:t>the</a:t>
            </a:r>
            <a:r>
              <a:rPr lang="en-GB" sz="2400" dirty="0" smtClean="0"/>
              <a:t> young boy ran quickly into</a:t>
            </a:r>
            <a:r>
              <a:rPr lang="en-GB" sz="2400" dirty="0" smtClean="0">
                <a:solidFill>
                  <a:srgbClr val="FF00FF"/>
                </a:solidFill>
              </a:rPr>
              <a:t> </a:t>
            </a:r>
            <a:r>
              <a:rPr lang="en-GB" sz="2400" dirty="0" smtClean="0"/>
              <a:t>his bedroom to read </a:t>
            </a:r>
            <a:r>
              <a:rPr lang="en-GB" sz="2400" dirty="0" smtClean="0">
                <a:solidFill>
                  <a:srgbClr val="FF33CC"/>
                </a:solidFill>
              </a:rPr>
              <a:t>a</a:t>
            </a:r>
            <a:r>
              <a:rPr lang="en-GB" sz="2400" dirty="0" smtClean="0"/>
              <a:t>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introduces a noun, such as:</a:t>
            </a:r>
            <a:endParaRPr lang="en-GB" sz="4400" dirty="0"/>
          </a:p>
          <a:p>
            <a:r>
              <a:rPr lang="en-GB" sz="4400" b="1" dirty="0"/>
              <a:t>an, a, every, this, those, the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7122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1986</TotalTime>
  <Words>436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Introduction to Word Classes</vt:lpstr>
      <vt:lpstr>What is a word class?</vt:lpstr>
      <vt:lpstr>Verbs</vt:lpstr>
      <vt:lpstr>Nouns</vt:lpstr>
      <vt:lpstr>Adjectives</vt:lpstr>
      <vt:lpstr>Adverbs</vt:lpstr>
      <vt:lpstr>Prepositions</vt:lpstr>
      <vt:lpstr>Conjunction</vt:lpstr>
      <vt:lpstr>Determiners</vt:lpstr>
      <vt:lpstr>Pronouns</vt:lpstr>
      <vt:lpstr>Word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</dc:title>
  <dc:creator>Paul Urry</dc:creator>
  <cp:lastModifiedBy>cj</cp:lastModifiedBy>
  <cp:revision>25</cp:revision>
  <dcterms:created xsi:type="dcterms:W3CDTF">2013-12-19T15:04:38Z</dcterms:created>
  <dcterms:modified xsi:type="dcterms:W3CDTF">2020-06-27T12:50:14Z</dcterms:modified>
</cp:coreProperties>
</file>