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64" r:id="rId2"/>
    <p:sldId id="258" r:id="rId3"/>
    <p:sldId id="268" r:id="rId4"/>
    <p:sldId id="269" r:id="rId5"/>
    <p:sldId id="270" r:id="rId6"/>
    <p:sldId id="271" r:id="rId7"/>
    <p:sldId id="272" r:id="rId8"/>
    <p:sldId id="273" r:id="rId9"/>
    <p:sldId id="275" r:id="rId10"/>
    <p:sldId id="274" r:id="rId11"/>
    <p:sldId id="276" r:id="rId12"/>
    <p:sldId id="267" r:id="rId13"/>
  </p:sldIdLst>
  <p:sldSz cx="9144000" cy="6858000" type="screen4x3"/>
  <p:notesSz cx="6858000" cy="9144000"/>
  <p:embeddedFontLst>
    <p:embeddedFont>
      <p:font typeface="Roboto" panose="020B0604020202020204" charset="0"/>
      <p:regular r:id="rId16"/>
      <p:bold r:id="rId17"/>
      <p:italic r:id="rId18"/>
      <p:boldItalic r:id="rId19"/>
    </p:embeddedFont>
    <p:embeddedFont>
      <p:font typeface="Twinkl" panose="020B0604020202020204" charset="0"/>
      <p:regular r:id="rId20"/>
      <p:bold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CACF"/>
    <a:srgbClr val="FFFFFF"/>
    <a:srgbClr val="ACDDFC"/>
    <a:srgbClr val="18A0DB"/>
    <a:srgbClr val="DE1E5A"/>
    <a:srgbClr val="BC0105"/>
    <a:srgbClr val="4DB1E3"/>
    <a:srgbClr val="80C1EB"/>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3" autoAdjust="0"/>
    <p:restoredTop sz="94660"/>
  </p:normalViewPr>
  <p:slideViewPr>
    <p:cSldViewPr snapToGrid="0" showGuides="1">
      <p:cViewPr varScale="1">
        <p:scale>
          <a:sx n="91" d="100"/>
          <a:sy n="91" d="100"/>
        </p:scale>
        <p:origin x="1218" y="84"/>
      </p:cViewPr>
      <p:guideLst>
        <p:guide orient="horz" pos="2160"/>
        <p:guide pos="2880"/>
        <p:guide pos="317"/>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hlinkClick r:id="rId2"/>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31750" cap="rnd">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resources/number-mathematics-early-years/early-years-numbers-number-system/early-years-number-games-and-activities" TargetMode="External"/><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number-mathematics-early-years/early-years-numbers-number-system/early-years-number-games-and-activities"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4471389"/>
            <a:ext cx="7632700" cy="1700566"/>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114300" lvl="0" indent="0" algn="l" rtl="0">
              <a:lnSpc>
                <a:spcPct val="90000"/>
              </a:lnSpc>
              <a:spcBef>
                <a:spcPts val="1000"/>
              </a:spcBef>
              <a:spcAft>
                <a:spcPts val="0"/>
              </a:spcAft>
              <a:buSzPts val="1800"/>
              <a:buNone/>
            </a:pPr>
            <a:r>
              <a:rPr lang="en-GB" sz="1400" u="sng" dirty="0">
                <a:solidFill>
                  <a:srgbClr val="000000"/>
                </a:solidFill>
                <a:latin typeface="Roboto" panose="02000000000000000000" pitchFamily="2" charset="0"/>
                <a:ea typeface="Roboto" panose="02000000000000000000" pitchFamily="2" charset="0"/>
                <a:cs typeface="Roboto"/>
                <a:sym typeface="Roboto"/>
              </a:rPr>
              <a:t>Question Prompts</a:t>
            </a:r>
          </a:p>
          <a:p>
            <a:pPr marL="457200" marR="0" lvl="0" indent="-342900" algn="l" rtl="0">
              <a:lnSpc>
                <a:spcPct val="90000"/>
              </a:lnSpc>
              <a:spcBef>
                <a:spcPts val="1000"/>
              </a:spcBef>
              <a:spcAft>
                <a:spcPts val="0"/>
              </a:spcAft>
              <a:buClr>
                <a:srgbClr val="1C1C1C"/>
              </a:buClr>
              <a:buSzPts val="1800"/>
              <a:buFont typeface="Arial"/>
              <a:buChar char="•"/>
            </a:pPr>
            <a:r>
              <a:rPr lang="en-GB" sz="1400" b="0" i="0" u="none" strike="noStrike" dirty="0">
                <a:solidFill>
                  <a:srgbClr val="000000"/>
                </a:solidFill>
                <a:latin typeface="Roboto"/>
                <a:ea typeface="Roboto"/>
                <a:cs typeface="Roboto"/>
                <a:sym typeface="Roboto"/>
              </a:rPr>
              <a:t>What did you see?</a:t>
            </a:r>
            <a:endParaRPr lang="en-GB" sz="1400" dirty="0"/>
          </a:p>
          <a:p>
            <a:pPr marL="457200" marR="0" lvl="0" indent="-342900" algn="l" rtl="0">
              <a:lnSpc>
                <a:spcPct val="90000"/>
              </a:lnSpc>
              <a:spcBef>
                <a:spcPts val="1000"/>
              </a:spcBef>
              <a:spcAft>
                <a:spcPts val="0"/>
              </a:spcAft>
              <a:buClr>
                <a:srgbClr val="1C1C1C"/>
              </a:buClr>
              <a:buSzPts val="1800"/>
              <a:buFont typeface="Arial"/>
              <a:buChar char="•"/>
            </a:pPr>
            <a:r>
              <a:rPr lang="en-GB" sz="1400" dirty="0">
                <a:solidFill>
                  <a:srgbClr val="000000"/>
                </a:solidFill>
                <a:latin typeface="Roboto"/>
                <a:ea typeface="Roboto"/>
                <a:cs typeface="Roboto"/>
                <a:sym typeface="Roboto"/>
              </a:rPr>
              <a:t>How did you see it?</a:t>
            </a:r>
            <a:endParaRPr lang="en-GB" sz="1400" b="0" i="0" u="none" strike="noStrike" dirty="0">
              <a:solidFill>
                <a:srgbClr val="000000"/>
              </a:solidFill>
              <a:latin typeface="Roboto"/>
              <a:ea typeface="Roboto"/>
              <a:cs typeface="Roboto"/>
              <a:sym typeface="Roboto"/>
            </a:endParaRPr>
          </a:p>
          <a:p>
            <a:pPr marL="457200" marR="0" lvl="0" indent="-342900" algn="l" rtl="0">
              <a:lnSpc>
                <a:spcPct val="90000"/>
              </a:lnSpc>
              <a:spcBef>
                <a:spcPts val="1000"/>
              </a:spcBef>
              <a:spcAft>
                <a:spcPts val="0"/>
              </a:spcAft>
              <a:buClr>
                <a:srgbClr val="1C1C1C"/>
              </a:buClr>
              <a:buSzPts val="1800"/>
              <a:buFont typeface="Arial"/>
              <a:buChar char="•"/>
            </a:pPr>
            <a:r>
              <a:rPr lang="en-GB" sz="1400" b="0" i="0" u="none" strike="noStrike" dirty="0">
                <a:solidFill>
                  <a:srgbClr val="000000"/>
                </a:solidFill>
                <a:latin typeface="Roboto"/>
                <a:ea typeface="Roboto"/>
                <a:cs typeface="Roboto"/>
                <a:sym typeface="Roboto"/>
              </a:rPr>
              <a:t>Do we need to count or can we see there are (insert number)?</a:t>
            </a:r>
            <a:endParaRPr lang="en-GB" sz="1400" dirty="0"/>
          </a:p>
          <a:p>
            <a:pPr marL="457200" marR="0" lvl="0" indent="-342900" algn="l" rtl="0">
              <a:lnSpc>
                <a:spcPct val="90000"/>
              </a:lnSpc>
              <a:spcBef>
                <a:spcPts val="1000"/>
              </a:spcBef>
              <a:spcAft>
                <a:spcPts val="0"/>
              </a:spcAft>
              <a:buClr>
                <a:srgbClr val="1C1C1C"/>
              </a:buClr>
              <a:buSzPts val="1800"/>
              <a:buFont typeface="Arial"/>
              <a:buChar char="•"/>
            </a:pPr>
            <a:r>
              <a:rPr lang="en-GB" sz="1400" b="0" i="0" u="none" strike="noStrike" dirty="0">
                <a:solidFill>
                  <a:srgbClr val="000000"/>
                </a:solidFill>
                <a:latin typeface="Roboto"/>
                <a:ea typeface="Roboto"/>
                <a:cs typeface="Roboto"/>
                <a:sym typeface="Roboto"/>
              </a:rPr>
              <a:t>Can you see any groups/parts that make up the whole?</a:t>
            </a:r>
          </a:p>
        </p:txBody>
      </p:sp>
      <p:sp>
        <p:nvSpPr>
          <p:cNvPr id="21" name="Title 20"/>
          <p:cNvSpPr>
            <a:spLocks noGrp="1"/>
          </p:cNvSpPr>
          <p:nvPr>
            <p:ph type="title"/>
          </p:nvPr>
        </p:nvSpPr>
        <p:spPr>
          <a:xfrm>
            <a:off x="457198" y="661193"/>
            <a:ext cx="8220075" cy="365167"/>
          </a:xfrm>
        </p:spPr>
        <p:txBody>
          <a:bodyPr/>
          <a:lstStyle/>
          <a:p>
            <a:r>
              <a:rPr lang="en-GB" sz="3200" dirty="0">
                <a:latin typeface="Roboto" panose="02000000000000000000" pitchFamily="2" charset="0"/>
                <a:ea typeface="Roboto" panose="02000000000000000000" pitchFamily="2" charset="0"/>
              </a:rPr>
              <a:t>Adult Guidance</a:t>
            </a:r>
          </a:p>
        </p:txBody>
      </p:sp>
      <p:sp>
        <p:nvSpPr>
          <p:cNvPr id="5" name="Rectangle 4"/>
          <p:cNvSpPr/>
          <p:nvPr/>
        </p:nvSpPr>
        <p:spPr>
          <a:xfrm>
            <a:off x="755650" y="1140080"/>
            <a:ext cx="7632700" cy="3227550"/>
          </a:xfrm>
          <a:prstGeom prst="rect">
            <a:avLst/>
          </a:prstGeom>
        </p:spPr>
        <p:txBody>
          <a:bodyPr wrap="square" lIns="0" tIns="0" rIns="0" bIns="0">
            <a:spAutoFit/>
          </a:bodyPr>
          <a:lstStyle/>
          <a:p>
            <a:pPr marL="457200" marR="0" lvl="0" indent="-342900" algn="l" rtl="0">
              <a:lnSpc>
                <a:spcPct val="90000"/>
              </a:lnSpc>
              <a:spcBef>
                <a:spcPts val="1000"/>
              </a:spcBef>
              <a:spcAft>
                <a:spcPts val="0"/>
              </a:spcAft>
              <a:buClr>
                <a:srgbClr val="1C1C1C"/>
              </a:buClr>
              <a:buSzPts val="1800"/>
              <a:buFont typeface="Arial"/>
              <a:buChar char="•"/>
            </a:pPr>
            <a:r>
              <a:rPr lang="en-GB" sz="1400" dirty="0">
                <a:latin typeface="Roboto"/>
                <a:ea typeface="Roboto"/>
                <a:cs typeface="Roboto"/>
                <a:sym typeface="Roboto"/>
              </a:rPr>
              <a:t>S</a:t>
            </a:r>
            <a:r>
              <a:rPr lang="en-GB" sz="1400" b="0" i="0" u="none" strike="noStrike" dirty="0">
                <a:solidFill>
                  <a:srgbClr val="1C1C1C"/>
                </a:solidFill>
                <a:latin typeface="Roboto"/>
                <a:ea typeface="Roboto"/>
                <a:cs typeface="Roboto"/>
                <a:sym typeface="Roboto"/>
              </a:rPr>
              <a:t>ubitising is the ability to look at small groups of objects and instantly know how many there are without needing to count them. Counting is a far more complex process. </a:t>
            </a:r>
            <a:endParaRPr lang="en-GB" sz="1400" dirty="0"/>
          </a:p>
          <a:p>
            <a:pPr marL="457200" marR="0" lvl="0" indent="-342900" algn="l" rtl="0">
              <a:lnSpc>
                <a:spcPct val="90000"/>
              </a:lnSpc>
              <a:spcBef>
                <a:spcPts val="1000"/>
              </a:spcBef>
              <a:spcAft>
                <a:spcPts val="0"/>
              </a:spcAft>
              <a:buClr>
                <a:srgbClr val="1C1C1C"/>
              </a:buClr>
              <a:buSzPts val="1800"/>
              <a:buFont typeface="Arial"/>
              <a:buChar char="•"/>
            </a:pPr>
            <a:r>
              <a:rPr lang="en-GB" sz="1400" dirty="0">
                <a:solidFill>
                  <a:srgbClr val="000000"/>
                </a:solidFill>
                <a:latin typeface="Roboto"/>
                <a:ea typeface="Roboto"/>
                <a:cs typeface="Roboto"/>
                <a:sym typeface="Roboto"/>
              </a:rPr>
              <a:t>Throughout this PowerPoint, the children are asked the question, “3 or not 3?” about groups of objects. </a:t>
            </a:r>
            <a:endParaRPr lang="en-GB" sz="1400" dirty="0"/>
          </a:p>
          <a:p>
            <a:pPr marL="457200" marR="0" lvl="0" indent="-342900" algn="l" rtl="0">
              <a:lnSpc>
                <a:spcPct val="90000"/>
              </a:lnSpc>
              <a:spcBef>
                <a:spcPts val="1000"/>
              </a:spcBef>
              <a:spcAft>
                <a:spcPts val="0"/>
              </a:spcAft>
              <a:buClr>
                <a:srgbClr val="1C1C1C"/>
              </a:buClr>
              <a:buSzPts val="1800"/>
              <a:buFont typeface="Arial"/>
              <a:buChar char="•"/>
            </a:pPr>
            <a:r>
              <a:rPr lang="en-GB" sz="1400" dirty="0">
                <a:solidFill>
                  <a:srgbClr val="000000"/>
                </a:solidFill>
                <a:latin typeface="Roboto"/>
                <a:ea typeface="Roboto"/>
                <a:cs typeface="Roboto"/>
                <a:sym typeface="Roboto"/>
              </a:rPr>
              <a:t>Tell the children that the three little pigs want their help. When they see a group of objects appear, the three little pigs want the children to tell them straight away if the objects are in a group of 3 or not 3. </a:t>
            </a:r>
            <a:endParaRPr lang="en-GB" sz="1400" dirty="0"/>
          </a:p>
          <a:p>
            <a:pPr marL="457200" marR="0" lvl="0" indent="-342900" algn="l" rtl="0">
              <a:lnSpc>
                <a:spcPct val="90000"/>
              </a:lnSpc>
              <a:spcBef>
                <a:spcPts val="1000"/>
              </a:spcBef>
              <a:spcAft>
                <a:spcPts val="0"/>
              </a:spcAft>
              <a:buClr>
                <a:srgbClr val="1C1C1C"/>
              </a:buClr>
              <a:buSzPts val="1800"/>
              <a:buFont typeface="Arial"/>
              <a:buChar char="•"/>
            </a:pPr>
            <a:r>
              <a:rPr lang="en-GB" sz="1400" dirty="0">
                <a:solidFill>
                  <a:srgbClr val="000000"/>
                </a:solidFill>
                <a:latin typeface="Roboto"/>
                <a:ea typeface="Roboto"/>
                <a:cs typeface="Roboto"/>
                <a:sym typeface="Roboto"/>
              </a:rPr>
              <a:t>Once the group of objects is shown to the children, you can quickly click the ’hide’ button. This hides the group of objects, which will encourage the children to use their subitising skills, instead of counting. You can then click ‘show’ to reveal the objects. </a:t>
            </a:r>
            <a:endParaRPr lang="en-GB" sz="1400" dirty="0"/>
          </a:p>
          <a:p>
            <a:pPr marL="457200" marR="0" lvl="0" indent="-342900" algn="l" rtl="0">
              <a:lnSpc>
                <a:spcPct val="90000"/>
              </a:lnSpc>
              <a:spcBef>
                <a:spcPts val="1000"/>
              </a:spcBef>
              <a:spcAft>
                <a:spcPts val="0"/>
              </a:spcAft>
              <a:buClr>
                <a:srgbClr val="1C1C1C"/>
              </a:buClr>
              <a:buSzPts val="1800"/>
              <a:buFont typeface="Arial"/>
              <a:buChar char="•"/>
            </a:pPr>
            <a:r>
              <a:rPr lang="en-GB" sz="1400" dirty="0">
                <a:solidFill>
                  <a:srgbClr val="000000"/>
                </a:solidFill>
                <a:latin typeface="Roboto"/>
                <a:ea typeface="Roboto"/>
                <a:cs typeface="Roboto"/>
                <a:sym typeface="Roboto"/>
              </a:rPr>
              <a:t>Encourage the children to explain how they knew if there were 3 or not 3 objects. When three objects are revealed, discuss with the children the different groups/parts they can see that make up the whole. For example, they may see two mounds of straw grouped together and one by itself.</a:t>
            </a:r>
            <a:endParaRPr lang="en-GB"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8623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a:t>
            </a:r>
          </a:p>
        </p:txBody>
      </p:sp>
      <p:sp>
        <p:nvSpPr>
          <p:cNvPr id="11" name="Show dots">
            <a:extLst>
              <a:ext uri="{FF2B5EF4-FFF2-40B4-BE49-F238E27FC236}">
                <a16:creationId xmlns:a16="http://schemas.microsoft.com/office/drawing/2014/main" id="{5161C61E-F0A6-4EB3-8200-C34643562B03}"/>
              </a:ext>
            </a:extLst>
          </p:cNvPr>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a:t>
            </a:r>
          </a:p>
        </p:txBody>
      </p:sp>
      <p:sp>
        <p:nvSpPr>
          <p:cNvPr id="5" name="Speech Bubble: Rectangle with Corners Rounded 4">
            <a:extLst>
              <a:ext uri="{FF2B5EF4-FFF2-40B4-BE49-F238E27FC236}">
                <a16:creationId xmlns:a16="http://schemas.microsoft.com/office/drawing/2014/main" id="{D4220C0E-FE0A-4E4E-B748-75E0039DF742}"/>
              </a:ext>
            </a:extLst>
          </p:cNvPr>
          <p:cNvSpPr/>
          <p:nvPr/>
        </p:nvSpPr>
        <p:spPr>
          <a:xfrm>
            <a:off x="1560590" y="3886199"/>
            <a:ext cx="1107853" cy="781618"/>
          </a:xfrm>
          <a:prstGeom prst="wedgeRoundRectCallout">
            <a:avLst>
              <a:gd name="adj1" fmla="val -37499"/>
              <a:gd name="adj2" fmla="val 71499"/>
              <a:gd name="adj3" fmla="val 16667"/>
            </a:avLst>
          </a:prstGeom>
          <a:solidFill>
            <a:schemeClr val="accent1">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or</a:t>
            </a:r>
            <a:br>
              <a:rPr lang="en-GB" dirty="0"/>
            </a:br>
            <a:r>
              <a:rPr lang="en-GB" dirty="0"/>
              <a:t>not 3?</a:t>
            </a:r>
          </a:p>
        </p:txBody>
      </p:sp>
      <p:pic>
        <p:nvPicPr>
          <p:cNvPr id="12" name="Picture 11">
            <a:extLst>
              <a:ext uri="{FF2B5EF4-FFF2-40B4-BE49-F238E27FC236}">
                <a16:creationId xmlns:a16="http://schemas.microsoft.com/office/drawing/2014/main" id="{80F76699-03AE-4672-82E2-4496D39AD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4563208"/>
            <a:ext cx="960509" cy="1549582"/>
          </a:xfrm>
          <a:prstGeom prst="rect">
            <a:avLst/>
          </a:prstGeom>
        </p:spPr>
      </p:pic>
      <p:pic>
        <p:nvPicPr>
          <p:cNvPr id="6" name="Picture 5">
            <a:extLst>
              <a:ext uri="{FF2B5EF4-FFF2-40B4-BE49-F238E27FC236}">
                <a16:creationId xmlns:a16="http://schemas.microsoft.com/office/drawing/2014/main" id="{98ADD914-59E0-4246-9BBF-4D22C62D8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904" y="957242"/>
            <a:ext cx="1252904" cy="1274140"/>
          </a:xfrm>
          <a:prstGeom prst="rect">
            <a:avLst/>
          </a:prstGeom>
        </p:spPr>
      </p:pic>
      <p:pic>
        <p:nvPicPr>
          <p:cNvPr id="13" name="Picture 12">
            <a:extLst>
              <a:ext uri="{FF2B5EF4-FFF2-40B4-BE49-F238E27FC236}">
                <a16:creationId xmlns:a16="http://schemas.microsoft.com/office/drawing/2014/main" id="{25B12E2A-632B-4BCA-AA33-95D8C374D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9826" y="957242"/>
            <a:ext cx="1252904" cy="1274140"/>
          </a:xfrm>
          <a:prstGeom prst="rect">
            <a:avLst/>
          </a:prstGeom>
        </p:spPr>
      </p:pic>
      <p:pic>
        <p:nvPicPr>
          <p:cNvPr id="14" name="Picture 13">
            <a:extLst>
              <a:ext uri="{FF2B5EF4-FFF2-40B4-BE49-F238E27FC236}">
                <a16:creationId xmlns:a16="http://schemas.microsoft.com/office/drawing/2014/main" id="{8E89B1CC-EBF6-440D-9542-8C765BFA8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068" y="2999988"/>
            <a:ext cx="1252904" cy="1274140"/>
          </a:xfrm>
          <a:prstGeom prst="rect">
            <a:avLst/>
          </a:prstGeom>
        </p:spPr>
      </p:pic>
      <p:pic>
        <p:nvPicPr>
          <p:cNvPr id="15" name="Picture 14">
            <a:extLst>
              <a:ext uri="{FF2B5EF4-FFF2-40B4-BE49-F238E27FC236}">
                <a16:creationId xmlns:a16="http://schemas.microsoft.com/office/drawing/2014/main" id="{FCD4038A-78FF-4739-87DB-3BD7E2413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0990" y="2999988"/>
            <a:ext cx="1252904" cy="1274140"/>
          </a:xfrm>
          <a:prstGeom prst="rect">
            <a:avLst/>
          </a:prstGeom>
        </p:spPr>
      </p:pic>
    </p:spTree>
    <p:extLst>
      <p:ext uri="{BB962C8B-B14F-4D97-AF65-F5344CB8AC3E}">
        <p14:creationId xmlns:p14="http://schemas.microsoft.com/office/powerpoint/2010/main" val="883898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peech Bubble: Rectangle with Corners Rounded 4">
            <a:extLst>
              <a:ext uri="{FF2B5EF4-FFF2-40B4-BE49-F238E27FC236}">
                <a16:creationId xmlns:a16="http://schemas.microsoft.com/office/drawing/2014/main" id="{D4220C0E-FE0A-4E4E-B748-75E0039DF742}"/>
              </a:ext>
            </a:extLst>
          </p:cNvPr>
          <p:cNvSpPr/>
          <p:nvPr/>
        </p:nvSpPr>
        <p:spPr>
          <a:xfrm>
            <a:off x="1356794" y="2076644"/>
            <a:ext cx="1366839" cy="964339"/>
          </a:xfrm>
          <a:prstGeom prst="wedgeRoundRectCallout">
            <a:avLst>
              <a:gd name="adj1" fmla="val 10316"/>
              <a:gd name="adj2" fmla="val 84162"/>
              <a:gd name="adj3" fmla="val 16667"/>
            </a:avLst>
          </a:prstGeom>
          <a:solidFill>
            <a:schemeClr val="accent1">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Great subitising!</a:t>
            </a:r>
          </a:p>
        </p:txBody>
      </p:sp>
      <p:pic>
        <p:nvPicPr>
          <p:cNvPr id="12" name="Picture 11">
            <a:extLst>
              <a:ext uri="{FF2B5EF4-FFF2-40B4-BE49-F238E27FC236}">
                <a16:creationId xmlns:a16="http://schemas.microsoft.com/office/drawing/2014/main" id="{80F76699-03AE-4672-82E2-4496D39ADA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48373" y="3610061"/>
            <a:ext cx="919845" cy="1978229"/>
          </a:xfrm>
          <a:prstGeom prst="rect">
            <a:avLst/>
          </a:prstGeom>
        </p:spPr>
      </p:pic>
      <p:sp>
        <p:nvSpPr>
          <p:cNvPr id="10" name="Speech Bubble: Rectangle with Corners Rounded 9">
            <a:extLst>
              <a:ext uri="{FF2B5EF4-FFF2-40B4-BE49-F238E27FC236}">
                <a16:creationId xmlns:a16="http://schemas.microsoft.com/office/drawing/2014/main" id="{67869B9D-F536-4661-8C32-13B89F3CB281}"/>
              </a:ext>
            </a:extLst>
          </p:cNvPr>
          <p:cNvSpPr/>
          <p:nvPr/>
        </p:nvSpPr>
        <p:spPr>
          <a:xfrm>
            <a:off x="3201254" y="1818228"/>
            <a:ext cx="1522169" cy="1073928"/>
          </a:xfrm>
          <a:prstGeom prst="wedgeRoundRectCallout">
            <a:avLst>
              <a:gd name="adj1" fmla="val -9196"/>
              <a:gd name="adj2" fmla="val 82961"/>
              <a:gd name="adj3" fmla="val 16667"/>
            </a:avLst>
          </a:prstGeom>
          <a:solidFill>
            <a:schemeClr val="accent1">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Thank you for all your help.</a:t>
            </a:r>
          </a:p>
        </p:txBody>
      </p:sp>
      <p:pic>
        <p:nvPicPr>
          <p:cNvPr id="13" name="Picture 12">
            <a:extLst>
              <a:ext uri="{FF2B5EF4-FFF2-40B4-BE49-F238E27FC236}">
                <a16:creationId xmlns:a16="http://schemas.microsoft.com/office/drawing/2014/main" id="{2982DC81-ECCE-443D-940F-9E0868D3F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1214" y="3610060"/>
            <a:ext cx="1226206" cy="1978229"/>
          </a:xfrm>
          <a:prstGeom prst="rect">
            <a:avLst/>
          </a:prstGeom>
        </p:spPr>
      </p:pic>
      <p:pic>
        <p:nvPicPr>
          <p:cNvPr id="14" name="Picture 13">
            <a:extLst>
              <a:ext uri="{FF2B5EF4-FFF2-40B4-BE49-F238E27FC236}">
                <a16:creationId xmlns:a16="http://schemas.microsoft.com/office/drawing/2014/main" id="{3FA44E48-220A-4A1A-9B68-163BBFEFFE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6060416" y="3621205"/>
            <a:ext cx="1160668" cy="1978229"/>
          </a:xfrm>
          <a:prstGeom prst="rect">
            <a:avLst/>
          </a:prstGeom>
        </p:spPr>
      </p:pic>
      <p:sp>
        <p:nvSpPr>
          <p:cNvPr id="15" name="Speech Bubble: Rectangle with Corners Rounded 14">
            <a:extLst>
              <a:ext uri="{FF2B5EF4-FFF2-40B4-BE49-F238E27FC236}">
                <a16:creationId xmlns:a16="http://schemas.microsoft.com/office/drawing/2014/main" id="{88FFF224-AF4B-4DA4-AEAF-837637741021}"/>
              </a:ext>
            </a:extLst>
          </p:cNvPr>
          <p:cNvSpPr/>
          <p:nvPr/>
        </p:nvSpPr>
        <p:spPr>
          <a:xfrm>
            <a:off x="5181662" y="1588700"/>
            <a:ext cx="2710108" cy="1379498"/>
          </a:xfrm>
          <a:prstGeom prst="wedgeRoundRectCallout">
            <a:avLst>
              <a:gd name="adj1" fmla="val -11800"/>
              <a:gd name="adj2" fmla="val 79785"/>
              <a:gd name="adj3" fmla="val 16667"/>
            </a:avLst>
          </a:prstGeom>
          <a:solidFill>
            <a:schemeClr val="accent1">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wonder if you can look around the room and spot any other groups of 3 objects?</a:t>
            </a:r>
          </a:p>
        </p:txBody>
      </p:sp>
    </p:spTree>
    <p:extLst>
      <p:ext uri="{BB962C8B-B14F-4D97-AF65-F5344CB8AC3E}">
        <p14:creationId xmlns:p14="http://schemas.microsoft.com/office/powerpoint/2010/main" val="217069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2CBEDFA1-66F3-4A4A-95AB-995FCA08495B}"/>
              </a:ext>
            </a:extLst>
          </p:cNvPr>
          <p:cNvSpPr/>
          <p:nvPr/>
        </p:nvSpPr>
        <p:spPr>
          <a:xfrm>
            <a:off x="140677" y="5996354"/>
            <a:ext cx="1063869" cy="703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07D07087-5FA0-4044-A3DA-8C51A3CE9484}"/>
              </a:ext>
            </a:extLst>
          </p:cNvPr>
          <p:cNvSpPr/>
          <p:nvPr/>
        </p:nvSpPr>
        <p:spPr>
          <a:xfrm>
            <a:off x="140677" y="5996354"/>
            <a:ext cx="1063869" cy="703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peech Bubble: Rectangle with Corners Rounded 4">
            <a:extLst>
              <a:ext uri="{FF2B5EF4-FFF2-40B4-BE49-F238E27FC236}">
                <a16:creationId xmlns:a16="http://schemas.microsoft.com/office/drawing/2014/main" id="{D4220C0E-FE0A-4E4E-B748-75E0039DF742}"/>
              </a:ext>
            </a:extLst>
          </p:cNvPr>
          <p:cNvSpPr/>
          <p:nvPr/>
        </p:nvSpPr>
        <p:spPr>
          <a:xfrm>
            <a:off x="1560590" y="3886199"/>
            <a:ext cx="1107853" cy="781618"/>
          </a:xfrm>
          <a:prstGeom prst="wedgeRoundRectCallout">
            <a:avLst>
              <a:gd name="adj1" fmla="val -37499"/>
              <a:gd name="adj2" fmla="val 71499"/>
              <a:gd name="adj3" fmla="val 16667"/>
            </a:avLst>
          </a:prstGeom>
          <a:solidFill>
            <a:schemeClr val="accent1">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or</a:t>
            </a:r>
            <a:br>
              <a:rPr lang="en-GB" dirty="0"/>
            </a:br>
            <a:r>
              <a:rPr lang="en-GB" dirty="0"/>
              <a:t>not 3?</a:t>
            </a:r>
          </a:p>
        </p:txBody>
      </p:sp>
      <p:pic>
        <p:nvPicPr>
          <p:cNvPr id="12" name="Picture 11">
            <a:extLst>
              <a:ext uri="{FF2B5EF4-FFF2-40B4-BE49-F238E27FC236}">
                <a16:creationId xmlns:a16="http://schemas.microsoft.com/office/drawing/2014/main" id="{80F76699-03AE-4672-82E2-4496D39AD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4563208"/>
            <a:ext cx="960509" cy="1549582"/>
          </a:xfrm>
          <a:prstGeom prst="rect">
            <a:avLst/>
          </a:prstGeom>
        </p:spPr>
      </p:pic>
      <p:pic>
        <p:nvPicPr>
          <p:cNvPr id="14" name="Picture 13">
            <a:extLst>
              <a:ext uri="{FF2B5EF4-FFF2-40B4-BE49-F238E27FC236}">
                <a16:creationId xmlns:a16="http://schemas.microsoft.com/office/drawing/2014/main" id="{1D1D6E40-D76B-466B-94F0-948D13905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2921" y="2145323"/>
            <a:ext cx="2139045" cy="1283797"/>
          </a:xfrm>
          <a:prstGeom prst="rect">
            <a:avLst/>
          </a:prstGeom>
        </p:spPr>
      </p:pic>
      <p:sp>
        <p:nvSpPr>
          <p:cNvPr id="13" name="Hide Dots">
            <a:extLst>
              <a:ext uri="{FF2B5EF4-FFF2-40B4-BE49-F238E27FC236}">
                <a16:creationId xmlns:a16="http://schemas.microsoft.com/office/drawing/2014/main" id="{30CA1833-CA9C-4910-B06F-C22735BD6348}"/>
              </a:ext>
            </a:extLst>
          </p:cNvPr>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a:t>
            </a:r>
          </a:p>
        </p:txBody>
      </p:sp>
      <p:sp>
        <p:nvSpPr>
          <p:cNvPr id="15" name="Show dots">
            <a:extLst>
              <a:ext uri="{FF2B5EF4-FFF2-40B4-BE49-F238E27FC236}">
                <a16:creationId xmlns:a16="http://schemas.microsoft.com/office/drawing/2014/main" id="{BFD32DC1-7CD7-4755-9B85-A9F3DBDE409F}"/>
              </a:ext>
            </a:extLst>
          </p:cNvPr>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a:t>
            </a:r>
          </a:p>
        </p:txBody>
      </p:sp>
    </p:spTree>
    <p:extLst>
      <p:ext uri="{BB962C8B-B14F-4D97-AF65-F5344CB8AC3E}">
        <p14:creationId xmlns:p14="http://schemas.microsoft.com/office/powerpoint/2010/main" val="1450390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3" grpId="0" animBg="1"/>
      <p:bldP spid="13" grpId="1"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a:t>
            </a:r>
          </a:p>
        </p:txBody>
      </p:sp>
      <p:sp>
        <p:nvSpPr>
          <p:cNvPr id="11" name="Show dots">
            <a:extLst>
              <a:ext uri="{FF2B5EF4-FFF2-40B4-BE49-F238E27FC236}">
                <a16:creationId xmlns:a16="http://schemas.microsoft.com/office/drawing/2014/main" id="{5161C61E-F0A6-4EB3-8200-C34643562B03}"/>
              </a:ext>
            </a:extLst>
          </p:cNvPr>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a:t>
            </a:r>
          </a:p>
        </p:txBody>
      </p:sp>
      <p:sp>
        <p:nvSpPr>
          <p:cNvPr id="5" name="Speech Bubble: Rectangle with Corners Rounded 4">
            <a:extLst>
              <a:ext uri="{FF2B5EF4-FFF2-40B4-BE49-F238E27FC236}">
                <a16:creationId xmlns:a16="http://schemas.microsoft.com/office/drawing/2014/main" id="{D4220C0E-FE0A-4E4E-B748-75E0039DF742}"/>
              </a:ext>
            </a:extLst>
          </p:cNvPr>
          <p:cNvSpPr/>
          <p:nvPr/>
        </p:nvSpPr>
        <p:spPr>
          <a:xfrm>
            <a:off x="1672906" y="3886199"/>
            <a:ext cx="1107853" cy="781618"/>
          </a:xfrm>
          <a:prstGeom prst="wedgeRoundRectCallout">
            <a:avLst>
              <a:gd name="adj1" fmla="val -37499"/>
              <a:gd name="adj2" fmla="val 71499"/>
              <a:gd name="adj3" fmla="val 16667"/>
            </a:avLst>
          </a:prstGeom>
          <a:solidFill>
            <a:schemeClr val="accent1">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or</a:t>
            </a:r>
            <a:br>
              <a:rPr lang="en-GB" dirty="0"/>
            </a:br>
            <a:r>
              <a:rPr lang="en-GB" dirty="0"/>
              <a:t>not 3?</a:t>
            </a:r>
          </a:p>
        </p:txBody>
      </p:sp>
      <p:pic>
        <p:nvPicPr>
          <p:cNvPr id="12" name="Picture 11">
            <a:extLst>
              <a:ext uri="{FF2B5EF4-FFF2-40B4-BE49-F238E27FC236}">
                <a16:creationId xmlns:a16="http://schemas.microsoft.com/office/drawing/2014/main" id="{80F76699-03AE-4672-82E2-4496D39ADA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3734" y="4545624"/>
            <a:ext cx="909172" cy="1549582"/>
          </a:xfrm>
          <a:prstGeom prst="rect">
            <a:avLst/>
          </a:prstGeom>
        </p:spPr>
      </p:pic>
      <p:pic>
        <p:nvPicPr>
          <p:cNvPr id="6" name="Picture 5">
            <a:extLst>
              <a:ext uri="{FF2B5EF4-FFF2-40B4-BE49-F238E27FC236}">
                <a16:creationId xmlns:a16="http://schemas.microsoft.com/office/drawing/2014/main" id="{74B19754-798E-482F-9EE9-5EB3196D0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818" y="1474736"/>
            <a:ext cx="1335882" cy="901739"/>
          </a:xfrm>
          <a:prstGeom prst="rect">
            <a:avLst/>
          </a:prstGeom>
        </p:spPr>
      </p:pic>
      <p:pic>
        <p:nvPicPr>
          <p:cNvPr id="13" name="Picture 12">
            <a:extLst>
              <a:ext uri="{FF2B5EF4-FFF2-40B4-BE49-F238E27FC236}">
                <a16:creationId xmlns:a16="http://schemas.microsoft.com/office/drawing/2014/main" id="{973A84C7-DFDC-4D91-86C0-D4CBB17D9F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7781" y="2825958"/>
            <a:ext cx="1335882" cy="901739"/>
          </a:xfrm>
          <a:prstGeom prst="rect">
            <a:avLst/>
          </a:prstGeom>
        </p:spPr>
      </p:pic>
      <p:pic>
        <p:nvPicPr>
          <p:cNvPr id="14" name="Picture 13">
            <a:extLst>
              <a:ext uri="{FF2B5EF4-FFF2-40B4-BE49-F238E27FC236}">
                <a16:creationId xmlns:a16="http://schemas.microsoft.com/office/drawing/2014/main" id="{63AF5DE2-BAD3-4D8E-9108-5961D7260B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899" y="4094754"/>
            <a:ext cx="1335882" cy="901739"/>
          </a:xfrm>
          <a:prstGeom prst="rect">
            <a:avLst/>
          </a:prstGeom>
        </p:spPr>
      </p:pic>
    </p:spTree>
    <p:extLst>
      <p:ext uri="{BB962C8B-B14F-4D97-AF65-F5344CB8AC3E}">
        <p14:creationId xmlns:p14="http://schemas.microsoft.com/office/powerpoint/2010/main" val="3244548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a:t>
            </a:r>
          </a:p>
        </p:txBody>
      </p:sp>
      <p:sp>
        <p:nvSpPr>
          <p:cNvPr id="11" name="Show dots">
            <a:extLst>
              <a:ext uri="{FF2B5EF4-FFF2-40B4-BE49-F238E27FC236}">
                <a16:creationId xmlns:a16="http://schemas.microsoft.com/office/drawing/2014/main" id="{5161C61E-F0A6-4EB3-8200-C34643562B03}"/>
              </a:ext>
            </a:extLst>
          </p:cNvPr>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a:t>
            </a:r>
          </a:p>
        </p:txBody>
      </p:sp>
      <p:sp>
        <p:nvSpPr>
          <p:cNvPr id="5" name="Speech Bubble: Rectangle with Corners Rounded 4">
            <a:extLst>
              <a:ext uri="{FF2B5EF4-FFF2-40B4-BE49-F238E27FC236}">
                <a16:creationId xmlns:a16="http://schemas.microsoft.com/office/drawing/2014/main" id="{D4220C0E-FE0A-4E4E-B748-75E0039DF742}"/>
              </a:ext>
            </a:extLst>
          </p:cNvPr>
          <p:cNvSpPr/>
          <p:nvPr/>
        </p:nvSpPr>
        <p:spPr>
          <a:xfrm>
            <a:off x="1481869" y="3886199"/>
            <a:ext cx="1107853" cy="781618"/>
          </a:xfrm>
          <a:prstGeom prst="wedgeRoundRectCallout">
            <a:avLst>
              <a:gd name="adj1" fmla="val -37499"/>
              <a:gd name="adj2" fmla="val 71499"/>
              <a:gd name="adj3" fmla="val 16667"/>
            </a:avLst>
          </a:prstGeom>
          <a:solidFill>
            <a:schemeClr val="accent1">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or</a:t>
            </a:r>
            <a:br>
              <a:rPr lang="en-GB" dirty="0"/>
            </a:br>
            <a:r>
              <a:rPr lang="en-GB" dirty="0"/>
              <a:t>not 3?</a:t>
            </a:r>
          </a:p>
        </p:txBody>
      </p:sp>
      <p:pic>
        <p:nvPicPr>
          <p:cNvPr id="12" name="Picture 11">
            <a:extLst>
              <a:ext uri="{FF2B5EF4-FFF2-40B4-BE49-F238E27FC236}">
                <a16:creationId xmlns:a16="http://schemas.microsoft.com/office/drawing/2014/main" id="{80F76699-03AE-4672-82E2-4496D39ADA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1338" y="4545624"/>
            <a:ext cx="720531" cy="1549582"/>
          </a:xfrm>
          <a:prstGeom prst="rect">
            <a:avLst/>
          </a:prstGeom>
        </p:spPr>
      </p:pic>
      <p:pic>
        <p:nvPicPr>
          <p:cNvPr id="6" name="Picture 5">
            <a:extLst>
              <a:ext uri="{FF2B5EF4-FFF2-40B4-BE49-F238E27FC236}">
                <a16:creationId xmlns:a16="http://schemas.microsoft.com/office/drawing/2014/main" id="{E4EA0618-6867-4533-88AF-905CD6348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277" y="1308537"/>
            <a:ext cx="1758461" cy="1344111"/>
          </a:xfrm>
          <a:prstGeom prst="rect">
            <a:avLst/>
          </a:prstGeom>
        </p:spPr>
      </p:pic>
    </p:spTree>
    <p:extLst>
      <p:ext uri="{BB962C8B-B14F-4D97-AF65-F5344CB8AC3E}">
        <p14:creationId xmlns:p14="http://schemas.microsoft.com/office/powerpoint/2010/main" val="1007875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11"/>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a:t>
            </a:r>
          </a:p>
        </p:txBody>
      </p:sp>
      <p:sp>
        <p:nvSpPr>
          <p:cNvPr id="11" name="Show dots">
            <a:extLst>
              <a:ext uri="{FF2B5EF4-FFF2-40B4-BE49-F238E27FC236}">
                <a16:creationId xmlns:a16="http://schemas.microsoft.com/office/drawing/2014/main" id="{5161C61E-F0A6-4EB3-8200-C34643562B03}"/>
              </a:ext>
            </a:extLst>
          </p:cNvPr>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a:t>
            </a:r>
          </a:p>
        </p:txBody>
      </p:sp>
      <p:sp>
        <p:nvSpPr>
          <p:cNvPr id="5" name="Speech Bubble: Rectangle with Corners Rounded 4">
            <a:extLst>
              <a:ext uri="{FF2B5EF4-FFF2-40B4-BE49-F238E27FC236}">
                <a16:creationId xmlns:a16="http://schemas.microsoft.com/office/drawing/2014/main" id="{D4220C0E-FE0A-4E4E-B748-75E0039DF742}"/>
              </a:ext>
            </a:extLst>
          </p:cNvPr>
          <p:cNvSpPr/>
          <p:nvPr/>
        </p:nvSpPr>
        <p:spPr>
          <a:xfrm>
            <a:off x="1560590" y="3886199"/>
            <a:ext cx="1107853" cy="781618"/>
          </a:xfrm>
          <a:prstGeom prst="wedgeRoundRectCallout">
            <a:avLst>
              <a:gd name="adj1" fmla="val -37499"/>
              <a:gd name="adj2" fmla="val 71499"/>
              <a:gd name="adj3" fmla="val 16667"/>
            </a:avLst>
          </a:prstGeom>
          <a:solidFill>
            <a:schemeClr val="accent1">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or</a:t>
            </a:r>
            <a:br>
              <a:rPr lang="en-GB" dirty="0"/>
            </a:br>
            <a:r>
              <a:rPr lang="en-GB" dirty="0"/>
              <a:t>not 3?</a:t>
            </a:r>
          </a:p>
        </p:txBody>
      </p:sp>
      <p:pic>
        <p:nvPicPr>
          <p:cNvPr id="12" name="Picture 11">
            <a:extLst>
              <a:ext uri="{FF2B5EF4-FFF2-40B4-BE49-F238E27FC236}">
                <a16:creationId xmlns:a16="http://schemas.microsoft.com/office/drawing/2014/main" id="{80F76699-03AE-4672-82E2-4496D39AD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4563208"/>
            <a:ext cx="960509" cy="1549582"/>
          </a:xfrm>
          <a:prstGeom prst="rect">
            <a:avLst/>
          </a:prstGeom>
        </p:spPr>
      </p:pic>
      <p:pic>
        <p:nvPicPr>
          <p:cNvPr id="6" name="Picture 5">
            <a:extLst>
              <a:ext uri="{FF2B5EF4-FFF2-40B4-BE49-F238E27FC236}">
                <a16:creationId xmlns:a16="http://schemas.microsoft.com/office/drawing/2014/main" id="{C20BC775-9094-40E0-BB8D-EFAF22FAB4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904" y="1520178"/>
            <a:ext cx="1551354" cy="581527"/>
          </a:xfrm>
          <a:prstGeom prst="rect">
            <a:avLst/>
          </a:prstGeom>
        </p:spPr>
      </p:pic>
      <p:pic>
        <p:nvPicPr>
          <p:cNvPr id="13" name="Picture 12">
            <a:extLst>
              <a:ext uri="{FF2B5EF4-FFF2-40B4-BE49-F238E27FC236}">
                <a16:creationId xmlns:a16="http://schemas.microsoft.com/office/drawing/2014/main" id="{DC746718-1E25-4C09-A863-165B4247F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276" y="1520178"/>
            <a:ext cx="1551354" cy="581527"/>
          </a:xfrm>
          <a:prstGeom prst="rect">
            <a:avLst/>
          </a:prstGeom>
        </p:spPr>
      </p:pic>
      <p:pic>
        <p:nvPicPr>
          <p:cNvPr id="14" name="Picture 13">
            <a:extLst>
              <a:ext uri="{FF2B5EF4-FFF2-40B4-BE49-F238E27FC236}">
                <a16:creationId xmlns:a16="http://schemas.microsoft.com/office/drawing/2014/main" id="{A0580257-C1D9-4F9F-A49B-300441F12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9238" y="3595435"/>
            <a:ext cx="1551354" cy="581527"/>
          </a:xfrm>
          <a:prstGeom prst="rect">
            <a:avLst/>
          </a:prstGeom>
        </p:spPr>
      </p:pic>
    </p:spTree>
    <p:extLst>
      <p:ext uri="{BB962C8B-B14F-4D97-AF65-F5344CB8AC3E}">
        <p14:creationId xmlns:p14="http://schemas.microsoft.com/office/powerpoint/2010/main" val="9510030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a:t>
            </a:r>
          </a:p>
        </p:txBody>
      </p:sp>
      <p:sp>
        <p:nvSpPr>
          <p:cNvPr id="11" name="Show dots">
            <a:extLst>
              <a:ext uri="{FF2B5EF4-FFF2-40B4-BE49-F238E27FC236}">
                <a16:creationId xmlns:a16="http://schemas.microsoft.com/office/drawing/2014/main" id="{5161C61E-F0A6-4EB3-8200-C34643562B03}"/>
              </a:ext>
            </a:extLst>
          </p:cNvPr>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a:t>
            </a:r>
          </a:p>
        </p:txBody>
      </p:sp>
      <p:sp>
        <p:nvSpPr>
          <p:cNvPr id="5" name="Speech Bubble: Rectangle with Corners Rounded 4">
            <a:extLst>
              <a:ext uri="{FF2B5EF4-FFF2-40B4-BE49-F238E27FC236}">
                <a16:creationId xmlns:a16="http://schemas.microsoft.com/office/drawing/2014/main" id="{D4220C0E-FE0A-4E4E-B748-75E0039DF742}"/>
              </a:ext>
            </a:extLst>
          </p:cNvPr>
          <p:cNvSpPr/>
          <p:nvPr/>
        </p:nvSpPr>
        <p:spPr>
          <a:xfrm>
            <a:off x="1672906" y="3886199"/>
            <a:ext cx="1107853" cy="781618"/>
          </a:xfrm>
          <a:prstGeom prst="wedgeRoundRectCallout">
            <a:avLst>
              <a:gd name="adj1" fmla="val -37499"/>
              <a:gd name="adj2" fmla="val 71499"/>
              <a:gd name="adj3" fmla="val 16667"/>
            </a:avLst>
          </a:prstGeom>
          <a:solidFill>
            <a:schemeClr val="accent1">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or</a:t>
            </a:r>
            <a:br>
              <a:rPr lang="en-GB" dirty="0"/>
            </a:br>
            <a:r>
              <a:rPr lang="en-GB" dirty="0"/>
              <a:t>not 3?</a:t>
            </a:r>
          </a:p>
        </p:txBody>
      </p:sp>
      <p:pic>
        <p:nvPicPr>
          <p:cNvPr id="12" name="Picture 11">
            <a:extLst>
              <a:ext uri="{FF2B5EF4-FFF2-40B4-BE49-F238E27FC236}">
                <a16:creationId xmlns:a16="http://schemas.microsoft.com/office/drawing/2014/main" id="{80F76699-03AE-4672-82E2-4496D39ADA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3734" y="4545624"/>
            <a:ext cx="909172" cy="1549582"/>
          </a:xfrm>
          <a:prstGeom prst="rect">
            <a:avLst/>
          </a:prstGeom>
        </p:spPr>
      </p:pic>
      <p:pic>
        <p:nvPicPr>
          <p:cNvPr id="6" name="Picture 5">
            <a:extLst>
              <a:ext uri="{FF2B5EF4-FFF2-40B4-BE49-F238E27FC236}">
                <a16:creationId xmlns:a16="http://schemas.microsoft.com/office/drawing/2014/main" id="{D983DD77-1C41-4FA4-9B5F-2EA39C9CD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267" y="1891354"/>
            <a:ext cx="1860002" cy="1544889"/>
          </a:xfrm>
          <a:prstGeom prst="rect">
            <a:avLst/>
          </a:prstGeom>
        </p:spPr>
      </p:pic>
      <p:pic>
        <p:nvPicPr>
          <p:cNvPr id="13" name="Picture 12">
            <a:extLst>
              <a:ext uri="{FF2B5EF4-FFF2-40B4-BE49-F238E27FC236}">
                <a16:creationId xmlns:a16="http://schemas.microsoft.com/office/drawing/2014/main" id="{05CF7BF8-81AD-4E86-8F02-097CF4BDB0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5567" y="1891354"/>
            <a:ext cx="1860002" cy="1544889"/>
          </a:xfrm>
          <a:prstGeom prst="rect">
            <a:avLst/>
          </a:prstGeom>
        </p:spPr>
      </p:pic>
    </p:spTree>
    <p:extLst>
      <p:ext uri="{BB962C8B-B14F-4D97-AF65-F5344CB8AC3E}">
        <p14:creationId xmlns:p14="http://schemas.microsoft.com/office/powerpoint/2010/main" val="12897777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a:t>
            </a:r>
          </a:p>
        </p:txBody>
      </p:sp>
      <p:sp>
        <p:nvSpPr>
          <p:cNvPr id="11" name="Show dots">
            <a:extLst>
              <a:ext uri="{FF2B5EF4-FFF2-40B4-BE49-F238E27FC236}">
                <a16:creationId xmlns:a16="http://schemas.microsoft.com/office/drawing/2014/main" id="{5161C61E-F0A6-4EB3-8200-C34643562B03}"/>
              </a:ext>
            </a:extLst>
          </p:cNvPr>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a:t>
            </a:r>
          </a:p>
        </p:txBody>
      </p:sp>
      <p:sp>
        <p:nvSpPr>
          <p:cNvPr id="5" name="Speech Bubble: Rectangle with Corners Rounded 4">
            <a:extLst>
              <a:ext uri="{FF2B5EF4-FFF2-40B4-BE49-F238E27FC236}">
                <a16:creationId xmlns:a16="http://schemas.microsoft.com/office/drawing/2014/main" id="{D4220C0E-FE0A-4E4E-B748-75E0039DF742}"/>
              </a:ext>
            </a:extLst>
          </p:cNvPr>
          <p:cNvSpPr/>
          <p:nvPr/>
        </p:nvSpPr>
        <p:spPr>
          <a:xfrm>
            <a:off x="1481869" y="3886199"/>
            <a:ext cx="1107853" cy="781618"/>
          </a:xfrm>
          <a:prstGeom prst="wedgeRoundRectCallout">
            <a:avLst>
              <a:gd name="adj1" fmla="val -37499"/>
              <a:gd name="adj2" fmla="val 71499"/>
              <a:gd name="adj3" fmla="val 16667"/>
            </a:avLst>
          </a:prstGeom>
          <a:solidFill>
            <a:schemeClr val="accent1">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or</a:t>
            </a:r>
            <a:br>
              <a:rPr lang="en-GB" dirty="0"/>
            </a:br>
            <a:r>
              <a:rPr lang="en-GB" dirty="0"/>
              <a:t>not 3?</a:t>
            </a:r>
          </a:p>
        </p:txBody>
      </p:sp>
      <p:pic>
        <p:nvPicPr>
          <p:cNvPr id="12" name="Picture 11">
            <a:extLst>
              <a:ext uri="{FF2B5EF4-FFF2-40B4-BE49-F238E27FC236}">
                <a16:creationId xmlns:a16="http://schemas.microsoft.com/office/drawing/2014/main" id="{80F76699-03AE-4672-82E2-4496D39ADA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1338" y="4545624"/>
            <a:ext cx="720531" cy="1549582"/>
          </a:xfrm>
          <a:prstGeom prst="rect">
            <a:avLst/>
          </a:prstGeom>
        </p:spPr>
      </p:pic>
      <p:pic>
        <p:nvPicPr>
          <p:cNvPr id="6" name="Picture 5">
            <a:extLst>
              <a:ext uri="{FF2B5EF4-FFF2-40B4-BE49-F238E27FC236}">
                <a16:creationId xmlns:a16="http://schemas.microsoft.com/office/drawing/2014/main" id="{556D4327-DB2A-4448-960D-74C5EC7120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6760" y="1614215"/>
            <a:ext cx="1442135" cy="1212081"/>
          </a:xfrm>
          <a:prstGeom prst="rect">
            <a:avLst/>
          </a:prstGeom>
        </p:spPr>
      </p:pic>
      <p:pic>
        <p:nvPicPr>
          <p:cNvPr id="13" name="Picture 12">
            <a:extLst>
              <a:ext uri="{FF2B5EF4-FFF2-40B4-BE49-F238E27FC236}">
                <a16:creationId xmlns:a16="http://schemas.microsoft.com/office/drawing/2014/main" id="{F2A02127-B27D-4BDB-893C-DCAAF57A4D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949" y="1614215"/>
            <a:ext cx="1442135" cy="1212081"/>
          </a:xfrm>
          <a:prstGeom prst="rect">
            <a:avLst/>
          </a:prstGeom>
        </p:spPr>
      </p:pic>
      <p:pic>
        <p:nvPicPr>
          <p:cNvPr id="14" name="Picture 13">
            <a:extLst>
              <a:ext uri="{FF2B5EF4-FFF2-40B4-BE49-F238E27FC236}">
                <a16:creationId xmlns:a16="http://schemas.microsoft.com/office/drawing/2014/main" id="{321593A9-210A-4193-A5DB-7E270651D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2826" y="3767935"/>
            <a:ext cx="1442135" cy="1212081"/>
          </a:xfrm>
          <a:prstGeom prst="rect">
            <a:avLst/>
          </a:prstGeom>
        </p:spPr>
      </p:pic>
      <p:pic>
        <p:nvPicPr>
          <p:cNvPr id="15" name="Picture 14">
            <a:extLst>
              <a:ext uri="{FF2B5EF4-FFF2-40B4-BE49-F238E27FC236}">
                <a16:creationId xmlns:a16="http://schemas.microsoft.com/office/drawing/2014/main" id="{24D3072D-E7B2-4350-94CA-5F12BE6F1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948" y="3767934"/>
            <a:ext cx="1442135" cy="1212081"/>
          </a:xfrm>
          <a:prstGeom prst="rect">
            <a:avLst/>
          </a:prstGeom>
        </p:spPr>
      </p:pic>
    </p:spTree>
    <p:extLst>
      <p:ext uri="{BB962C8B-B14F-4D97-AF65-F5344CB8AC3E}">
        <p14:creationId xmlns:p14="http://schemas.microsoft.com/office/powerpoint/2010/main" val="678145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DB38B-B1AD-4848-97CD-282831C8611B}"/>
              </a:ext>
            </a:extLst>
          </p:cNvPr>
          <p:cNvSpPr/>
          <p:nvPr/>
        </p:nvSpPr>
        <p:spPr>
          <a:xfrm>
            <a:off x="764886" y="774410"/>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6B486B-AC56-4C65-BAFC-6BC51D851E54}"/>
              </a:ext>
            </a:extLst>
          </p:cNvPr>
          <p:cNvSpPr/>
          <p:nvPr/>
        </p:nvSpPr>
        <p:spPr>
          <a:xfrm>
            <a:off x="4581236" y="774411"/>
            <a:ext cx="3807114" cy="265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BCB3E5-F974-498E-B3EF-9288F439E21F}"/>
              </a:ext>
            </a:extLst>
          </p:cNvPr>
          <p:cNvSpPr/>
          <p:nvPr/>
        </p:nvSpPr>
        <p:spPr>
          <a:xfrm>
            <a:off x="764886" y="343624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7E6FB81-E28D-4D63-B8A5-0854D705DD17}"/>
              </a:ext>
            </a:extLst>
          </p:cNvPr>
          <p:cNvSpPr/>
          <p:nvPr/>
        </p:nvSpPr>
        <p:spPr>
          <a:xfrm>
            <a:off x="4581236" y="3438033"/>
            <a:ext cx="3807114" cy="26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ide Dots"/>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hide</a:t>
            </a:r>
          </a:p>
        </p:txBody>
      </p:sp>
      <p:sp>
        <p:nvSpPr>
          <p:cNvPr id="11" name="Show dots">
            <a:extLst>
              <a:ext uri="{FF2B5EF4-FFF2-40B4-BE49-F238E27FC236}">
                <a16:creationId xmlns:a16="http://schemas.microsoft.com/office/drawing/2014/main" id="{5161C61E-F0A6-4EB3-8200-C34643562B03}"/>
              </a:ext>
            </a:extLst>
          </p:cNvPr>
          <p:cNvSpPr/>
          <p:nvPr/>
        </p:nvSpPr>
        <p:spPr>
          <a:xfrm>
            <a:off x="7335114" y="5806854"/>
            <a:ext cx="1044000" cy="28800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500" dirty="0"/>
              <a:t>show</a:t>
            </a:r>
          </a:p>
        </p:txBody>
      </p:sp>
      <p:sp>
        <p:nvSpPr>
          <p:cNvPr id="5" name="Speech Bubble: Rectangle with Corners Rounded 4">
            <a:extLst>
              <a:ext uri="{FF2B5EF4-FFF2-40B4-BE49-F238E27FC236}">
                <a16:creationId xmlns:a16="http://schemas.microsoft.com/office/drawing/2014/main" id="{D4220C0E-FE0A-4E4E-B748-75E0039DF742}"/>
              </a:ext>
            </a:extLst>
          </p:cNvPr>
          <p:cNvSpPr/>
          <p:nvPr/>
        </p:nvSpPr>
        <p:spPr>
          <a:xfrm>
            <a:off x="1672906" y="3886199"/>
            <a:ext cx="1107853" cy="781618"/>
          </a:xfrm>
          <a:prstGeom prst="wedgeRoundRectCallout">
            <a:avLst>
              <a:gd name="adj1" fmla="val -37499"/>
              <a:gd name="adj2" fmla="val 71499"/>
              <a:gd name="adj3" fmla="val 16667"/>
            </a:avLst>
          </a:prstGeom>
          <a:solidFill>
            <a:schemeClr val="accent1">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or</a:t>
            </a:r>
            <a:br>
              <a:rPr lang="en-GB" dirty="0"/>
            </a:br>
            <a:r>
              <a:rPr lang="en-GB" dirty="0"/>
              <a:t>not 3?</a:t>
            </a:r>
          </a:p>
        </p:txBody>
      </p:sp>
      <p:pic>
        <p:nvPicPr>
          <p:cNvPr id="12" name="Picture 11">
            <a:extLst>
              <a:ext uri="{FF2B5EF4-FFF2-40B4-BE49-F238E27FC236}">
                <a16:creationId xmlns:a16="http://schemas.microsoft.com/office/drawing/2014/main" id="{80F76699-03AE-4672-82E2-4496D39ADA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3734" y="4545624"/>
            <a:ext cx="909172" cy="1549582"/>
          </a:xfrm>
          <a:prstGeom prst="rect">
            <a:avLst/>
          </a:prstGeom>
        </p:spPr>
      </p:pic>
      <p:pic>
        <p:nvPicPr>
          <p:cNvPr id="6" name="Picture 5">
            <a:extLst>
              <a:ext uri="{FF2B5EF4-FFF2-40B4-BE49-F238E27FC236}">
                <a16:creationId xmlns:a16="http://schemas.microsoft.com/office/drawing/2014/main" id="{C3120EEC-399D-46A6-AE15-C8BC185744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3441" y="1751965"/>
            <a:ext cx="1044000" cy="1684278"/>
          </a:xfrm>
          <a:prstGeom prst="rect">
            <a:avLst/>
          </a:prstGeom>
        </p:spPr>
      </p:pic>
      <p:pic>
        <p:nvPicPr>
          <p:cNvPr id="13" name="Picture 12">
            <a:extLst>
              <a:ext uri="{FF2B5EF4-FFF2-40B4-BE49-F238E27FC236}">
                <a16:creationId xmlns:a16="http://schemas.microsoft.com/office/drawing/2014/main" id="{9BF36377-D7B8-4EB9-B263-26D3DD5C4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0765" y="1735689"/>
            <a:ext cx="1044000" cy="1684278"/>
          </a:xfrm>
          <a:prstGeom prst="rect">
            <a:avLst/>
          </a:prstGeom>
        </p:spPr>
      </p:pic>
      <p:pic>
        <p:nvPicPr>
          <p:cNvPr id="14" name="Picture 13">
            <a:extLst>
              <a:ext uri="{FF2B5EF4-FFF2-40B4-BE49-F238E27FC236}">
                <a16:creationId xmlns:a16="http://schemas.microsoft.com/office/drawing/2014/main" id="{B561A2EA-DF4E-4C92-BFD5-4B759A16C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8089" y="1735689"/>
            <a:ext cx="1044000" cy="1684278"/>
          </a:xfrm>
          <a:prstGeom prst="rect">
            <a:avLst/>
          </a:prstGeom>
        </p:spPr>
      </p:pic>
    </p:spTree>
    <p:extLst>
      <p:ext uri="{BB962C8B-B14F-4D97-AF65-F5344CB8AC3E}">
        <p14:creationId xmlns:p14="http://schemas.microsoft.com/office/powerpoint/2010/main" val="2756940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11" grpId="0" animBg="1"/>
      <p:bldP spid="11" grpId="1"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161</TotalTime>
  <Words>343</Words>
  <Application>Microsoft Office PowerPoint</Application>
  <PresentationFormat>On-screen Show (4:3)</PresentationFormat>
  <Paragraphs>38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Roboto</vt:lpstr>
      <vt:lpstr>Arial</vt:lpstr>
      <vt:lpstr>Twinkl</vt:lpstr>
      <vt:lpstr>Calibri</vt:lpstr>
      <vt:lpstr>Office Theme</vt:lpstr>
      <vt:lpstr>Adult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 Robson-Hughes</dc:creator>
  <cp:lastModifiedBy>G Tranter</cp:lastModifiedBy>
  <cp:revision>18</cp:revision>
  <dcterms:created xsi:type="dcterms:W3CDTF">2021-01-08T16:47:00Z</dcterms:created>
  <dcterms:modified xsi:type="dcterms:W3CDTF">2021-01-28T11:58:28Z</dcterms:modified>
</cp:coreProperties>
</file>