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8"/>
  </p:notesMasterIdLst>
  <p:sldIdLst>
    <p:sldId id="256" r:id="rId4"/>
    <p:sldId id="267" r:id="rId5"/>
    <p:sldId id="257"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78" r:id="rId25"/>
    <p:sldId id="297" r:id="rId26"/>
    <p:sldId id="298" r:id="rId27"/>
    <p:sldId id="299" r:id="rId28"/>
    <p:sldId id="300" r:id="rId29"/>
    <p:sldId id="301" r:id="rId30"/>
    <p:sldId id="302" r:id="rId31"/>
    <p:sldId id="303" r:id="rId32"/>
    <p:sldId id="304" r:id="rId33"/>
    <p:sldId id="276" r:id="rId34"/>
    <p:sldId id="274" r:id="rId35"/>
    <p:sldId id="275" r:id="rId36"/>
    <p:sldId id="26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40" d="100"/>
          <a:sy n="40" d="100"/>
        </p:scale>
        <p:origin x="-2256"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382D6-B185-4D71-B931-E63BB54B3658}" type="datetimeFigureOut">
              <a:rPr lang="en-US" smtClean="0"/>
              <a:pPr/>
              <a:t>1/16/2021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5362F6-9734-4790-92F3-505644EA9ED6}" type="slidenum">
              <a:rPr lang="en-US" smtClean="0"/>
              <a:pPr/>
              <a:t>‹#›</a:t>
            </a:fld>
            <a:endParaRPr lang="en-US"/>
          </a:p>
        </p:txBody>
      </p:sp>
    </p:spTree>
    <p:extLst>
      <p:ext uri="{BB962C8B-B14F-4D97-AF65-F5344CB8AC3E}">
        <p14:creationId xmlns:p14="http://schemas.microsoft.com/office/powerpoint/2010/main" val="97880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5362F6-9734-4790-92F3-505644EA9ED6}" type="slidenum">
              <a:rPr lang="en-US" smtClean="0"/>
              <a:pPr/>
              <a:t>1</a:t>
            </a:fld>
            <a:endParaRPr lang="en-US"/>
          </a:p>
        </p:txBody>
      </p:sp>
    </p:spTree>
    <p:extLst>
      <p:ext uri="{BB962C8B-B14F-4D97-AF65-F5344CB8AC3E}">
        <p14:creationId xmlns:p14="http://schemas.microsoft.com/office/powerpoint/2010/main" val="3017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362F6-9734-4790-92F3-505644EA9ED6}" type="slidenum">
              <a:rPr lang="en-US" smtClean="0"/>
              <a:pPr/>
              <a:t>33</a:t>
            </a:fld>
            <a:endParaRPr lang="en-US"/>
          </a:p>
        </p:txBody>
      </p:sp>
    </p:spTree>
    <p:extLst>
      <p:ext uri="{BB962C8B-B14F-4D97-AF65-F5344CB8AC3E}">
        <p14:creationId xmlns:p14="http://schemas.microsoft.com/office/powerpoint/2010/main" val="335087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1264EB-01D7-4F98-A9BE-752301302DE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264EB-01D7-4F98-A9BE-752301302DE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264EB-01D7-4F98-A9BE-752301302DE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67377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4096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264EB-01D7-4F98-A9BE-752301302DE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1264EB-01D7-4F98-A9BE-752301302DE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53381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04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1264EB-01D7-4F98-A9BE-752301302DE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5200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3088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8600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7235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8543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2219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585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255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3730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44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1264EB-01D7-4F98-A9BE-752301302DEA}" type="datetimeFigureOut">
              <a:rPr lang="en-US" smtClean="0"/>
              <a:pPr/>
              <a:t>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685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1716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0791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4233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8542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4844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0530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5871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2182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376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1264EB-01D7-4F98-A9BE-752301302DEA}" type="datetimeFigureOut">
              <a:rPr lang="en-US" smtClean="0"/>
              <a:pPr/>
              <a:t>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3472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264EB-01D7-4F98-A9BE-752301302DEA}" type="datetimeFigureOut">
              <a:rPr lang="en-US" smtClean="0"/>
              <a:pPr/>
              <a:t>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264EB-01D7-4F98-A9BE-752301302DE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264EB-01D7-4F98-A9BE-752301302DE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06B53-CEDD-4F64-AD1A-D018AF7A14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264EB-01D7-4F98-A9BE-752301302DEA}" type="datetimeFigureOut">
              <a:rPr lang="en-US" smtClean="0"/>
              <a:pPr/>
              <a:t>1/16/2021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6B53-CEDD-4F64-AD1A-D018AF7A14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6336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49D35-0A2B-41E3-82FB-4589B6D591E9}" type="datetimeFigureOut">
              <a:rPr lang="en-GB" smtClean="0">
                <a:solidFill>
                  <a:prstClr val="black">
                    <a:tint val="75000"/>
                  </a:prstClr>
                </a:solidFill>
              </a:rPr>
              <a:pPr/>
              <a:t>16/01/2021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43819-1628-499E-B1EA-990E0093E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27841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4" Type="http://schemas.openxmlformats.org/officeDocument/2006/relationships/image" Target="../media/image36.jpe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winkl.co.uk/resources/2014-curriculum-geography-resources/new-2014-curriculum-resources-ks2-geography-resources/new-2014-curriculum-resources-ks2-geography-resources-human-and-physical-geography" TargetMode="Externa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 y="609600"/>
            <a:ext cx="8839200" cy="1466850"/>
          </a:xfrm>
        </p:spPr>
        <p:txBody>
          <a:bodyPr>
            <a:noAutofit/>
          </a:bodyPr>
          <a:lstStyle/>
          <a:p>
            <a:r>
              <a:rPr lang="en-US" b="1" dirty="0" smtClean="0">
                <a:solidFill>
                  <a:srgbClr val="FF0000"/>
                </a:solidFill>
                <a:latin typeface="Jarman" panose="00000400000000000000" pitchFamily="2" charset="0"/>
                <a:cs typeface="Times New Roman" pitchFamily="18" charset="0"/>
              </a:rPr>
              <a:t>INTRODUCTION TO PHYSICAL AND HUMAN GEOGRAPHY</a:t>
            </a:r>
            <a:endParaRPr lang="en-US" b="1" dirty="0">
              <a:solidFill>
                <a:srgbClr val="FF0000"/>
              </a:solidFill>
              <a:latin typeface="Jarman" panose="00000400000000000000" pitchFamily="2" charset="0"/>
              <a:cs typeface="Times New Roman" pitchFamily="18" charset="0"/>
            </a:endParaRPr>
          </a:p>
        </p:txBody>
      </p:sp>
      <p:sp>
        <p:nvSpPr>
          <p:cNvPr id="4" name="Title 1"/>
          <p:cNvSpPr txBox="1">
            <a:spLocks/>
          </p:cNvSpPr>
          <p:nvPr/>
        </p:nvSpPr>
        <p:spPr>
          <a:xfrm>
            <a:off x="381000" y="4324350"/>
            <a:ext cx="7772400" cy="14668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002060"/>
                </a:solidFill>
                <a:effectLst/>
                <a:uLnTx/>
                <a:uFillTx/>
                <a:latin typeface="Jarman" panose="00000400000000000000" pitchFamily="2" charset="0"/>
                <a:ea typeface="+mj-ea"/>
                <a:cs typeface="Times New Roman" pitchFamily="18" charset="0"/>
              </a:rPr>
              <a:t>Wednesday 20.01.20</a:t>
            </a:r>
            <a:endParaRPr kumimoji="0" lang="en-US" sz="4800" b="0" i="0" u="none" strike="noStrike" kern="1200" cap="none" spc="0" normalizeH="0" baseline="0" noProof="0" dirty="0">
              <a:ln>
                <a:noFill/>
              </a:ln>
              <a:solidFill>
                <a:srgbClr val="002060"/>
              </a:solidFill>
              <a:effectLst/>
              <a:uLnTx/>
              <a:uFillTx/>
              <a:latin typeface="Jarman" panose="00000400000000000000" pitchFamily="2"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537967"/>
            <a:chOff x="680320" y="1357377"/>
            <a:chExt cx="7859174" cy="2537967"/>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537967"/>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5"/>
              <a:ext cx="7801878" cy="2062103"/>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Humans rely on natural resources, such as food, water, energy and minerals for survival. </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Different areas of earth have different amounts of each of these resources. </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learn about resource distribution, we explore the ways in which humans make use of different resources and how the location of natural resources affects the way we live our lives.</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Resource Distribution</a:t>
            </a:r>
          </a:p>
        </p:txBody>
      </p:sp>
      <p:pic>
        <p:nvPicPr>
          <p:cNvPr id="5" name="Picture 4">
            <a:extLst>
              <a:ext uri="{FF2B5EF4-FFF2-40B4-BE49-F238E27FC236}">
                <a16:creationId xmlns="" xmlns:a16="http://schemas.microsoft.com/office/drawing/2014/main" id="{8601D982-9A95-42CC-9411-A2136D592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8" y="4071551"/>
            <a:ext cx="2981786" cy="2108467"/>
          </a:xfrm>
          <a:prstGeom prst="rect">
            <a:avLst/>
          </a:prstGeom>
          <a:ln w="12700">
            <a:solidFill>
              <a:schemeClr val="accent4">
                <a:lumMod val="75000"/>
              </a:schemeClr>
            </a:solidFill>
          </a:ln>
        </p:spPr>
      </p:pic>
      <p:pic>
        <p:nvPicPr>
          <p:cNvPr id="9" name="Picture 8">
            <a:extLst>
              <a:ext uri="{FF2B5EF4-FFF2-40B4-BE49-F238E27FC236}">
                <a16:creationId xmlns="" xmlns:a16="http://schemas.microsoft.com/office/drawing/2014/main" id="{35538F43-D6A4-4D61-BE08-8794BD1E4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168" y="4071551"/>
            <a:ext cx="2108467" cy="2108467"/>
          </a:xfrm>
          <a:prstGeom prst="rect">
            <a:avLst/>
          </a:prstGeom>
          <a:ln w="12700">
            <a:solidFill>
              <a:schemeClr val="accent4">
                <a:lumMod val="75000"/>
              </a:schemeClr>
            </a:solidFill>
          </a:ln>
        </p:spPr>
      </p:pic>
      <p:pic>
        <p:nvPicPr>
          <p:cNvPr id="11" name="Picture 10">
            <a:extLst>
              <a:ext uri="{FF2B5EF4-FFF2-40B4-BE49-F238E27FC236}">
                <a16:creationId xmlns="" xmlns:a16="http://schemas.microsoft.com/office/drawing/2014/main" id="{2521789E-FFDB-4C4E-A7D7-E586D0012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09"/>
          <a:stretch/>
        </p:blipFill>
        <p:spPr>
          <a:xfrm>
            <a:off x="5980049" y="4071551"/>
            <a:ext cx="2492490" cy="2108467"/>
          </a:xfrm>
          <a:prstGeom prst="rect">
            <a:avLst/>
          </a:prstGeom>
          <a:ln w="12700">
            <a:solidFill>
              <a:schemeClr val="accent4">
                <a:lumMod val="75000"/>
              </a:schemeClr>
            </a:solidFill>
          </a:ln>
        </p:spPr>
      </p:pic>
    </p:spTree>
    <p:extLst>
      <p:ext uri="{BB962C8B-B14F-4D97-AF65-F5344CB8AC3E}">
        <p14:creationId xmlns:p14="http://schemas.microsoft.com/office/powerpoint/2010/main" val="3968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537967"/>
            <a:chOff x="680320" y="1357377"/>
            <a:chExt cx="7859174" cy="2537967"/>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537967"/>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5"/>
              <a:ext cx="7801878" cy="1815882"/>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Climate change is sometimes called global warming. It is the process of our planet heating up.</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We study the human causes of climate change and the effect it has on the planet.</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Learning about climate change also involves exploring possible solutions to the problem.</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Climate Change</a:t>
            </a:r>
          </a:p>
        </p:txBody>
      </p:sp>
      <p:pic>
        <p:nvPicPr>
          <p:cNvPr id="5" name="Picture 4">
            <a:extLst>
              <a:ext uri="{FF2B5EF4-FFF2-40B4-BE49-F238E27FC236}">
                <a16:creationId xmlns="" xmlns:a16="http://schemas.microsoft.com/office/drawing/2014/main" id="{27DF8B1E-0E30-458D-8834-116A7F844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023" y="3636937"/>
            <a:ext cx="3218231" cy="2537968"/>
          </a:xfrm>
          <a:prstGeom prst="rect">
            <a:avLst/>
          </a:prstGeom>
          <a:ln>
            <a:solidFill>
              <a:schemeClr val="accent4">
                <a:lumMod val="75000"/>
              </a:schemeClr>
            </a:solidFill>
          </a:ln>
        </p:spPr>
      </p:pic>
    </p:spTree>
    <p:extLst>
      <p:ext uri="{BB962C8B-B14F-4D97-AF65-F5344CB8AC3E}">
        <p14:creationId xmlns:p14="http://schemas.microsoft.com/office/powerpoint/2010/main" val="8386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3171374"/>
            <a:chOff x="680320" y="1357377"/>
            <a:chExt cx="7859174" cy="2071623"/>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071623"/>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823592" y="1749836"/>
              <a:ext cx="4663765" cy="1507857"/>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Population means the number of people who live in a specific area.</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Populations change over time and the population of Earth is growing rapidly.</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In geography, we explore possible reasons for changes in a place’s population, for example births, deaths or migration.</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Population</a:t>
            </a:r>
          </a:p>
        </p:txBody>
      </p:sp>
      <p:pic>
        <p:nvPicPr>
          <p:cNvPr id="5" name="Picture 4">
            <a:extLst>
              <a:ext uri="{FF2B5EF4-FFF2-40B4-BE49-F238E27FC236}">
                <a16:creationId xmlns="" xmlns:a16="http://schemas.microsoft.com/office/drawing/2014/main" id="{8218FD52-DB79-4914-ACFA-5E04015FE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852" y="2222279"/>
            <a:ext cx="2641147" cy="3750276"/>
          </a:xfrm>
          <a:prstGeom prst="rect">
            <a:avLst/>
          </a:prstGeom>
          <a:ln>
            <a:solidFill>
              <a:schemeClr val="accent4">
                <a:lumMod val="75000"/>
              </a:schemeClr>
            </a:solidFill>
          </a:ln>
        </p:spPr>
      </p:pic>
    </p:spTree>
    <p:extLst>
      <p:ext uri="{BB962C8B-B14F-4D97-AF65-F5344CB8AC3E}">
        <p14:creationId xmlns:p14="http://schemas.microsoft.com/office/powerpoint/2010/main" val="16283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a:xfrm>
            <a:off x="457198" y="152400"/>
            <a:ext cx="8220075" cy="1490078"/>
          </a:xfrm>
        </p:spPr>
        <p:txBody>
          <a:bodyPr/>
          <a:lstStyle/>
          <a:p>
            <a:r>
              <a:rPr lang="en-GB" dirty="0" smtClean="0">
                <a:solidFill>
                  <a:schemeClr val="accent3">
                    <a:lumMod val="75000"/>
                  </a:schemeClr>
                </a:solidFill>
                <a:latin typeface="+mn-lt"/>
              </a:rPr>
              <a:t>What might you study when looking at Physical Geography?</a:t>
            </a:r>
            <a:endParaRPr lang="en-GB" dirty="0">
              <a:solidFill>
                <a:schemeClr val="accent3">
                  <a:lumMod val="75000"/>
                </a:schemeClr>
              </a:solidFill>
              <a:latin typeface="+mn-lt"/>
            </a:endParaRP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711800" y="2209800"/>
            <a:ext cx="7670452" cy="338554"/>
          </a:xfrm>
          <a:prstGeom prst="rect">
            <a:avLst/>
          </a:prstGeom>
          <a:noFill/>
        </p:spPr>
        <p:txBody>
          <a:bodyPr wrap="square">
            <a:spAutoFit/>
          </a:bodyPr>
          <a:lstStyle/>
          <a:p>
            <a:pPr marL="0" lvl="0" indent="0" algn="ctr" rtl="0">
              <a:spcBef>
                <a:spcPts val="0"/>
              </a:spcBef>
              <a:spcAft>
                <a:spcPts val="0"/>
              </a:spcAft>
              <a:buNone/>
            </a:pPr>
            <a:r>
              <a:rPr lang="en-GB" sz="1600" dirty="0"/>
              <a:t>Physical geography relates to geography that is naturally occurring. </a:t>
            </a:r>
          </a:p>
        </p:txBody>
      </p:sp>
      <p:pic>
        <p:nvPicPr>
          <p:cNvPr id="4" name="Picture 3">
            <a:extLst>
              <a:ext uri="{FF2B5EF4-FFF2-40B4-BE49-F238E27FC236}">
                <a16:creationId xmlns="" xmlns:a16="http://schemas.microsoft.com/office/drawing/2014/main" id="{AC55E277-5792-4942-8F1C-60F7625D8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859" y="2808771"/>
            <a:ext cx="3896335" cy="3891751"/>
          </a:xfrm>
          <a:prstGeom prst="rect">
            <a:avLst/>
          </a:prstGeom>
        </p:spPr>
      </p:pic>
    </p:spTree>
    <p:extLst>
      <p:ext uri="{BB962C8B-B14F-4D97-AF65-F5344CB8AC3E}">
        <p14:creationId xmlns:p14="http://schemas.microsoft.com/office/powerpoint/2010/main" val="42247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071623"/>
            <a:chOff x="680320" y="1357377"/>
            <a:chExt cx="7859174" cy="2071623"/>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071623"/>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1607945"/>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Weather refers to the state of the atmosphere in a particular place.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study weather, we are thinking about elements, such as the temperature, how wet or dry it is, the wind levels or whether there are any storms.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An area’s average weather, over approximately 30 years, is described as its climate.</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Weather</a:t>
            </a:r>
          </a:p>
        </p:txBody>
      </p:sp>
      <p:pic>
        <p:nvPicPr>
          <p:cNvPr id="5" name="Picture 4">
            <a:extLst>
              <a:ext uri="{FF2B5EF4-FFF2-40B4-BE49-F238E27FC236}">
                <a16:creationId xmlns="" xmlns:a16="http://schemas.microsoft.com/office/drawing/2014/main" id="{D722F97B-EDFF-4C46-8DA6-04DC5759C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968" y="4321705"/>
            <a:ext cx="2893930" cy="1928679"/>
          </a:xfrm>
          <a:prstGeom prst="rect">
            <a:avLst/>
          </a:prstGeom>
        </p:spPr>
      </p:pic>
      <p:pic>
        <p:nvPicPr>
          <p:cNvPr id="9" name="Picture 8">
            <a:extLst>
              <a:ext uri="{FF2B5EF4-FFF2-40B4-BE49-F238E27FC236}">
                <a16:creationId xmlns="" xmlns:a16="http://schemas.microsoft.com/office/drawing/2014/main" id="{FC1AAEB6-9104-4C6A-A609-C2210F30E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20" y="3674642"/>
            <a:ext cx="2522324" cy="2070455"/>
          </a:xfrm>
          <a:prstGeom prst="rect">
            <a:avLst/>
          </a:prstGeom>
        </p:spPr>
      </p:pic>
      <p:pic>
        <p:nvPicPr>
          <p:cNvPr id="11" name="Picture 10">
            <a:extLst>
              <a:ext uri="{FF2B5EF4-FFF2-40B4-BE49-F238E27FC236}">
                <a16:creationId xmlns="" xmlns:a16="http://schemas.microsoft.com/office/drawing/2014/main" id="{197610EC-0DA5-48B1-A0CA-AFA574E3E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7170" y="3587767"/>
            <a:ext cx="2522324" cy="2007075"/>
          </a:xfrm>
          <a:prstGeom prst="rect">
            <a:avLst/>
          </a:prstGeom>
        </p:spPr>
      </p:pic>
    </p:spTree>
    <p:extLst>
      <p:ext uri="{BB962C8B-B14F-4D97-AF65-F5344CB8AC3E}">
        <p14:creationId xmlns:p14="http://schemas.microsoft.com/office/powerpoint/2010/main" val="27290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071623"/>
            <a:chOff x="680320" y="1357377"/>
            <a:chExt cx="7859174" cy="2071623"/>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071623"/>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1077218"/>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Climate zones are parts of the world where there are similar weather patterns.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Studying climate zones involves learning about the patterns of weather experienced in different parts of our planet and exploring the reasons behind them. </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Climate Zones</a:t>
            </a:r>
          </a:p>
        </p:txBody>
      </p:sp>
      <p:pic>
        <p:nvPicPr>
          <p:cNvPr id="15" name="Picture 14">
            <a:extLst>
              <a:ext uri="{FF2B5EF4-FFF2-40B4-BE49-F238E27FC236}">
                <a16:creationId xmlns="" xmlns:a16="http://schemas.microsoft.com/office/drawing/2014/main" id="{10209EF2-B7C5-44FA-838E-85725A4EF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342" y="3151080"/>
            <a:ext cx="6135130" cy="3103520"/>
          </a:xfrm>
          <a:prstGeom prst="rect">
            <a:avLst/>
          </a:prstGeom>
        </p:spPr>
      </p:pic>
    </p:spTree>
    <p:extLst>
      <p:ext uri="{BB962C8B-B14F-4D97-AF65-F5344CB8AC3E}">
        <p14:creationId xmlns:p14="http://schemas.microsoft.com/office/powerpoint/2010/main" val="401804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623311"/>
            <a:chOff x="680320" y="1357377"/>
            <a:chExt cx="7859174" cy="2623311"/>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623311"/>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2062103"/>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Biomes are parts of our planet with similar climates, landscapes, animals and plants.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study biomes, we explore elements, such as temperature, rainfall and soil, to help us understand which plants and animals might live there.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Some different types of biomes include rainforests, deserts, woodland and grasslands.</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Biomes</a:t>
            </a:r>
          </a:p>
        </p:txBody>
      </p:sp>
      <p:pic>
        <p:nvPicPr>
          <p:cNvPr id="3" name="Picture 2">
            <a:extLst>
              <a:ext uri="{FF2B5EF4-FFF2-40B4-BE49-F238E27FC236}">
                <a16:creationId xmlns="" xmlns:a16="http://schemas.microsoft.com/office/drawing/2014/main" id="{CC7C444A-6BA7-4557-880F-A93B97045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747" y="4262347"/>
            <a:ext cx="1282703" cy="1383059"/>
          </a:xfrm>
          <a:prstGeom prst="rect">
            <a:avLst/>
          </a:prstGeom>
          <a:ln>
            <a:solidFill>
              <a:schemeClr val="accent3"/>
            </a:solidFill>
          </a:ln>
        </p:spPr>
      </p:pic>
      <p:pic>
        <p:nvPicPr>
          <p:cNvPr id="5" name="Picture 4">
            <a:extLst>
              <a:ext uri="{FF2B5EF4-FFF2-40B4-BE49-F238E27FC236}">
                <a16:creationId xmlns="" xmlns:a16="http://schemas.microsoft.com/office/drawing/2014/main" id="{6B60BA6D-DEF1-45EA-B703-059DDDE32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353" y="4262347"/>
            <a:ext cx="1955917" cy="1383059"/>
          </a:xfrm>
          <a:prstGeom prst="rect">
            <a:avLst/>
          </a:prstGeom>
          <a:ln>
            <a:solidFill>
              <a:schemeClr val="accent3"/>
            </a:solidFill>
          </a:ln>
        </p:spPr>
      </p:pic>
      <p:pic>
        <p:nvPicPr>
          <p:cNvPr id="9" name="Picture 8">
            <a:extLst>
              <a:ext uri="{FF2B5EF4-FFF2-40B4-BE49-F238E27FC236}">
                <a16:creationId xmlns="" xmlns:a16="http://schemas.microsoft.com/office/drawing/2014/main" id="{47758197-2D88-4C5F-881C-EF99F92B7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943" y="4262347"/>
            <a:ext cx="1955917" cy="1383059"/>
          </a:xfrm>
          <a:prstGeom prst="rect">
            <a:avLst/>
          </a:prstGeom>
          <a:ln>
            <a:solidFill>
              <a:schemeClr val="accent3"/>
            </a:solidFill>
          </a:ln>
        </p:spPr>
      </p:pic>
      <p:pic>
        <p:nvPicPr>
          <p:cNvPr id="11" name="Picture 10">
            <a:extLst>
              <a:ext uri="{FF2B5EF4-FFF2-40B4-BE49-F238E27FC236}">
                <a16:creationId xmlns="" xmlns:a16="http://schemas.microsoft.com/office/drawing/2014/main" id="{EB886DEA-C688-47E1-9BC2-60F8AA2B5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7763" y="4262347"/>
            <a:ext cx="1955917" cy="1409404"/>
          </a:xfrm>
          <a:prstGeom prst="rect">
            <a:avLst/>
          </a:prstGeom>
          <a:ln>
            <a:solidFill>
              <a:schemeClr val="accent3"/>
            </a:solidFill>
          </a:ln>
        </p:spPr>
      </p:pic>
    </p:spTree>
    <p:extLst>
      <p:ext uri="{BB962C8B-B14F-4D97-AF65-F5344CB8AC3E}">
        <p14:creationId xmlns:p14="http://schemas.microsoft.com/office/powerpoint/2010/main" val="317434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623311"/>
            <a:chOff x="680320" y="1357377"/>
            <a:chExt cx="7859174" cy="2623311"/>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623311"/>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2062103"/>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Mountains are areas of land that are usually over 600 metres high. They are often higher and steeper than hills.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learn about mountains, we explore how they are formed and where they are located on our planet.</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Studying mountains can link to learning about tectonic plates, volcanoes and the layers of the earth.</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Mountains</a:t>
            </a:r>
          </a:p>
        </p:txBody>
      </p:sp>
      <p:pic>
        <p:nvPicPr>
          <p:cNvPr id="5" name="Picture 4">
            <a:extLst>
              <a:ext uri="{FF2B5EF4-FFF2-40B4-BE49-F238E27FC236}">
                <a16:creationId xmlns="" xmlns:a16="http://schemas.microsoft.com/office/drawing/2014/main" id="{24A8581C-754F-4C69-8383-CD07BED40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477" y="3883157"/>
            <a:ext cx="3278859" cy="2318532"/>
          </a:xfrm>
          <a:prstGeom prst="rect">
            <a:avLst/>
          </a:prstGeom>
          <a:ln>
            <a:solidFill>
              <a:schemeClr val="accent3"/>
            </a:solidFill>
          </a:ln>
        </p:spPr>
      </p:pic>
    </p:spTree>
    <p:extLst>
      <p:ext uri="{BB962C8B-B14F-4D97-AF65-F5344CB8AC3E}">
        <p14:creationId xmlns:p14="http://schemas.microsoft.com/office/powerpoint/2010/main" val="39445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623311"/>
            <a:chOff x="680320" y="1357377"/>
            <a:chExt cx="7859174" cy="2623311"/>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623311"/>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1815882"/>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Rivers are large, natural streams of water. They flow downhill, along a channel, from their source to a sea, lake or another river.</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Studying rivers involves learning about how they are formed and the different ways they might flow through changing landscapes.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You might also explore how rivers can erode land over time.</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Rivers</a:t>
            </a:r>
          </a:p>
        </p:txBody>
      </p:sp>
      <p:pic>
        <p:nvPicPr>
          <p:cNvPr id="5" name="Picture 4">
            <a:extLst>
              <a:ext uri="{FF2B5EF4-FFF2-40B4-BE49-F238E27FC236}">
                <a16:creationId xmlns="" xmlns:a16="http://schemas.microsoft.com/office/drawing/2014/main" id="{F6ABCBD6-0B6F-4F4E-AF1E-FF7F6A8F1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625" y="3068702"/>
            <a:ext cx="3642835" cy="2986110"/>
          </a:xfrm>
          <a:prstGeom prst="rect">
            <a:avLst/>
          </a:prstGeom>
        </p:spPr>
      </p:pic>
    </p:spTree>
    <p:extLst>
      <p:ext uri="{BB962C8B-B14F-4D97-AF65-F5344CB8AC3E}">
        <p14:creationId xmlns:p14="http://schemas.microsoft.com/office/powerpoint/2010/main" val="23595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623311"/>
            <a:chOff x="680320" y="1357377"/>
            <a:chExt cx="7859174" cy="2623311"/>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623311"/>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4"/>
              <a:ext cx="7754712" cy="2062103"/>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A volcano is a mountain or hill with an opening where lava, gases and rock fragments can escape from.</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Studying volcanoes involves exploring how they are formed, where they are located and the different types of volcanic eruptions.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Learning about volcanoes is often linked to other areas of geography, including the layers of the earth, tectonic plates, mountains and earthquakes.</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Volcanoes</a:t>
            </a:r>
          </a:p>
        </p:txBody>
      </p:sp>
      <p:pic>
        <p:nvPicPr>
          <p:cNvPr id="5" name="Picture 4">
            <a:extLst>
              <a:ext uri="{FF2B5EF4-FFF2-40B4-BE49-F238E27FC236}">
                <a16:creationId xmlns="" xmlns:a16="http://schemas.microsoft.com/office/drawing/2014/main" id="{F1692611-F17D-484A-911F-AD73CE69B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955" y="4093539"/>
            <a:ext cx="3074299" cy="2223111"/>
          </a:xfrm>
          <a:prstGeom prst="rect">
            <a:avLst/>
          </a:prstGeom>
        </p:spPr>
      </p:pic>
    </p:spTree>
    <p:extLst>
      <p:ext uri="{BB962C8B-B14F-4D97-AF65-F5344CB8AC3E}">
        <p14:creationId xmlns:p14="http://schemas.microsoft.com/office/powerpoint/2010/main" val="20103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Comic Sans MS" panose="030F0702030302020204" pitchFamily="66" charset="0"/>
              </a:rPr>
              <a:t>Learning Intention:</a:t>
            </a:r>
            <a:endParaRPr lang="en-GB" b="1"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385143" y="1676400"/>
            <a:ext cx="8301657" cy="4572000"/>
          </a:xfrm>
        </p:spPr>
        <p:txBody>
          <a:bodyPr>
            <a:normAutofit lnSpcReduction="10000"/>
          </a:bodyPr>
          <a:lstStyle/>
          <a:p>
            <a:r>
              <a:rPr lang="en-GB" dirty="0">
                <a:latin typeface="Jarman" panose="00000400000000000000" pitchFamily="2" charset="0"/>
              </a:rPr>
              <a:t>We are learning to define and identify the human and physical features of </a:t>
            </a:r>
            <a:r>
              <a:rPr lang="en-GB" dirty="0" smtClean="0">
                <a:latin typeface="Jarman" panose="00000400000000000000" pitchFamily="2" charset="0"/>
              </a:rPr>
              <a:t>our local area.</a:t>
            </a:r>
            <a:endParaRPr lang="en-GB" dirty="0">
              <a:latin typeface="Jarman" panose="00000400000000000000" pitchFamily="2" charset="0"/>
            </a:endParaRPr>
          </a:p>
          <a:p>
            <a:endParaRPr lang="en-GB" dirty="0">
              <a:latin typeface="Jarman" panose="00000400000000000000" pitchFamily="2" charset="0"/>
            </a:endParaRPr>
          </a:p>
          <a:p>
            <a:pPr marL="0" indent="0">
              <a:buNone/>
            </a:pPr>
            <a:r>
              <a:rPr lang="en-GB" sz="4000" b="1" dirty="0">
                <a:solidFill>
                  <a:srgbClr val="FF0000"/>
                </a:solidFill>
                <a:latin typeface="Jarman" panose="00000400000000000000" pitchFamily="2" charset="0"/>
              </a:rPr>
              <a:t>Success Criteria:</a:t>
            </a:r>
          </a:p>
          <a:p>
            <a:r>
              <a:rPr lang="en-GB" dirty="0">
                <a:latin typeface="Jarman" panose="00000400000000000000" pitchFamily="2" charset="0"/>
              </a:rPr>
              <a:t>I can explain the difference between a human and physical feature</a:t>
            </a:r>
          </a:p>
          <a:p>
            <a:r>
              <a:rPr lang="en-GB" dirty="0">
                <a:latin typeface="Jarman" panose="00000400000000000000" pitchFamily="2" charset="0"/>
              </a:rPr>
              <a:t>I can sort the features and place them under the correct heading</a:t>
            </a:r>
          </a:p>
          <a:p>
            <a:endParaRPr lang="en-GB" dirty="0"/>
          </a:p>
        </p:txBody>
      </p:sp>
    </p:spTree>
    <p:extLst>
      <p:ext uri="{BB962C8B-B14F-4D97-AF65-F5344CB8AC3E}">
        <p14:creationId xmlns:p14="http://schemas.microsoft.com/office/powerpoint/2010/main" val="676266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123439"/>
            <a:chOff x="680320" y="1357377"/>
            <a:chExt cx="7859174" cy="2123439"/>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123439"/>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32551" y="1814098"/>
              <a:ext cx="7754712" cy="1569660"/>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The water cycle describes the constant recycling of all water on Earth.</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Water moves in a continuous cycle between the land, oceans and atmosphere.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study the water cycle, we learn about the sequence of evaporation, condensation, transpiration, precipitation (rain or snow) and collection.</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The Water Cycle</a:t>
            </a:r>
          </a:p>
        </p:txBody>
      </p:sp>
      <p:pic>
        <p:nvPicPr>
          <p:cNvPr id="5" name="Picture 4">
            <a:extLst>
              <a:ext uri="{FF2B5EF4-FFF2-40B4-BE49-F238E27FC236}">
                <a16:creationId xmlns="" xmlns:a16="http://schemas.microsoft.com/office/drawing/2014/main" id="{DC74CC03-CCA4-4A65-A821-1C1D693DA6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96" t="919" r="13268" b="9545"/>
          <a:stretch/>
        </p:blipFill>
        <p:spPr>
          <a:xfrm>
            <a:off x="2996512" y="3659204"/>
            <a:ext cx="2969801" cy="2636563"/>
          </a:xfrm>
          <a:prstGeom prst="rect">
            <a:avLst/>
          </a:prstGeom>
        </p:spPr>
      </p:pic>
    </p:spTree>
    <p:extLst>
      <p:ext uri="{BB962C8B-B14F-4D97-AF65-F5344CB8AC3E}">
        <p14:creationId xmlns:p14="http://schemas.microsoft.com/office/powerpoint/2010/main" val="158403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A5D7B8E-A3C6-473C-9CB9-C4855E889146}"/>
              </a:ext>
            </a:extLst>
          </p:cNvPr>
          <p:cNvGrpSpPr/>
          <p:nvPr/>
        </p:nvGrpSpPr>
        <p:grpSpPr>
          <a:xfrm>
            <a:off x="680320" y="1357377"/>
            <a:ext cx="7859174" cy="4098131"/>
            <a:chOff x="680320" y="1357377"/>
            <a:chExt cx="7859174" cy="4098131"/>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4098131"/>
              <a:chOff x="680320" y="1357377"/>
              <a:chExt cx="7859174" cy="4098131"/>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4098131"/>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32551" y="1730262"/>
                <a:ext cx="3839449" cy="3539430"/>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Earthquakes occur when the plates of the earth’s upper layer (the crust) move and release stored energy. The sudden and intense shaking often results in much damage.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We learn about what causes earthquakes, where they occur, how they are measured and the destruction they can cause.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Earthquakes are linked to our learning about the earth’s layers, tectonic plates and volcanoes.</a:t>
                </a:r>
              </a:p>
            </p:txBody>
          </p:sp>
        </p:grpSp>
        <p:pic>
          <p:nvPicPr>
            <p:cNvPr id="5" name="Picture 4">
              <a:extLst>
                <a:ext uri="{FF2B5EF4-FFF2-40B4-BE49-F238E27FC236}">
                  <a16:creationId xmlns="" xmlns:a16="http://schemas.microsoft.com/office/drawing/2014/main" id="{1911B51F-D733-49B2-AE5B-09F2089BA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235" y="2206377"/>
              <a:ext cx="3873036" cy="2738684"/>
            </a:xfrm>
            <a:prstGeom prst="rect">
              <a:avLst/>
            </a:prstGeom>
            <a:ln>
              <a:solidFill>
                <a:schemeClr val="accent3"/>
              </a:solidFill>
            </a:ln>
          </p:spPr>
        </p:pic>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3">
                    <a:lumMod val="75000"/>
                  </a:schemeClr>
                </a:solidFill>
              </a:rPr>
              <a:t>Physical Geography</a:t>
            </a:r>
          </a:p>
        </p:txBody>
      </p:sp>
      <p:sp>
        <p:nvSpPr>
          <p:cNvPr id="19" name="Rectangle 18">
            <a:hlinkClick r:id="rId3"/>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Earthquakes</a:t>
            </a:r>
          </a:p>
        </p:txBody>
      </p:sp>
    </p:spTree>
    <p:extLst>
      <p:ext uri="{BB962C8B-B14F-4D97-AF65-F5344CB8AC3E}">
        <p14:creationId xmlns:p14="http://schemas.microsoft.com/office/powerpoint/2010/main" val="13961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C851F27-0FE9-4C9D-96BB-88F596B1E9B5}"/>
              </a:ext>
            </a:extLst>
          </p:cNvPr>
          <p:cNvSpPr/>
          <p:nvPr/>
        </p:nvSpPr>
        <p:spPr>
          <a:xfrm>
            <a:off x="744096" y="2027753"/>
            <a:ext cx="7632700" cy="4643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0"/>
              </a:spcBef>
              <a:spcAft>
                <a:spcPts val="0"/>
              </a:spcAft>
              <a:buNone/>
            </a:pPr>
            <a:r>
              <a:rPr lang="en-GB" sz="1600" dirty="0"/>
              <a:t>Can you explain why?</a:t>
            </a:r>
          </a:p>
        </p:txBody>
      </p:sp>
      <p:sp>
        <p:nvSpPr>
          <p:cNvPr id="3" name="Rectangle 2"/>
          <p:cNvSpPr/>
          <p:nvPr/>
        </p:nvSpPr>
        <p:spPr>
          <a:xfrm>
            <a:off x="749555" y="1473201"/>
            <a:ext cx="7632700" cy="4643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t>Are these examples of human or physical geography?</a:t>
            </a:r>
          </a:p>
        </p:txBody>
      </p:sp>
      <p:sp>
        <p:nvSpPr>
          <p:cNvPr id="21" name="Title 20"/>
          <p:cNvSpPr>
            <a:spLocks noGrp="1"/>
          </p:cNvSpPr>
          <p:nvPr>
            <p:ph type="title"/>
          </p:nvPr>
        </p:nvSpPr>
        <p:spPr/>
        <p:txBody>
          <a:bodyPr/>
          <a:lstStyle/>
          <a:p>
            <a:r>
              <a:rPr lang="en-GB" sz="3600" dirty="0">
                <a:solidFill>
                  <a:schemeClr val="accent6">
                    <a:lumMod val="75000"/>
                  </a:schemeClr>
                </a:solidFill>
                <a:latin typeface="+mn-lt"/>
              </a:rPr>
              <a:t>Geography</a:t>
            </a:r>
          </a:p>
        </p:txBody>
      </p:sp>
      <p:pic>
        <p:nvPicPr>
          <p:cNvPr id="49" name="Picture 48">
            <a:extLst>
              <a:ext uri="{FF2B5EF4-FFF2-40B4-BE49-F238E27FC236}">
                <a16:creationId xmlns="" xmlns:a16="http://schemas.microsoft.com/office/drawing/2014/main" id="{60201CAA-DD8C-47C9-B91B-F5A9E2E7C8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531"/>
          <a:stretch/>
        </p:blipFill>
        <p:spPr>
          <a:xfrm>
            <a:off x="6785962" y="618005"/>
            <a:ext cx="1339120" cy="1867524"/>
          </a:xfrm>
          <a:prstGeom prst="rect">
            <a:avLst/>
          </a:prstGeom>
        </p:spPr>
      </p:pic>
      <p:grpSp>
        <p:nvGrpSpPr>
          <p:cNvPr id="71" name="Group 70">
            <a:extLst>
              <a:ext uri="{FF2B5EF4-FFF2-40B4-BE49-F238E27FC236}">
                <a16:creationId xmlns="" xmlns:a16="http://schemas.microsoft.com/office/drawing/2014/main" id="{1F449858-AFBB-4CC9-A73E-7ADB8FCBA0CD}"/>
              </a:ext>
            </a:extLst>
          </p:cNvPr>
          <p:cNvGrpSpPr/>
          <p:nvPr/>
        </p:nvGrpSpPr>
        <p:grpSpPr>
          <a:xfrm>
            <a:off x="4003824" y="4447196"/>
            <a:ext cx="1576069" cy="1678750"/>
            <a:chOff x="4003824" y="4440372"/>
            <a:chExt cx="1576069" cy="1678750"/>
          </a:xfrm>
        </p:grpSpPr>
        <p:sp>
          <p:nvSpPr>
            <p:cNvPr id="45" name="Rectangle 44">
              <a:extLst>
                <a:ext uri="{FF2B5EF4-FFF2-40B4-BE49-F238E27FC236}">
                  <a16:creationId xmlns="" xmlns:a16="http://schemas.microsoft.com/office/drawing/2014/main" id="{5CF9A974-3E25-456B-845D-AA5399D23AA9}"/>
                </a:ext>
              </a:extLst>
            </p:cNvPr>
            <p:cNvSpPr/>
            <p:nvPr/>
          </p:nvSpPr>
          <p:spPr>
            <a:xfrm>
              <a:off x="4003824" y="4713470"/>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 xmlns:a16="http://schemas.microsoft.com/office/drawing/2014/main" id="{9C527DD6-B073-4D4D-BE90-7851278A69D4}"/>
                </a:ext>
              </a:extLst>
            </p:cNvPr>
            <p:cNvSpPr txBox="1"/>
            <p:nvPr/>
          </p:nvSpPr>
          <p:spPr>
            <a:xfrm>
              <a:off x="4045099" y="5749790"/>
              <a:ext cx="1493520"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population</a:t>
              </a:r>
            </a:p>
          </p:txBody>
        </p:sp>
        <p:pic>
          <p:nvPicPr>
            <p:cNvPr id="51" name="Picture 50">
              <a:extLst>
                <a:ext uri="{FF2B5EF4-FFF2-40B4-BE49-F238E27FC236}">
                  <a16:creationId xmlns="" xmlns:a16="http://schemas.microsoft.com/office/drawing/2014/main" id="{67F66EA1-7F0D-4B3C-AE0C-2EB76AA6B6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04" b="5698"/>
            <a:stretch/>
          </p:blipFill>
          <p:spPr>
            <a:xfrm>
              <a:off x="4279749" y="4440372"/>
              <a:ext cx="1024217" cy="1211444"/>
            </a:xfrm>
            <a:prstGeom prst="rect">
              <a:avLst/>
            </a:prstGeom>
            <a:ln>
              <a:solidFill>
                <a:schemeClr val="accent6">
                  <a:lumMod val="75000"/>
                </a:schemeClr>
              </a:solidFill>
            </a:ln>
          </p:spPr>
        </p:pic>
      </p:grpSp>
      <p:grpSp>
        <p:nvGrpSpPr>
          <p:cNvPr id="66" name="Group 65">
            <a:extLst>
              <a:ext uri="{FF2B5EF4-FFF2-40B4-BE49-F238E27FC236}">
                <a16:creationId xmlns="" xmlns:a16="http://schemas.microsoft.com/office/drawing/2014/main" id="{18E09880-8365-4E32-8A98-E5E17663ED8B}"/>
              </a:ext>
            </a:extLst>
          </p:cNvPr>
          <p:cNvGrpSpPr/>
          <p:nvPr/>
        </p:nvGrpSpPr>
        <p:grpSpPr>
          <a:xfrm>
            <a:off x="6501639" y="2690021"/>
            <a:ext cx="1880616" cy="1606908"/>
            <a:chOff x="6501639" y="2519421"/>
            <a:chExt cx="1880616" cy="1606908"/>
          </a:xfrm>
        </p:grpSpPr>
        <p:sp>
          <p:nvSpPr>
            <p:cNvPr id="41" name="Rectangle 40">
              <a:extLst>
                <a:ext uri="{FF2B5EF4-FFF2-40B4-BE49-F238E27FC236}">
                  <a16:creationId xmlns="" xmlns:a16="http://schemas.microsoft.com/office/drawing/2014/main" id="{CD50CDCF-EB33-42EE-9332-B40EA7890EAB}"/>
                </a:ext>
              </a:extLst>
            </p:cNvPr>
            <p:cNvSpPr/>
            <p:nvPr/>
          </p:nvSpPr>
          <p:spPr>
            <a:xfrm>
              <a:off x="6653912" y="2710777"/>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 xmlns:a16="http://schemas.microsoft.com/office/drawing/2014/main" id="{9B549B0C-EF68-4F1D-9566-41E5EE7D7188}"/>
                </a:ext>
              </a:extLst>
            </p:cNvPr>
            <p:cNvSpPr txBox="1"/>
            <p:nvPr/>
          </p:nvSpPr>
          <p:spPr>
            <a:xfrm>
              <a:off x="6501639" y="3756997"/>
              <a:ext cx="188061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dirty="0"/>
                <a:t>towns and cities</a:t>
              </a:r>
            </a:p>
          </p:txBody>
        </p:sp>
        <p:pic>
          <p:nvPicPr>
            <p:cNvPr id="53" name="Picture 52">
              <a:extLst>
                <a:ext uri="{FF2B5EF4-FFF2-40B4-BE49-F238E27FC236}">
                  <a16:creationId xmlns="" xmlns:a16="http://schemas.microsoft.com/office/drawing/2014/main" id="{F5EABC4E-2BC9-407E-ACC7-2EB88E4D06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0" r="26777" b="24579"/>
            <a:stretch/>
          </p:blipFill>
          <p:spPr>
            <a:xfrm>
              <a:off x="6861051" y="2519421"/>
              <a:ext cx="1216149" cy="1151172"/>
            </a:xfrm>
            <a:prstGeom prst="rect">
              <a:avLst/>
            </a:prstGeom>
            <a:ln>
              <a:solidFill>
                <a:schemeClr val="accent6">
                  <a:lumMod val="75000"/>
                </a:schemeClr>
              </a:solidFill>
            </a:ln>
          </p:spPr>
        </p:pic>
      </p:grpSp>
      <p:grpSp>
        <p:nvGrpSpPr>
          <p:cNvPr id="67" name="Group 66">
            <a:extLst>
              <a:ext uri="{FF2B5EF4-FFF2-40B4-BE49-F238E27FC236}">
                <a16:creationId xmlns="" xmlns:a16="http://schemas.microsoft.com/office/drawing/2014/main" id="{FF48C6D1-1622-437B-9107-D0DDAABCB57A}"/>
              </a:ext>
            </a:extLst>
          </p:cNvPr>
          <p:cNvGrpSpPr/>
          <p:nvPr/>
        </p:nvGrpSpPr>
        <p:grpSpPr>
          <a:xfrm>
            <a:off x="4597338" y="2737817"/>
            <a:ext cx="1576069" cy="1559112"/>
            <a:chOff x="4597338" y="2567217"/>
            <a:chExt cx="1576069" cy="1559112"/>
          </a:xfrm>
        </p:grpSpPr>
        <p:sp>
          <p:nvSpPr>
            <p:cNvPr id="39" name="Rectangle 38">
              <a:extLst>
                <a:ext uri="{FF2B5EF4-FFF2-40B4-BE49-F238E27FC236}">
                  <a16:creationId xmlns="" xmlns:a16="http://schemas.microsoft.com/office/drawing/2014/main" id="{20841BF4-2434-4CDA-9C0C-E127CB020745}"/>
                </a:ext>
              </a:extLst>
            </p:cNvPr>
            <p:cNvSpPr/>
            <p:nvPr/>
          </p:nvSpPr>
          <p:spPr>
            <a:xfrm>
              <a:off x="4597338" y="2710777"/>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 xmlns:a16="http://schemas.microsoft.com/office/drawing/2014/main" id="{010496AC-6529-42A1-B673-E42DBF8BFB85}"/>
                </a:ext>
              </a:extLst>
            </p:cNvPr>
            <p:cNvSpPr txBox="1"/>
            <p:nvPr/>
          </p:nvSpPr>
          <p:spPr>
            <a:xfrm>
              <a:off x="4791859" y="3756997"/>
              <a:ext cx="110337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rivers</a:t>
              </a:r>
            </a:p>
          </p:txBody>
        </p:sp>
        <p:pic>
          <p:nvPicPr>
            <p:cNvPr id="57" name="Picture 56">
              <a:extLst>
                <a:ext uri="{FF2B5EF4-FFF2-40B4-BE49-F238E27FC236}">
                  <a16:creationId xmlns="" xmlns:a16="http://schemas.microsoft.com/office/drawing/2014/main" id="{FFFD0107-65FC-4B2E-8CD7-19B66D5204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887"/>
            <a:stretch/>
          </p:blipFill>
          <p:spPr>
            <a:xfrm>
              <a:off x="4793206" y="2567217"/>
              <a:ext cx="1218873" cy="1103376"/>
            </a:xfrm>
            <a:prstGeom prst="rect">
              <a:avLst/>
            </a:prstGeom>
            <a:ln>
              <a:solidFill>
                <a:schemeClr val="accent6">
                  <a:lumMod val="75000"/>
                </a:schemeClr>
              </a:solidFill>
            </a:ln>
          </p:spPr>
        </p:pic>
      </p:grpSp>
      <p:grpSp>
        <p:nvGrpSpPr>
          <p:cNvPr id="68" name="Group 67">
            <a:extLst>
              <a:ext uri="{FF2B5EF4-FFF2-40B4-BE49-F238E27FC236}">
                <a16:creationId xmlns="" xmlns:a16="http://schemas.microsoft.com/office/drawing/2014/main" id="{6D36F6B8-10AB-4D47-B67B-2B419D337675}"/>
              </a:ext>
            </a:extLst>
          </p:cNvPr>
          <p:cNvGrpSpPr/>
          <p:nvPr/>
        </p:nvGrpSpPr>
        <p:grpSpPr>
          <a:xfrm>
            <a:off x="2642362" y="2744363"/>
            <a:ext cx="1576069" cy="1552566"/>
            <a:chOff x="2642362" y="2573763"/>
            <a:chExt cx="1576069" cy="1552566"/>
          </a:xfrm>
        </p:grpSpPr>
        <p:sp>
          <p:nvSpPr>
            <p:cNvPr id="37" name="Rectangle 36">
              <a:extLst>
                <a:ext uri="{FF2B5EF4-FFF2-40B4-BE49-F238E27FC236}">
                  <a16:creationId xmlns="" xmlns:a16="http://schemas.microsoft.com/office/drawing/2014/main" id="{83000692-750F-468F-A573-4CD62902779C}"/>
                </a:ext>
              </a:extLst>
            </p:cNvPr>
            <p:cNvSpPr/>
            <p:nvPr/>
          </p:nvSpPr>
          <p:spPr>
            <a:xfrm>
              <a:off x="2642362" y="2710777"/>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F7971690-832A-4436-BA39-17DD4D7917A4}"/>
                </a:ext>
              </a:extLst>
            </p:cNvPr>
            <p:cNvSpPr txBox="1"/>
            <p:nvPr/>
          </p:nvSpPr>
          <p:spPr>
            <a:xfrm>
              <a:off x="2691935" y="3756997"/>
              <a:ext cx="1493520"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rainforests</a:t>
              </a:r>
            </a:p>
          </p:txBody>
        </p:sp>
        <p:pic>
          <p:nvPicPr>
            <p:cNvPr id="59" name="Picture 58">
              <a:extLst>
                <a:ext uri="{FF2B5EF4-FFF2-40B4-BE49-F238E27FC236}">
                  <a16:creationId xmlns="" xmlns:a16="http://schemas.microsoft.com/office/drawing/2014/main" id="{6D092FED-72D5-417D-9582-85150262C0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4309" y="2573763"/>
              <a:ext cx="1023313" cy="1103376"/>
            </a:xfrm>
            <a:prstGeom prst="rect">
              <a:avLst/>
            </a:prstGeom>
            <a:ln>
              <a:solidFill>
                <a:schemeClr val="accent6">
                  <a:lumMod val="75000"/>
                </a:schemeClr>
              </a:solidFill>
            </a:ln>
          </p:spPr>
        </p:pic>
      </p:grpSp>
      <p:grpSp>
        <p:nvGrpSpPr>
          <p:cNvPr id="69" name="Group 68">
            <a:extLst>
              <a:ext uri="{FF2B5EF4-FFF2-40B4-BE49-F238E27FC236}">
                <a16:creationId xmlns="" xmlns:a16="http://schemas.microsoft.com/office/drawing/2014/main" id="{8AE61427-7DA5-4E8D-BD4B-641D3480A165}"/>
              </a:ext>
            </a:extLst>
          </p:cNvPr>
          <p:cNvGrpSpPr/>
          <p:nvPr/>
        </p:nvGrpSpPr>
        <p:grpSpPr>
          <a:xfrm>
            <a:off x="749554" y="2881377"/>
            <a:ext cx="1576069" cy="1415552"/>
            <a:chOff x="749554" y="2710777"/>
            <a:chExt cx="1576069" cy="1415552"/>
          </a:xfrm>
        </p:grpSpPr>
        <p:sp>
          <p:nvSpPr>
            <p:cNvPr id="23" name="Rectangle 22">
              <a:extLst>
                <a:ext uri="{FF2B5EF4-FFF2-40B4-BE49-F238E27FC236}">
                  <a16:creationId xmlns="" xmlns:a16="http://schemas.microsoft.com/office/drawing/2014/main" id="{AB352ED6-ECE1-4570-AB55-095873566E5B}"/>
                </a:ext>
              </a:extLst>
            </p:cNvPr>
            <p:cNvSpPr/>
            <p:nvPr/>
          </p:nvSpPr>
          <p:spPr>
            <a:xfrm>
              <a:off x="749554" y="2710777"/>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A805BE8C-B47A-4695-9FDC-B69EB0D8A140}"/>
                </a:ext>
              </a:extLst>
            </p:cNvPr>
            <p:cNvSpPr txBox="1"/>
            <p:nvPr/>
          </p:nvSpPr>
          <p:spPr>
            <a:xfrm>
              <a:off x="999745" y="3756997"/>
              <a:ext cx="110337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weather</a:t>
              </a:r>
            </a:p>
          </p:txBody>
        </p:sp>
        <p:pic>
          <p:nvPicPr>
            <p:cNvPr id="61" name="Picture 60">
              <a:extLst>
                <a:ext uri="{FF2B5EF4-FFF2-40B4-BE49-F238E27FC236}">
                  <a16:creationId xmlns="" xmlns:a16="http://schemas.microsoft.com/office/drawing/2014/main" id="{BF5D2A05-6B2E-4E7E-BFF4-F13361C18E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57" y="2759986"/>
              <a:ext cx="1395984" cy="987122"/>
            </a:xfrm>
            <a:prstGeom prst="rect">
              <a:avLst/>
            </a:prstGeom>
          </p:spPr>
        </p:pic>
      </p:grpSp>
      <p:grpSp>
        <p:nvGrpSpPr>
          <p:cNvPr id="70" name="Group 69">
            <a:extLst>
              <a:ext uri="{FF2B5EF4-FFF2-40B4-BE49-F238E27FC236}">
                <a16:creationId xmlns="" xmlns:a16="http://schemas.microsoft.com/office/drawing/2014/main" id="{72AC5BBB-82F5-4EA0-BB98-CB3401331982}"/>
              </a:ext>
            </a:extLst>
          </p:cNvPr>
          <p:cNvGrpSpPr/>
          <p:nvPr/>
        </p:nvGrpSpPr>
        <p:grpSpPr>
          <a:xfrm>
            <a:off x="1537588" y="4476219"/>
            <a:ext cx="1576069" cy="1649727"/>
            <a:chOff x="1537588" y="4469395"/>
            <a:chExt cx="1576069" cy="1649727"/>
          </a:xfrm>
        </p:grpSpPr>
        <p:sp>
          <p:nvSpPr>
            <p:cNvPr id="47" name="Rectangle 46">
              <a:extLst>
                <a:ext uri="{FF2B5EF4-FFF2-40B4-BE49-F238E27FC236}">
                  <a16:creationId xmlns="" xmlns:a16="http://schemas.microsoft.com/office/drawing/2014/main" id="{5D8A0EFD-3AE4-48D8-9B83-7C4F1344C3A2}"/>
                </a:ext>
              </a:extLst>
            </p:cNvPr>
            <p:cNvSpPr/>
            <p:nvPr/>
          </p:nvSpPr>
          <p:spPr>
            <a:xfrm>
              <a:off x="1537588" y="4713470"/>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 xmlns:a16="http://schemas.microsoft.com/office/drawing/2014/main" id="{8071446E-2A18-4690-A177-76A82AFA084D}"/>
                </a:ext>
              </a:extLst>
            </p:cNvPr>
            <p:cNvSpPr txBox="1"/>
            <p:nvPr/>
          </p:nvSpPr>
          <p:spPr>
            <a:xfrm>
              <a:off x="1773935" y="5749790"/>
              <a:ext cx="110337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farming</a:t>
              </a:r>
            </a:p>
          </p:txBody>
        </p:sp>
        <p:pic>
          <p:nvPicPr>
            <p:cNvPr id="63" name="Picture 62">
              <a:extLst>
                <a:ext uri="{FF2B5EF4-FFF2-40B4-BE49-F238E27FC236}">
                  <a16:creationId xmlns="" xmlns:a16="http://schemas.microsoft.com/office/drawing/2014/main" id="{8076E90A-AA46-4ACD-A522-97EA4347EE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50" b="-827"/>
            <a:stretch/>
          </p:blipFill>
          <p:spPr>
            <a:xfrm>
              <a:off x="1693037" y="4469395"/>
              <a:ext cx="1299712" cy="1112501"/>
            </a:xfrm>
            <a:prstGeom prst="rect">
              <a:avLst/>
            </a:prstGeom>
            <a:ln>
              <a:solidFill>
                <a:schemeClr val="accent6">
                  <a:lumMod val="75000"/>
                </a:schemeClr>
              </a:solidFill>
            </a:ln>
          </p:spPr>
        </p:pic>
      </p:grpSp>
      <p:grpSp>
        <p:nvGrpSpPr>
          <p:cNvPr id="72" name="Group 71">
            <a:extLst>
              <a:ext uri="{FF2B5EF4-FFF2-40B4-BE49-F238E27FC236}">
                <a16:creationId xmlns="" xmlns:a16="http://schemas.microsoft.com/office/drawing/2014/main" id="{9BC3F4B4-25D8-4474-98C5-82CC2645DD68}"/>
              </a:ext>
            </a:extLst>
          </p:cNvPr>
          <p:cNvGrpSpPr/>
          <p:nvPr/>
        </p:nvGrpSpPr>
        <p:grpSpPr>
          <a:xfrm>
            <a:off x="6164860" y="4476219"/>
            <a:ext cx="1576069" cy="1649727"/>
            <a:chOff x="6164860" y="4469395"/>
            <a:chExt cx="1576069" cy="1649727"/>
          </a:xfrm>
        </p:grpSpPr>
        <p:sp>
          <p:nvSpPr>
            <p:cNvPr id="43" name="Rectangle 42">
              <a:extLst>
                <a:ext uri="{FF2B5EF4-FFF2-40B4-BE49-F238E27FC236}">
                  <a16:creationId xmlns="" xmlns:a16="http://schemas.microsoft.com/office/drawing/2014/main" id="{CC847BC6-189F-4751-A1AC-20A41B16B54F}"/>
                </a:ext>
              </a:extLst>
            </p:cNvPr>
            <p:cNvSpPr/>
            <p:nvPr/>
          </p:nvSpPr>
          <p:spPr>
            <a:xfrm>
              <a:off x="6164860" y="4646414"/>
              <a:ext cx="1576069" cy="1103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06F06381-A009-4832-94A6-AE1D2851B681}"/>
                </a:ext>
              </a:extLst>
            </p:cNvPr>
            <p:cNvSpPr txBox="1"/>
            <p:nvPr/>
          </p:nvSpPr>
          <p:spPr>
            <a:xfrm>
              <a:off x="6303671" y="5749790"/>
              <a:ext cx="1298448"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dirty="0"/>
                <a:t>volcanoes</a:t>
              </a:r>
            </a:p>
          </p:txBody>
        </p:sp>
        <p:pic>
          <p:nvPicPr>
            <p:cNvPr id="65" name="Picture 64">
              <a:extLst>
                <a:ext uri="{FF2B5EF4-FFF2-40B4-BE49-F238E27FC236}">
                  <a16:creationId xmlns="" xmlns:a16="http://schemas.microsoft.com/office/drawing/2014/main" id="{56713D3B-F073-4282-961C-E88A30ED4C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2451"/>
            <a:stretch/>
          </p:blipFill>
          <p:spPr>
            <a:xfrm>
              <a:off x="6339308" y="4469395"/>
              <a:ext cx="1289462" cy="1041499"/>
            </a:xfrm>
            <a:prstGeom prst="rect">
              <a:avLst/>
            </a:prstGeom>
            <a:ln>
              <a:solidFill>
                <a:schemeClr val="accent6">
                  <a:lumMod val="75000"/>
                </a:schemeClr>
              </a:solidFill>
            </a:ln>
          </p:spPr>
        </p:pic>
      </p:grpSp>
      <p:sp>
        <p:nvSpPr>
          <p:cNvPr id="74" name="Rectangle 73">
            <a:hlinkClick r:id="rId10"/>
            <a:extLst>
              <a:ext uri="{FF2B5EF4-FFF2-40B4-BE49-F238E27FC236}">
                <a16:creationId xmlns="" xmlns:a16="http://schemas.microsoft.com/office/drawing/2014/main" id="{7A641519-E8B7-43C8-9D70-5FAF1AE0F0E8}"/>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52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Think About It</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515873"/>
            <a:ext cx="7859174" cy="1077218"/>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dirty="0">
              <a:solidFill>
                <a:schemeClr val="bg1"/>
              </a:solidFill>
            </a:endParaRPr>
          </a:p>
          <a:p>
            <a:pPr marL="0" lvl="0" indent="0" algn="ctr" rtl="0">
              <a:spcBef>
                <a:spcPts val="0"/>
              </a:spcBef>
              <a:spcAft>
                <a:spcPts val="0"/>
              </a:spcAft>
              <a:buNone/>
            </a:pPr>
            <a:r>
              <a:rPr lang="en-GB" sz="1600" dirty="0">
                <a:solidFill>
                  <a:schemeClr val="bg1"/>
                </a:solidFill>
              </a:rPr>
              <a:t>Take a look at the photos on the next few slides and decide if they show human or physical geography. Be careful - some images may show examples of both!</a:t>
            </a:r>
          </a:p>
          <a:p>
            <a:pPr marL="0" lvl="0" indent="0" algn="ctr" rtl="0">
              <a:spcBef>
                <a:spcPts val="0"/>
              </a:spcBef>
              <a:spcAft>
                <a:spcPts val="0"/>
              </a:spcAft>
              <a:buNone/>
            </a:pPr>
            <a:endParaRPr lang="en-GB" sz="1600" dirty="0">
              <a:solidFill>
                <a:schemeClr val="bg1"/>
              </a:solidFill>
            </a:endParaRPr>
          </a:p>
        </p:txBody>
      </p:sp>
      <p:pic>
        <p:nvPicPr>
          <p:cNvPr id="5" name="Picture 4">
            <a:extLst>
              <a:ext uri="{FF2B5EF4-FFF2-40B4-BE49-F238E27FC236}">
                <a16:creationId xmlns="" xmlns:a16="http://schemas.microsoft.com/office/drawing/2014/main" id="{7B587338-A04C-48E0-B51E-4F83A54D5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 y="1060594"/>
            <a:ext cx="8198668" cy="5797406"/>
          </a:xfrm>
          <a:prstGeom prst="rect">
            <a:avLst/>
          </a:prstGeom>
        </p:spPr>
      </p:pic>
    </p:spTree>
    <p:extLst>
      <p:ext uri="{BB962C8B-B14F-4D97-AF65-F5344CB8AC3E}">
        <p14:creationId xmlns:p14="http://schemas.microsoft.com/office/powerpoint/2010/main" val="281444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physical geography might you be learning about? It could be more than one!</a:t>
            </a:r>
          </a:p>
        </p:txBody>
      </p:sp>
      <p:pic>
        <p:nvPicPr>
          <p:cNvPr id="9" name="Google Shape;312;p30">
            <a:extLst>
              <a:ext uri="{FF2B5EF4-FFF2-40B4-BE49-F238E27FC236}">
                <a16:creationId xmlns="" xmlns:a16="http://schemas.microsoft.com/office/drawing/2014/main" id="{4250DCCF-BF27-43E5-B2B9-C5859C7C245C}"/>
              </a:ext>
            </a:extLst>
          </p:cNvPr>
          <p:cNvPicPr preferRelativeResize="0"/>
          <p:nvPr/>
        </p:nvPicPr>
        <p:blipFill>
          <a:blip r:embed="rId3">
            <a:alphaModFix/>
          </a:blip>
          <a:stretch>
            <a:fillRect/>
          </a:stretch>
        </p:blipFill>
        <p:spPr>
          <a:xfrm>
            <a:off x="637648" y="2940938"/>
            <a:ext cx="7859174" cy="3360721"/>
          </a:xfrm>
          <a:prstGeom prst="rect">
            <a:avLst/>
          </a:prstGeom>
          <a:noFill/>
          <a:ln>
            <a:noFill/>
          </a:ln>
        </p:spPr>
      </p:pic>
    </p:spTree>
    <p:extLst>
      <p:ext uri="{BB962C8B-B14F-4D97-AF65-F5344CB8AC3E}">
        <p14:creationId xmlns:p14="http://schemas.microsoft.com/office/powerpoint/2010/main" val="375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human geography might you be learning about? It could be more than one!</a:t>
            </a:r>
          </a:p>
        </p:txBody>
      </p:sp>
      <p:pic>
        <p:nvPicPr>
          <p:cNvPr id="3" name="Google Shape;321;p31">
            <a:extLst>
              <a:ext uri="{FF2B5EF4-FFF2-40B4-BE49-F238E27FC236}">
                <a16:creationId xmlns="" xmlns:a16="http://schemas.microsoft.com/office/drawing/2014/main" id="{B0DDBCB7-D3F8-4011-8470-F2B8D1E39F31}"/>
              </a:ext>
            </a:extLst>
          </p:cNvPr>
          <p:cNvPicPr preferRelativeResize="0"/>
          <p:nvPr/>
        </p:nvPicPr>
        <p:blipFill>
          <a:blip r:embed="rId3">
            <a:alphaModFix/>
          </a:blip>
          <a:stretch>
            <a:fillRect/>
          </a:stretch>
        </p:blipFill>
        <p:spPr>
          <a:xfrm>
            <a:off x="637648" y="3265149"/>
            <a:ext cx="7859174" cy="2763796"/>
          </a:xfrm>
          <a:prstGeom prst="rect">
            <a:avLst/>
          </a:prstGeom>
          <a:noFill/>
          <a:ln>
            <a:noFill/>
          </a:ln>
        </p:spPr>
      </p:pic>
    </p:spTree>
    <p:extLst>
      <p:ext uri="{BB962C8B-B14F-4D97-AF65-F5344CB8AC3E}">
        <p14:creationId xmlns:p14="http://schemas.microsoft.com/office/powerpoint/2010/main" val="24564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human or physical geography might you be learning about? It could be more than one!</a:t>
            </a:r>
          </a:p>
        </p:txBody>
      </p:sp>
      <p:pic>
        <p:nvPicPr>
          <p:cNvPr id="4" name="Google Shape;331;p32">
            <a:extLst>
              <a:ext uri="{FF2B5EF4-FFF2-40B4-BE49-F238E27FC236}">
                <a16:creationId xmlns="" xmlns:a16="http://schemas.microsoft.com/office/drawing/2014/main" id="{BB05D1AB-8299-492D-95DA-F19271AF16BD}"/>
              </a:ext>
            </a:extLst>
          </p:cNvPr>
          <p:cNvPicPr preferRelativeResize="0"/>
          <p:nvPr/>
        </p:nvPicPr>
        <p:blipFill rotWithShape="1">
          <a:blip r:embed="rId3">
            <a:alphaModFix/>
          </a:blip>
          <a:srcRect t="15094" b="11385"/>
          <a:stretch/>
        </p:blipFill>
        <p:spPr>
          <a:xfrm>
            <a:off x="637648" y="2940938"/>
            <a:ext cx="7859174" cy="3252597"/>
          </a:xfrm>
          <a:prstGeom prst="rect">
            <a:avLst/>
          </a:prstGeom>
          <a:noFill/>
          <a:ln>
            <a:noFill/>
          </a:ln>
        </p:spPr>
      </p:pic>
    </p:spTree>
    <p:extLst>
      <p:ext uri="{BB962C8B-B14F-4D97-AF65-F5344CB8AC3E}">
        <p14:creationId xmlns:p14="http://schemas.microsoft.com/office/powerpoint/2010/main" val="144128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338554"/>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physical geography might you be learning about?</a:t>
            </a:r>
          </a:p>
        </p:txBody>
      </p:sp>
      <p:pic>
        <p:nvPicPr>
          <p:cNvPr id="3" name="Google Shape;339;p33">
            <a:extLst>
              <a:ext uri="{FF2B5EF4-FFF2-40B4-BE49-F238E27FC236}">
                <a16:creationId xmlns="" xmlns:a16="http://schemas.microsoft.com/office/drawing/2014/main" id="{36317FEF-AD90-47F3-B1B0-C9B6FD9F0098}"/>
              </a:ext>
            </a:extLst>
          </p:cNvPr>
          <p:cNvPicPr preferRelativeResize="0"/>
          <p:nvPr/>
        </p:nvPicPr>
        <p:blipFill>
          <a:blip r:embed="rId3">
            <a:alphaModFix/>
          </a:blip>
          <a:stretch>
            <a:fillRect/>
          </a:stretch>
        </p:blipFill>
        <p:spPr>
          <a:xfrm>
            <a:off x="637648" y="2694718"/>
            <a:ext cx="7859174" cy="3606942"/>
          </a:xfrm>
          <a:prstGeom prst="rect">
            <a:avLst/>
          </a:prstGeom>
          <a:noFill/>
          <a:ln>
            <a:noFill/>
          </a:ln>
        </p:spPr>
      </p:pic>
    </p:spTree>
    <p:extLst>
      <p:ext uri="{BB962C8B-B14F-4D97-AF65-F5344CB8AC3E}">
        <p14:creationId xmlns:p14="http://schemas.microsoft.com/office/powerpoint/2010/main" val="3727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human geography might you be learning about? It could be more than one!</a:t>
            </a:r>
          </a:p>
        </p:txBody>
      </p:sp>
      <p:pic>
        <p:nvPicPr>
          <p:cNvPr id="4" name="Google Shape;348;p34">
            <a:extLst>
              <a:ext uri="{FF2B5EF4-FFF2-40B4-BE49-F238E27FC236}">
                <a16:creationId xmlns="" xmlns:a16="http://schemas.microsoft.com/office/drawing/2014/main" id="{71DD533F-F50F-430D-91D0-7153D9D6ADF7}"/>
              </a:ext>
            </a:extLst>
          </p:cNvPr>
          <p:cNvPicPr preferRelativeResize="0"/>
          <p:nvPr/>
        </p:nvPicPr>
        <p:blipFill rotWithShape="1">
          <a:blip r:embed="rId3">
            <a:alphaModFix/>
          </a:blip>
          <a:srcRect t="24002"/>
          <a:stretch/>
        </p:blipFill>
        <p:spPr>
          <a:xfrm>
            <a:off x="637648" y="2940938"/>
            <a:ext cx="7868704" cy="3360721"/>
          </a:xfrm>
          <a:prstGeom prst="rect">
            <a:avLst/>
          </a:prstGeom>
          <a:noFill/>
          <a:ln>
            <a:noFill/>
          </a:ln>
        </p:spPr>
      </p:pic>
    </p:spTree>
    <p:extLst>
      <p:ext uri="{BB962C8B-B14F-4D97-AF65-F5344CB8AC3E}">
        <p14:creationId xmlns:p14="http://schemas.microsoft.com/office/powerpoint/2010/main" val="62720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physical geography might you be learning about? It could be more than one!</a:t>
            </a:r>
          </a:p>
        </p:txBody>
      </p:sp>
      <p:pic>
        <p:nvPicPr>
          <p:cNvPr id="3" name="Google Shape;358;p35">
            <a:extLst>
              <a:ext uri="{FF2B5EF4-FFF2-40B4-BE49-F238E27FC236}">
                <a16:creationId xmlns="" xmlns:a16="http://schemas.microsoft.com/office/drawing/2014/main" id="{6A7A81EA-B4A4-435B-BC0B-615CA4069128}"/>
              </a:ext>
            </a:extLst>
          </p:cNvPr>
          <p:cNvPicPr preferRelativeResize="0"/>
          <p:nvPr/>
        </p:nvPicPr>
        <p:blipFill>
          <a:blip r:embed="rId3">
            <a:alphaModFix/>
          </a:blip>
          <a:stretch>
            <a:fillRect/>
          </a:stretch>
        </p:blipFill>
        <p:spPr>
          <a:xfrm>
            <a:off x="2307451" y="2940939"/>
            <a:ext cx="4519568" cy="3404752"/>
          </a:xfrm>
          <a:prstGeom prst="rect">
            <a:avLst/>
          </a:prstGeom>
          <a:noFill/>
          <a:ln>
            <a:noFill/>
          </a:ln>
        </p:spPr>
      </p:pic>
    </p:spTree>
    <p:extLst>
      <p:ext uri="{BB962C8B-B14F-4D97-AF65-F5344CB8AC3E}">
        <p14:creationId xmlns:p14="http://schemas.microsoft.com/office/powerpoint/2010/main" val="245883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074"/>
            <a:ext cx="7772400" cy="685800"/>
          </a:xfrm>
        </p:spPr>
        <p:txBody>
          <a:bodyPr>
            <a:normAutofit fontScale="90000"/>
          </a:bodyPr>
          <a:lstStyle/>
          <a:p>
            <a:r>
              <a:rPr lang="en-US" sz="8000"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Definitions</a:t>
            </a:r>
            <a:endParaRPr lang="en-US"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4604084" y="1766337"/>
            <a:ext cx="4572000" cy="4121128"/>
          </a:xfrm>
          <a:prstGeom prst="rect">
            <a:avLst/>
          </a:prstGeom>
        </p:spPr>
        <p:txBody>
          <a:bodyPr>
            <a:spAutoFit/>
          </a:bodyPr>
          <a:lstStyle/>
          <a:p>
            <a:pPr marL="91440" lvl="0" indent="-91440">
              <a:lnSpc>
                <a:spcPct val="85000"/>
              </a:lnSpc>
              <a:spcBef>
                <a:spcPts val="1300"/>
              </a:spcBef>
              <a:buFont typeface="Arial" pitchFamily="34" charset="0"/>
              <a:buChar char=" "/>
            </a:pPr>
            <a:r>
              <a:rPr lang="en-GB" sz="4400" dirty="0">
                <a:solidFill>
                  <a:srgbClr val="FF0000"/>
                </a:solidFill>
                <a:latin typeface="Jarman" panose="00000400000000000000" pitchFamily="2" charset="0"/>
              </a:rPr>
              <a:t>A </a:t>
            </a:r>
            <a:r>
              <a:rPr lang="en-GB" sz="4400" b="1" dirty="0">
                <a:solidFill>
                  <a:srgbClr val="FF0000"/>
                </a:solidFill>
                <a:latin typeface="Jarman" panose="00000400000000000000" pitchFamily="2" charset="0"/>
              </a:rPr>
              <a:t>human feature</a:t>
            </a:r>
            <a:r>
              <a:rPr lang="en-GB" sz="4400" dirty="0">
                <a:solidFill>
                  <a:srgbClr val="FF0000"/>
                </a:solidFill>
                <a:latin typeface="Jarman" panose="00000400000000000000" pitchFamily="2" charset="0"/>
              </a:rPr>
              <a:t> </a:t>
            </a:r>
            <a:r>
              <a:rPr lang="en-GB" sz="4400" dirty="0">
                <a:solidFill>
                  <a:srgbClr val="002060"/>
                </a:solidFill>
                <a:latin typeface="Jarman" panose="00000400000000000000" pitchFamily="2" charset="0"/>
              </a:rPr>
              <a:t>is something man - made or it was made by a </a:t>
            </a:r>
            <a:r>
              <a:rPr lang="en-GB" sz="4400" b="1" dirty="0">
                <a:solidFill>
                  <a:srgbClr val="002060"/>
                </a:solidFill>
                <a:latin typeface="Jarman" panose="00000400000000000000" pitchFamily="2" charset="0"/>
              </a:rPr>
              <a:t>human</a:t>
            </a:r>
            <a:r>
              <a:rPr lang="en-GB" sz="4400" dirty="0">
                <a:solidFill>
                  <a:srgbClr val="002060"/>
                </a:solidFill>
                <a:latin typeface="Jarman" panose="00000400000000000000" pitchFamily="2" charset="0"/>
              </a:rPr>
              <a:t> being e.g. buildings</a:t>
            </a:r>
          </a:p>
        </p:txBody>
      </p:sp>
      <p:sp>
        <p:nvSpPr>
          <p:cNvPr id="6" name="Rectangle 5"/>
          <p:cNvSpPr/>
          <p:nvPr/>
        </p:nvSpPr>
        <p:spPr>
          <a:xfrm>
            <a:off x="0" y="1371600"/>
            <a:ext cx="4572000" cy="4863383"/>
          </a:xfrm>
          <a:prstGeom prst="rect">
            <a:avLst/>
          </a:prstGeom>
        </p:spPr>
        <p:txBody>
          <a:bodyPr>
            <a:spAutoFit/>
          </a:bodyPr>
          <a:lstStyle/>
          <a:p>
            <a:pPr marL="91440" lvl="0" indent="-91440">
              <a:lnSpc>
                <a:spcPct val="85000"/>
              </a:lnSpc>
              <a:spcBef>
                <a:spcPts val="1300"/>
              </a:spcBef>
              <a:buFont typeface="Arial" pitchFamily="34" charset="0"/>
              <a:buChar char=" "/>
            </a:pPr>
            <a:r>
              <a:rPr lang="en-GB" sz="4400" dirty="0">
                <a:solidFill>
                  <a:srgbClr val="FF0000"/>
                </a:solidFill>
                <a:latin typeface="Jarman" panose="00000400000000000000" pitchFamily="2" charset="0"/>
              </a:rPr>
              <a:t>A </a:t>
            </a:r>
            <a:r>
              <a:rPr lang="en-GB" sz="4400" b="1" dirty="0">
                <a:solidFill>
                  <a:srgbClr val="FF0000"/>
                </a:solidFill>
                <a:latin typeface="Jarman" panose="00000400000000000000" pitchFamily="2" charset="0"/>
              </a:rPr>
              <a:t>physical feature </a:t>
            </a:r>
            <a:r>
              <a:rPr lang="en-GB" sz="4400" dirty="0">
                <a:solidFill>
                  <a:srgbClr val="002060"/>
                </a:solidFill>
                <a:latin typeface="Jarman" panose="00000400000000000000" pitchFamily="2" charset="0"/>
              </a:rPr>
              <a:t>is something which is </a:t>
            </a:r>
            <a:r>
              <a:rPr lang="en-GB" sz="4400" b="1" dirty="0">
                <a:solidFill>
                  <a:srgbClr val="002060"/>
                </a:solidFill>
                <a:latin typeface="Jarman" panose="00000400000000000000" pitchFamily="2" charset="0"/>
              </a:rPr>
              <a:t>natural</a:t>
            </a:r>
            <a:r>
              <a:rPr lang="en-GB" sz="4400" dirty="0">
                <a:solidFill>
                  <a:srgbClr val="002060"/>
                </a:solidFill>
                <a:latin typeface="Jarman" panose="00000400000000000000" pitchFamily="2" charset="0"/>
              </a:rPr>
              <a:t> – it happens naturally </a:t>
            </a:r>
          </a:p>
          <a:p>
            <a:pPr marL="91440" lvl="0" indent="-91440">
              <a:lnSpc>
                <a:spcPct val="85000"/>
              </a:lnSpc>
              <a:spcBef>
                <a:spcPts val="1300"/>
              </a:spcBef>
              <a:buFont typeface="Arial" pitchFamily="34" charset="0"/>
              <a:buChar char=" "/>
            </a:pPr>
            <a:r>
              <a:rPr lang="en-GB" sz="4400" dirty="0">
                <a:solidFill>
                  <a:srgbClr val="002060"/>
                </a:solidFill>
                <a:latin typeface="Jarman" panose="00000400000000000000" pitchFamily="2" charset="0"/>
              </a:rPr>
              <a:t>E.g. land, water within a land, soil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6">
                    <a:lumMod val="75000"/>
                  </a:schemeClr>
                </a:solidFill>
              </a:rPr>
              <a:t>Quiz Challenge</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37648" y="1851638"/>
            <a:ext cx="7859174" cy="338554"/>
          </a:xfrm>
          <a:prstGeom prst="rect">
            <a:avLst/>
          </a:prstGeom>
          <a:solidFill>
            <a:schemeClr val="accent6">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rtl="0">
              <a:spcBef>
                <a:spcPts val="0"/>
              </a:spcBef>
              <a:spcAft>
                <a:spcPts val="0"/>
              </a:spcAft>
              <a:buFont typeface="Arial" panose="020B0604020202020204" pitchFamily="34" charset="0"/>
              <a:buChar char="•"/>
            </a:pPr>
            <a:r>
              <a:rPr lang="en-GB" sz="1600" dirty="0">
                <a:solidFill>
                  <a:schemeClr val="bg1"/>
                </a:solidFill>
              </a:rPr>
              <a:t>Is this an example of human or physical geography?</a:t>
            </a:r>
          </a:p>
        </p:txBody>
      </p:sp>
      <p:sp>
        <p:nvSpPr>
          <p:cNvPr id="7" name="TextBox 6">
            <a:extLst>
              <a:ext uri="{FF2B5EF4-FFF2-40B4-BE49-F238E27FC236}">
                <a16:creationId xmlns="" xmlns:a16="http://schemas.microsoft.com/office/drawing/2014/main" id="{510B1B64-D99C-4FC1-BD44-CFF523E8268B}"/>
              </a:ext>
            </a:extLst>
          </p:cNvPr>
          <p:cNvSpPr txBox="1"/>
          <p:nvPr/>
        </p:nvSpPr>
        <p:spPr>
          <a:xfrm>
            <a:off x="637648" y="1380091"/>
            <a:ext cx="7859174"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accent6">
                    <a:lumMod val="75000"/>
                  </a:schemeClr>
                </a:solidFill>
              </a:rPr>
              <a:t>Look at the photo.</a:t>
            </a:r>
          </a:p>
        </p:txBody>
      </p:sp>
      <p:sp>
        <p:nvSpPr>
          <p:cNvPr id="11" name="TextBox 10">
            <a:extLst>
              <a:ext uri="{FF2B5EF4-FFF2-40B4-BE49-F238E27FC236}">
                <a16:creationId xmlns="" xmlns:a16="http://schemas.microsoft.com/office/drawing/2014/main" id="{A91EC794-95B9-42AB-BB2F-82468600FB8A}"/>
              </a:ext>
            </a:extLst>
          </p:cNvPr>
          <p:cNvSpPr txBox="1"/>
          <p:nvPr/>
        </p:nvSpPr>
        <p:spPr>
          <a:xfrm>
            <a:off x="637648" y="2273178"/>
            <a:ext cx="7859174" cy="584775"/>
          </a:xfrm>
          <a:prstGeom prst="rect">
            <a:avLst/>
          </a:prstGeom>
          <a:solidFill>
            <a:schemeClr val="accent6">
              <a:lumMod val="75000"/>
            </a:schemeClr>
          </a:solidFill>
        </p:spPr>
        <p:txBody>
          <a:bodyPr wrap="square">
            <a:spAutoFit/>
          </a:bodyPr>
          <a:lstStyle/>
          <a:p>
            <a:pPr marL="285750" indent="-285750">
              <a:buFont typeface="Arial" panose="020B0604020202020204" pitchFamily="34" charset="0"/>
              <a:buChar char="•"/>
            </a:pPr>
            <a:r>
              <a:rPr lang="en-GB" sz="1600" dirty="0">
                <a:solidFill>
                  <a:schemeClr val="bg1"/>
                </a:solidFill>
              </a:rPr>
              <a:t>What aspect of human geography might you be learning about? It could be more than one!</a:t>
            </a:r>
          </a:p>
        </p:txBody>
      </p:sp>
      <p:pic>
        <p:nvPicPr>
          <p:cNvPr id="4" name="Google Shape;366;p36">
            <a:extLst>
              <a:ext uri="{FF2B5EF4-FFF2-40B4-BE49-F238E27FC236}">
                <a16:creationId xmlns="" xmlns:a16="http://schemas.microsoft.com/office/drawing/2014/main" id="{7D9391FD-6E23-49A3-9DDC-0B236CA5DAFF}"/>
              </a:ext>
            </a:extLst>
          </p:cNvPr>
          <p:cNvPicPr preferRelativeResize="0"/>
          <p:nvPr/>
        </p:nvPicPr>
        <p:blipFill>
          <a:blip r:embed="rId3">
            <a:alphaModFix/>
          </a:blip>
          <a:stretch>
            <a:fillRect/>
          </a:stretch>
        </p:blipFill>
        <p:spPr>
          <a:xfrm>
            <a:off x="2183823" y="2987051"/>
            <a:ext cx="4857750" cy="3238500"/>
          </a:xfrm>
          <a:prstGeom prst="rect">
            <a:avLst/>
          </a:prstGeom>
          <a:noFill/>
          <a:ln>
            <a:noFill/>
          </a:ln>
        </p:spPr>
      </p:pic>
    </p:spTree>
    <p:extLst>
      <p:ext uri="{BB962C8B-B14F-4D97-AF65-F5344CB8AC3E}">
        <p14:creationId xmlns:p14="http://schemas.microsoft.com/office/powerpoint/2010/main" val="29906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solidFill>
                  <a:srgbClr val="FF0000"/>
                </a:solidFill>
              </a:rPr>
              <a:t>Geographical skills: photo interpretation</a:t>
            </a:r>
            <a:endParaRPr lang="en-US" sz="3600" dirty="0">
              <a:solidFill>
                <a:srgbClr val="FF0000"/>
              </a:solidFill>
            </a:endParaRPr>
          </a:p>
        </p:txBody>
      </p:sp>
      <p:pic>
        <p:nvPicPr>
          <p:cNvPr id="4" name="Picture 6" descr="C:\Users\USER-PC\Downloads\stock-vector-nature-cartoon-river-tree-vector-286240949.jpg"/>
          <p:cNvPicPr>
            <a:picLocks noGrp="1" noChangeAspect="1" noChangeArrowheads="1"/>
          </p:cNvPicPr>
          <p:nvPr>
            <p:ph idx="1"/>
          </p:nvPr>
        </p:nvPicPr>
        <p:blipFill>
          <a:blip r:embed="rId2" cstate="print"/>
          <a:srcRect b="6462"/>
          <a:stretch>
            <a:fillRect/>
          </a:stretch>
        </p:blipFill>
        <p:spPr bwMode="auto">
          <a:xfrm>
            <a:off x="1676400" y="1447800"/>
            <a:ext cx="5943599" cy="4659825"/>
          </a:xfrm>
          <a:prstGeom prst="rect">
            <a:avLst/>
          </a:prstGeom>
          <a:noFill/>
        </p:spPr>
      </p:pic>
      <p:cxnSp>
        <p:nvCxnSpPr>
          <p:cNvPr id="6" name="Straight Connector 5"/>
          <p:cNvCxnSpPr/>
          <p:nvPr/>
        </p:nvCxnSpPr>
        <p:spPr>
          <a:xfrm rot="10800000">
            <a:off x="1143000" y="2286000"/>
            <a:ext cx="99060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flipV="1">
            <a:off x="5562600" y="4419600"/>
            <a:ext cx="24384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5410200" y="2286000"/>
            <a:ext cx="2667000" cy="99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6934200" y="1600200"/>
            <a:ext cx="99060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6934200" y="5334000"/>
            <a:ext cx="990600" cy="303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1447800" y="4800600"/>
            <a:ext cx="3048000"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1371600"/>
            <a:ext cx="838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609600" y="2057400"/>
            <a:ext cx="685800" cy="369332"/>
          </a:xfrm>
          <a:prstGeom prst="rect">
            <a:avLst/>
          </a:prstGeom>
          <a:noFill/>
        </p:spPr>
        <p:txBody>
          <a:bodyPr wrap="square" rtlCol="0">
            <a:spAutoFit/>
          </a:bodyPr>
          <a:lstStyle/>
          <a:p>
            <a:r>
              <a:rPr lang="en-US" dirty="0" smtClean="0">
                <a:solidFill>
                  <a:prstClr val="black"/>
                </a:solidFill>
              </a:rPr>
              <a:t>Tree </a:t>
            </a:r>
            <a:endParaRPr lang="en-US" dirty="0">
              <a:solidFill>
                <a:prstClr val="black"/>
              </a:solidFill>
            </a:endParaRPr>
          </a:p>
        </p:txBody>
      </p:sp>
      <p:sp>
        <p:nvSpPr>
          <p:cNvPr id="20" name="TextBox 19"/>
          <p:cNvSpPr txBox="1"/>
          <p:nvPr/>
        </p:nvSpPr>
        <p:spPr>
          <a:xfrm>
            <a:off x="838200" y="4659868"/>
            <a:ext cx="685800" cy="369332"/>
          </a:xfrm>
          <a:prstGeom prst="rect">
            <a:avLst/>
          </a:prstGeom>
          <a:noFill/>
        </p:spPr>
        <p:txBody>
          <a:bodyPr wrap="square" rtlCol="0">
            <a:spAutoFit/>
          </a:bodyPr>
          <a:lstStyle/>
          <a:p>
            <a:r>
              <a:rPr lang="en-US" dirty="0" smtClean="0">
                <a:solidFill>
                  <a:prstClr val="black"/>
                </a:solidFill>
              </a:rPr>
              <a:t>Rock </a:t>
            </a:r>
            <a:endParaRPr lang="en-US" dirty="0">
              <a:solidFill>
                <a:prstClr val="black"/>
              </a:solidFill>
            </a:endParaRPr>
          </a:p>
        </p:txBody>
      </p:sp>
      <p:sp>
        <p:nvSpPr>
          <p:cNvPr id="21" name="TextBox 20"/>
          <p:cNvSpPr txBox="1"/>
          <p:nvPr/>
        </p:nvSpPr>
        <p:spPr>
          <a:xfrm>
            <a:off x="7848600" y="5105400"/>
            <a:ext cx="1295400" cy="369332"/>
          </a:xfrm>
          <a:prstGeom prst="rect">
            <a:avLst/>
          </a:prstGeom>
          <a:noFill/>
        </p:spPr>
        <p:txBody>
          <a:bodyPr wrap="square" rtlCol="0">
            <a:spAutoFit/>
          </a:bodyPr>
          <a:lstStyle/>
          <a:p>
            <a:r>
              <a:rPr lang="en-US" dirty="0" smtClean="0">
                <a:solidFill>
                  <a:prstClr val="black"/>
                </a:solidFill>
              </a:rPr>
              <a:t>vegetation</a:t>
            </a:r>
            <a:endParaRPr lang="en-US" dirty="0">
              <a:solidFill>
                <a:prstClr val="black"/>
              </a:solidFill>
            </a:endParaRPr>
          </a:p>
        </p:txBody>
      </p:sp>
      <p:sp>
        <p:nvSpPr>
          <p:cNvPr id="22" name="TextBox 21"/>
          <p:cNvSpPr txBox="1"/>
          <p:nvPr/>
        </p:nvSpPr>
        <p:spPr>
          <a:xfrm>
            <a:off x="7924800" y="4191000"/>
            <a:ext cx="1295400" cy="369332"/>
          </a:xfrm>
          <a:prstGeom prst="rect">
            <a:avLst/>
          </a:prstGeom>
          <a:noFill/>
        </p:spPr>
        <p:txBody>
          <a:bodyPr wrap="square" rtlCol="0">
            <a:spAutoFit/>
          </a:bodyPr>
          <a:lstStyle/>
          <a:p>
            <a:r>
              <a:rPr lang="en-US" dirty="0" smtClean="0">
                <a:solidFill>
                  <a:prstClr val="black"/>
                </a:solidFill>
              </a:rPr>
              <a:t>River </a:t>
            </a:r>
            <a:endParaRPr lang="en-US" dirty="0">
              <a:solidFill>
                <a:prstClr val="black"/>
              </a:solidFill>
            </a:endParaRPr>
          </a:p>
        </p:txBody>
      </p:sp>
      <p:sp>
        <p:nvSpPr>
          <p:cNvPr id="23" name="TextBox 22"/>
          <p:cNvSpPr txBox="1"/>
          <p:nvPr/>
        </p:nvSpPr>
        <p:spPr>
          <a:xfrm>
            <a:off x="8077200" y="2057400"/>
            <a:ext cx="1219200" cy="369332"/>
          </a:xfrm>
          <a:prstGeom prst="rect">
            <a:avLst/>
          </a:prstGeom>
          <a:noFill/>
        </p:spPr>
        <p:txBody>
          <a:bodyPr wrap="square" rtlCol="0">
            <a:spAutoFit/>
          </a:bodyPr>
          <a:lstStyle/>
          <a:p>
            <a:r>
              <a:rPr lang="en-US" dirty="0" smtClean="0">
                <a:solidFill>
                  <a:prstClr val="black"/>
                </a:solidFill>
              </a:rPr>
              <a:t>mountain</a:t>
            </a:r>
            <a:endParaRPr lang="en-US" dirty="0">
              <a:solidFill>
                <a:prstClr val="black"/>
              </a:solidFill>
            </a:endParaRPr>
          </a:p>
        </p:txBody>
      </p:sp>
      <p:sp>
        <p:nvSpPr>
          <p:cNvPr id="24" name="TextBox 23"/>
          <p:cNvSpPr txBox="1"/>
          <p:nvPr/>
        </p:nvSpPr>
        <p:spPr>
          <a:xfrm>
            <a:off x="7772400" y="1219200"/>
            <a:ext cx="1371600" cy="369332"/>
          </a:xfrm>
          <a:prstGeom prst="rect">
            <a:avLst/>
          </a:prstGeom>
          <a:noFill/>
        </p:spPr>
        <p:txBody>
          <a:bodyPr wrap="square" rtlCol="0">
            <a:spAutoFit/>
          </a:bodyPr>
          <a:lstStyle/>
          <a:p>
            <a:r>
              <a:rPr lang="en-US" dirty="0" smtClean="0">
                <a:solidFill>
                  <a:prstClr val="black"/>
                </a:solidFill>
              </a:rPr>
              <a:t>Atmosphere </a:t>
            </a:r>
            <a:endParaRPr lang="en-US" dirty="0">
              <a:solidFill>
                <a:prstClr val="black"/>
              </a:solidFill>
            </a:endParaRPr>
          </a:p>
        </p:txBody>
      </p:sp>
      <p:cxnSp>
        <p:nvCxnSpPr>
          <p:cNvPr id="26" name="Straight Connector 25"/>
          <p:cNvCxnSpPr/>
          <p:nvPr/>
        </p:nvCxnSpPr>
        <p:spPr>
          <a:xfrm rot="10800000">
            <a:off x="1295400" y="1600200"/>
            <a:ext cx="99060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5800" y="1371600"/>
            <a:ext cx="838200" cy="369332"/>
          </a:xfrm>
          <a:prstGeom prst="rect">
            <a:avLst/>
          </a:prstGeom>
          <a:noFill/>
        </p:spPr>
        <p:txBody>
          <a:bodyPr wrap="square" rtlCol="0">
            <a:spAutoFit/>
          </a:bodyPr>
          <a:lstStyle/>
          <a:p>
            <a:r>
              <a:rPr lang="en-US" dirty="0" smtClean="0">
                <a:solidFill>
                  <a:prstClr val="black"/>
                </a:solidFill>
              </a:rPr>
              <a:t>cloud</a:t>
            </a:r>
            <a:endParaRPr lang="en-US" dirty="0">
              <a:solidFill>
                <a:prstClr val="black"/>
              </a:solidFill>
            </a:endParaRPr>
          </a:p>
        </p:txBody>
      </p:sp>
    </p:spTree>
    <p:extLst>
      <p:ext uri="{BB962C8B-B14F-4D97-AF65-F5344CB8AC3E}">
        <p14:creationId xmlns:p14="http://schemas.microsoft.com/office/powerpoint/2010/main" val="107823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heel(1)">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anim calcmode="lin" valueType="num">
                                      <p:cBhvr>
                                        <p:cTn id="41" dur="2000" fill="hold"/>
                                        <p:tgtEl>
                                          <p:spTgt spid="19"/>
                                        </p:tgtEl>
                                        <p:attrNameLst>
                                          <p:attrName>ppt_w</p:attrName>
                                        </p:attrNameLst>
                                      </p:cBhvr>
                                      <p:tavLst>
                                        <p:tav tm="0" fmla="#ppt_w*sin(2.5*pi*$)">
                                          <p:val>
                                            <p:fltVal val="0"/>
                                          </p:val>
                                        </p:tav>
                                        <p:tav tm="100000">
                                          <p:val>
                                            <p:fltVal val="1"/>
                                          </p:val>
                                        </p:tav>
                                      </p:tavLst>
                                    </p:anim>
                                    <p:anim calcmode="lin" valueType="num">
                                      <p:cBhvr>
                                        <p:cTn id="42"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80">
                                          <p:stCondLst>
                                            <p:cond delay="0"/>
                                          </p:stCondLst>
                                        </p:cTn>
                                        <p:tgtEl>
                                          <p:spTgt spid="20"/>
                                        </p:tgtEl>
                                      </p:cBhvr>
                                    </p:animEffect>
                                    <p:anim calcmode="lin" valueType="num">
                                      <p:cBhvr>
                                        <p:cTn id="5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9" dur="26">
                                          <p:stCondLst>
                                            <p:cond delay="650"/>
                                          </p:stCondLst>
                                        </p:cTn>
                                        <p:tgtEl>
                                          <p:spTgt spid="20"/>
                                        </p:tgtEl>
                                      </p:cBhvr>
                                      <p:to x="100000" y="60000"/>
                                    </p:animScale>
                                    <p:animScale>
                                      <p:cBhvr>
                                        <p:cTn id="60" dur="166" decel="50000">
                                          <p:stCondLst>
                                            <p:cond delay="676"/>
                                          </p:stCondLst>
                                        </p:cTn>
                                        <p:tgtEl>
                                          <p:spTgt spid="20"/>
                                        </p:tgtEl>
                                      </p:cBhvr>
                                      <p:to x="100000" y="100000"/>
                                    </p:animScale>
                                    <p:animScale>
                                      <p:cBhvr>
                                        <p:cTn id="61" dur="26">
                                          <p:stCondLst>
                                            <p:cond delay="1312"/>
                                          </p:stCondLst>
                                        </p:cTn>
                                        <p:tgtEl>
                                          <p:spTgt spid="20"/>
                                        </p:tgtEl>
                                      </p:cBhvr>
                                      <p:to x="100000" y="80000"/>
                                    </p:animScale>
                                    <p:animScale>
                                      <p:cBhvr>
                                        <p:cTn id="62" dur="166" decel="50000">
                                          <p:stCondLst>
                                            <p:cond delay="1338"/>
                                          </p:stCondLst>
                                        </p:cTn>
                                        <p:tgtEl>
                                          <p:spTgt spid="20"/>
                                        </p:tgtEl>
                                      </p:cBhvr>
                                      <p:to x="100000" y="100000"/>
                                    </p:animScale>
                                    <p:animScale>
                                      <p:cBhvr>
                                        <p:cTn id="63" dur="26">
                                          <p:stCondLst>
                                            <p:cond delay="1642"/>
                                          </p:stCondLst>
                                        </p:cTn>
                                        <p:tgtEl>
                                          <p:spTgt spid="20"/>
                                        </p:tgtEl>
                                      </p:cBhvr>
                                      <p:to x="100000" y="90000"/>
                                    </p:animScale>
                                    <p:animScale>
                                      <p:cBhvr>
                                        <p:cTn id="64" dur="166" decel="50000">
                                          <p:stCondLst>
                                            <p:cond delay="1668"/>
                                          </p:stCondLst>
                                        </p:cTn>
                                        <p:tgtEl>
                                          <p:spTgt spid="20"/>
                                        </p:tgtEl>
                                      </p:cBhvr>
                                      <p:to x="100000" y="100000"/>
                                    </p:animScale>
                                    <p:animScale>
                                      <p:cBhvr>
                                        <p:cTn id="65" dur="26">
                                          <p:stCondLst>
                                            <p:cond delay="1808"/>
                                          </p:stCondLst>
                                        </p:cTn>
                                        <p:tgtEl>
                                          <p:spTgt spid="20"/>
                                        </p:tgtEl>
                                      </p:cBhvr>
                                      <p:to x="100000" y="95000"/>
                                    </p:animScale>
                                    <p:animScale>
                                      <p:cBhvr>
                                        <p:cTn id="66" dur="166" decel="50000">
                                          <p:stCondLst>
                                            <p:cond delay="1834"/>
                                          </p:stCondLst>
                                        </p:cTn>
                                        <p:tgtEl>
                                          <p:spTgt spid="2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2000"/>
                                        <p:tgtEl>
                                          <p:spTgt spid="9"/>
                                        </p:tgtEl>
                                      </p:cBhvr>
                                    </p:animEffect>
                                    <p:anim calcmode="lin" valueType="num">
                                      <p:cBhvr>
                                        <p:cTn id="95" dur="2000" fill="hold"/>
                                        <p:tgtEl>
                                          <p:spTgt spid="9"/>
                                        </p:tgtEl>
                                        <p:attrNameLst>
                                          <p:attrName>ppt_w</p:attrName>
                                        </p:attrNameLst>
                                      </p:cBhvr>
                                      <p:tavLst>
                                        <p:tav tm="0" fmla="#ppt_w*sin(2.5*pi*$)">
                                          <p:val>
                                            <p:fltVal val="0"/>
                                          </p:val>
                                        </p:tav>
                                        <p:tav tm="100000">
                                          <p:val>
                                            <p:fltVal val="1"/>
                                          </p:val>
                                        </p:tav>
                                      </p:tavLst>
                                    </p:anim>
                                    <p:anim calcmode="lin" valueType="num">
                                      <p:cBhvr>
                                        <p:cTn id="9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5"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2000"/>
                                        <p:tgtEl>
                                          <p:spTgt spid="23"/>
                                        </p:tgtEl>
                                      </p:cBhvr>
                                    </p:animEffect>
                                    <p:anim calcmode="lin" valueType="num">
                                      <p:cBhvr>
                                        <p:cTn id="102" dur="2000" fill="hold"/>
                                        <p:tgtEl>
                                          <p:spTgt spid="23"/>
                                        </p:tgtEl>
                                        <p:attrNameLst>
                                          <p:attrName>ppt_w</p:attrName>
                                        </p:attrNameLst>
                                      </p:cBhvr>
                                      <p:tavLst>
                                        <p:tav tm="0" fmla="#ppt_w*sin(2.5*pi*$)">
                                          <p:val>
                                            <p:fltVal val="0"/>
                                          </p:val>
                                        </p:tav>
                                        <p:tav tm="100000">
                                          <p:val>
                                            <p:fltVal val="1"/>
                                          </p:val>
                                        </p:tav>
                                      </p:tavLst>
                                    </p:anim>
                                    <p:anim calcmode="lin" valueType="num">
                                      <p:cBhvr>
                                        <p:cTn id="103"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circle(in)">
                                      <p:cBhvr>
                                        <p:cTn id="108" dur="2000"/>
                                        <p:tgtEl>
                                          <p:spTgt spid="7"/>
                                        </p:tgtEl>
                                      </p:cBhvr>
                                    </p:animEffect>
                                  </p:childTnLst>
                                </p:cTn>
                              </p:par>
                            </p:childTnLst>
                          </p:cTn>
                        </p:par>
                      </p:childTnLst>
                    </p:cTn>
                  </p:par>
                  <p:par>
                    <p:cTn id="109" fill="hold">
                      <p:stCondLst>
                        <p:cond delay="indefinite"/>
                      </p:stCondLst>
                      <p:childTnLst>
                        <p:par>
                          <p:cTn id="110" fill="hold">
                            <p:stCondLst>
                              <p:cond delay="0"/>
                            </p:stCondLst>
                            <p:childTnLst>
                              <p:par>
                                <p:cTn id="111" presetID="45" presetClass="entr"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2000"/>
                                        <p:tgtEl>
                                          <p:spTgt spid="22"/>
                                        </p:tgtEl>
                                      </p:cBhvr>
                                    </p:animEffect>
                                    <p:anim calcmode="lin" valueType="num">
                                      <p:cBhvr>
                                        <p:cTn id="114" dur="2000" fill="hold"/>
                                        <p:tgtEl>
                                          <p:spTgt spid="22"/>
                                        </p:tgtEl>
                                        <p:attrNameLst>
                                          <p:attrName>ppt_w</p:attrName>
                                        </p:attrNameLst>
                                      </p:cBhvr>
                                      <p:tavLst>
                                        <p:tav tm="0" fmla="#ppt_w*sin(2.5*pi*$)">
                                          <p:val>
                                            <p:fltVal val="0"/>
                                          </p:val>
                                        </p:tav>
                                        <p:tav tm="100000">
                                          <p:val>
                                            <p:fltVal val="1"/>
                                          </p:val>
                                        </p:tav>
                                      </p:tavLst>
                                    </p:anim>
                                    <p:anim calcmode="lin" valueType="num">
                                      <p:cBhvr>
                                        <p:cTn id="115"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12"/>
                                        </p:tgtEl>
                                        <p:attrNameLst>
                                          <p:attrName>style.visibility</p:attrName>
                                        </p:attrNameLst>
                                      </p:cBhvr>
                                      <p:to>
                                        <p:strVal val="visible"/>
                                      </p:to>
                                    </p:set>
                                    <p:anim calcmode="lin" valueType="num">
                                      <p:cBhvr additive="base">
                                        <p:cTn id="120" dur="500" fill="hold"/>
                                        <p:tgtEl>
                                          <p:spTgt spid="12"/>
                                        </p:tgtEl>
                                        <p:attrNameLst>
                                          <p:attrName>ppt_x</p:attrName>
                                        </p:attrNameLst>
                                      </p:cBhvr>
                                      <p:tavLst>
                                        <p:tav tm="0">
                                          <p:val>
                                            <p:strVal val="#ppt_x"/>
                                          </p:val>
                                        </p:tav>
                                        <p:tav tm="100000">
                                          <p:val>
                                            <p:strVal val="#ppt_x"/>
                                          </p:val>
                                        </p:tav>
                                      </p:tavLst>
                                    </p:anim>
                                    <p:anim calcmode="lin" valueType="num">
                                      <p:cBhvr additive="base">
                                        <p:cTn id="1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500" fill="hold"/>
                                        <p:tgtEl>
                                          <p:spTgt spid="21"/>
                                        </p:tgtEl>
                                        <p:attrNameLst>
                                          <p:attrName>ppt_x</p:attrName>
                                        </p:attrNameLst>
                                      </p:cBhvr>
                                      <p:tavLst>
                                        <p:tav tm="0">
                                          <p:val>
                                            <p:strVal val="#ppt_x"/>
                                          </p:val>
                                        </p:tav>
                                        <p:tav tm="100000">
                                          <p:val>
                                            <p:strVal val="#ppt_x"/>
                                          </p:val>
                                        </p:tav>
                                      </p:tavLst>
                                    </p:anim>
                                    <p:anim calcmode="lin" valueType="num">
                                      <p:cBhvr additive="base">
                                        <p:cTn id="1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embers.com/General/images/River%20Thames%20Is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8" y="14887"/>
            <a:ext cx="9271971" cy="66579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92281" y="6259474"/>
            <a:ext cx="2065046" cy="400110"/>
          </a:xfrm>
          <a:prstGeom prst="rect">
            <a:avLst/>
          </a:prstGeom>
          <a:solidFill>
            <a:schemeClr val="bg1"/>
          </a:solidFill>
        </p:spPr>
        <p:txBody>
          <a:bodyPr wrap="square" rtlCol="0">
            <a:spAutoFit/>
          </a:bodyPr>
          <a:lstStyle/>
          <a:p>
            <a:r>
              <a:rPr lang="en-GB" sz="2000" b="1" dirty="0" smtClean="0">
                <a:solidFill>
                  <a:prstClr val="black"/>
                </a:solidFill>
                <a:latin typeface="Century Gothic" panose="020B0502020202020204" pitchFamily="34" charset="0"/>
              </a:rPr>
              <a:t>Photograph A</a:t>
            </a:r>
            <a:endParaRPr lang="en-GB" sz="20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19649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908720"/>
            <a:ext cx="8712968" cy="3416320"/>
          </a:xfrm>
          <a:prstGeom prst="rect">
            <a:avLst/>
          </a:prstGeom>
          <a:noFill/>
        </p:spPr>
        <p:txBody>
          <a:bodyPr wrap="square" rtlCol="0">
            <a:spAutoFit/>
          </a:bodyPr>
          <a:lstStyle/>
          <a:p>
            <a:r>
              <a:rPr lang="en-GB" sz="3200" b="1" dirty="0" smtClean="0">
                <a:solidFill>
                  <a:prstClr val="black"/>
                </a:solidFill>
                <a:latin typeface="Century Gothic" panose="020B0502020202020204" pitchFamily="34" charset="0"/>
              </a:rPr>
              <a:t>Answers for photograph A</a:t>
            </a:r>
            <a:endParaRPr lang="en-GB" sz="3200" b="1" dirty="0">
              <a:solidFill>
                <a:prstClr val="black"/>
              </a:solidFill>
              <a:latin typeface="Century Gothic" panose="020B0502020202020204" pitchFamily="34" charset="0"/>
            </a:endParaRPr>
          </a:p>
          <a:p>
            <a:r>
              <a:rPr lang="en-GB" sz="3200" u="sng" dirty="0" smtClean="0">
                <a:solidFill>
                  <a:prstClr val="black"/>
                </a:solidFill>
                <a:latin typeface="Century Gothic" panose="020B0502020202020204" pitchFamily="34" charset="0"/>
              </a:rPr>
              <a:t>Physical features           Human features</a:t>
            </a:r>
          </a:p>
          <a:p>
            <a:r>
              <a:rPr lang="en-GB" sz="3200" dirty="0" smtClean="0">
                <a:solidFill>
                  <a:prstClr val="black"/>
                </a:solidFill>
                <a:latin typeface="Century Gothic" panose="020B0502020202020204" pitchFamily="34" charset="0"/>
              </a:rPr>
              <a:t>Trees				Houses/buildings</a:t>
            </a:r>
          </a:p>
          <a:p>
            <a:r>
              <a:rPr lang="en-GB" sz="3200" dirty="0" smtClean="0">
                <a:solidFill>
                  <a:prstClr val="black"/>
                </a:solidFill>
                <a:latin typeface="Century Gothic" panose="020B0502020202020204" pitchFamily="34" charset="0"/>
              </a:rPr>
              <a:t>Fields/grassed areas     Roads</a:t>
            </a:r>
          </a:p>
          <a:p>
            <a:r>
              <a:rPr lang="en-GB" sz="3200" dirty="0" smtClean="0">
                <a:solidFill>
                  <a:prstClr val="black"/>
                </a:solidFill>
                <a:latin typeface="Century Gothic" panose="020B0502020202020204" pitchFamily="34" charset="0"/>
              </a:rPr>
              <a:t>River                                Tennis courts</a:t>
            </a:r>
          </a:p>
          <a:p>
            <a:endParaRPr lang="en-GB" sz="2800" dirty="0" smtClean="0">
              <a:solidFill>
                <a:prstClr val="black"/>
              </a:solidFill>
              <a:latin typeface="Century Gothic" panose="020B0502020202020204" pitchFamily="34" charset="0"/>
            </a:endParaRPr>
          </a:p>
          <a:p>
            <a:endParaRPr lang="en-GB" sz="2800" dirty="0" smtClean="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8972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51" y="0"/>
            <a:ext cx="8229600" cy="538544"/>
          </a:xfrm>
        </p:spPr>
        <p:txBody>
          <a:bodyPr>
            <a:normAutofit fontScale="90000"/>
          </a:bodyPr>
          <a:lstStyle/>
          <a:p>
            <a:r>
              <a:rPr lang="en-US" dirty="0" smtClean="0">
                <a:solidFill>
                  <a:srgbClr val="FF0000"/>
                </a:solidFill>
              </a:rPr>
              <a:t>Task</a:t>
            </a:r>
            <a:endParaRPr lang="en-US" dirty="0">
              <a:solidFill>
                <a:srgbClr val="FF0000"/>
              </a:solidFill>
            </a:endParaRPr>
          </a:p>
        </p:txBody>
      </p:sp>
      <p:sp>
        <p:nvSpPr>
          <p:cNvPr id="5" name="TextBox 4"/>
          <p:cNvSpPr txBox="1"/>
          <p:nvPr/>
        </p:nvSpPr>
        <p:spPr>
          <a:xfrm>
            <a:off x="990600" y="6488668"/>
            <a:ext cx="6529951" cy="369332"/>
          </a:xfrm>
          <a:prstGeom prst="rect">
            <a:avLst/>
          </a:prstGeom>
          <a:noFill/>
        </p:spPr>
        <p:txBody>
          <a:bodyPr wrap="square" rtlCol="0">
            <a:spAutoFit/>
          </a:bodyPr>
          <a:lstStyle/>
          <a:p>
            <a:r>
              <a:rPr lang="en-US" dirty="0" smtClean="0">
                <a:solidFill>
                  <a:srgbClr val="FF0000"/>
                </a:solidFill>
              </a:rPr>
              <a:t>IDENTIFY THREE PHYSICAL and HUMAN FEATURES FROM THE MAP</a:t>
            </a:r>
            <a:endParaRPr lang="en-US"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927658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a:xfrm>
            <a:off x="408085" y="0"/>
            <a:ext cx="8220075" cy="994306"/>
          </a:xfrm>
        </p:spPr>
        <p:txBody>
          <a:bodyPr/>
          <a:lstStyle/>
          <a:p>
            <a:r>
              <a:rPr lang="en-GB" dirty="0">
                <a:solidFill>
                  <a:schemeClr val="accent6">
                    <a:lumMod val="75000"/>
                  </a:schemeClr>
                </a:solidFill>
                <a:latin typeface="Jarman" panose="00000400000000000000" pitchFamily="2" charset="0"/>
              </a:rPr>
              <a:t>Human and Physical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 xmlns:a16="http://schemas.microsoft.com/office/drawing/2014/main" id="{BA8F3E49-8B28-466A-A8F3-89E84E04CD4C}"/>
              </a:ext>
            </a:extLst>
          </p:cNvPr>
          <p:cNvGrpSpPr/>
          <p:nvPr/>
        </p:nvGrpSpPr>
        <p:grpSpPr>
          <a:xfrm>
            <a:off x="4092255" y="1358213"/>
            <a:ext cx="4572000" cy="4853609"/>
            <a:chOff x="4092255" y="1358213"/>
            <a:chExt cx="4572000" cy="4853609"/>
          </a:xfrm>
        </p:grpSpPr>
        <p:grpSp>
          <p:nvGrpSpPr>
            <p:cNvPr id="4" name="Group 3">
              <a:extLst>
                <a:ext uri="{FF2B5EF4-FFF2-40B4-BE49-F238E27FC236}">
                  <a16:creationId xmlns="" xmlns:a16="http://schemas.microsoft.com/office/drawing/2014/main" id="{5DF22C08-BF7D-4529-B132-0946E356B63A}"/>
                </a:ext>
              </a:extLst>
            </p:cNvPr>
            <p:cNvGrpSpPr/>
            <p:nvPr/>
          </p:nvGrpSpPr>
          <p:grpSpPr>
            <a:xfrm>
              <a:off x="4552691" y="1358213"/>
              <a:ext cx="3656722" cy="4853609"/>
              <a:chOff x="4552691" y="1358213"/>
              <a:chExt cx="3656722" cy="4853609"/>
            </a:xfrm>
          </p:grpSpPr>
          <p:sp>
            <p:nvSpPr>
              <p:cNvPr id="9" name="Rectangle 8">
                <a:extLst>
                  <a:ext uri="{FF2B5EF4-FFF2-40B4-BE49-F238E27FC236}">
                    <a16:creationId xmlns="" xmlns:a16="http://schemas.microsoft.com/office/drawing/2014/main" id="{8399BBB9-92E9-4532-946B-B33977DABAB8}"/>
                  </a:ext>
                </a:extLst>
              </p:cNvPr>
              <p:cNvSpPr/>
              <p:nvPr/>
            </p:nvSpPr>
            <p:spPr>
              <a:xfrm>
                <a:off x="4555959" y="1372605"/>
                <a:ext cx="3644591" cy="4839217"/>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 xmlns:a16="http://schemas.microsoft.com/office/drawing/2014/main" id="{5AF0D426-51BF-475A-AF8E-C8574671A7D6}"/>
                  </a:ext>
                </a:extLst>
              </p:cNvPr>
              <p:cNvGrpSpPr/>
              <p:nvPr/>
            </p:nvGrpSpPr>
            <p:grpSpPr>
              <a:xfrm>
                <a:off x="4552691" y="1358213"/>
                <a:ext cx="3656722" cy="773186"/>
                <a:chOff x="822294" y="1845500"/>
                <a:chExt cx="7535987" cy="1492550"/>
              </a:xfrm>
            </p:grpSpPr>
            <p:sp>
              <p:nvSpPr>
                <p:cNvPr id="13" name="Rectangle 12">
                  <a:extLst>
                    <a:ext uri="{FF2B5EF4-FFF2-40B4-BE49-F238E27FC236}">
                      <a16:creationId xmlns="" xmlns:a16="http://schemas.microsoft.com/office/drawing/2014/main" id="{56B505F6-C90A-42A5-BBE4-DA1C7D64AE14}"/>
                    </a:ext>
                  </a:extLst>
                </p:cNvPr>
                <p:cNvSpPr/>
                <p:nvPr/>
              </p:nvSpPr>
              <p:spPr>
                <a:xfrm>
                  <a:off x="822294" y="1845500"/>
                  <a:ext cx="7535987" cy="14925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 xmlns:a16="http://schemas.microsoft.com/office/drawing/2014/main" id="{8E4C7E99-A9CD-4D24-9B69-E08B784A8B0D}"/>
                    </a:ext>
                  </a:extLst>
                </p:cNvPr>
                <p:cNvSpPr txBox="1"/>
                <p:nvPr/>
              </p:nvSpPr>
              <p:spPr>
                <a:xfrm>
                  <a:off x="822294" y="2320017"/>
                  <a:ext cx="7524461" cy="891193"/>
                </a:xfrm>
                <a:prstGeom prst="rect">
                  <a:avLst/>
                </a:prstGeom>
                <a:noFill/>
              </p:spPr>
              <p:txBody>
                <a:bodyPr wrap="square">
                  <a:spAutoFit/>
                </a:bodyPr>
                <a:lstStyle/>
                <a:p>
                  <a:pPr marL="114300" lvl="0" algn="ctr" rtl="0">
                    <a:spcBef>
                      <a:spcPts val="0"/>
                    </a:spcBef>
                    <a:spcAft>
                      <a:spcPts val="0"/>
                    </a:spcAft>
                    <a:buSzPts val="1800"/>
                  </a:pPr>
                  <a:endParaRPr lang="en-GB" sz="2400" b="1" dirty="0">
                    <a:solidFill>
                      <a:schemeClr val="bg1"/>
                    </a:solidFill>
                  </a:endParaRPr>
                </a:p>
              </p:txBody>
            </p:sp>
          </p:grpSp>
        </p:grpSp>
        <p:sp>
          <p:nvSpPr>
            <p:cNvPr id="16" name="TextBox 15">
              <a:extLst>
                <a:ext uri="{FF2B5EF4-FFF2-40B4-BE49-F238E27FC236}">
                  <a16:creationId xmlns="" xmlns:a16="http://schemas.microsoft.com/office/drawing/2014/main" id="{F2A0B877-145E-4B83-B6BB-6FC96D645699}"/>
                </a:ext>
              </a:extLst>
            </p:cNvPr>
            <p:cNvSpPr txBox="1"/>
            <p:nvPr/>
          </p:nvSpPr>
          <p:spPr>
            <a:xfrm>
              <a:off x="4092255" y="1562746"/>
              <a:ext cx="4572000" cy="369332"/>
            </a:xfrm>
            <a:prstGeom prst="rect">
              <a:avLst/>
            </a:prstGeom>
            <a:noFill/>
          </p:spPr>
          <p:txBody>
            <a:bodyPr wrap="square">
              <a:spAutoFit/>
            </a:bodyPr>
            <a:lstStyle/>
            <a:p>
              <a:pPr marL="114300" lvl="0" algn="ctr" rtl="0">
                <a:spcBef>
                  <a:spcPts val="0"/>
                </a:spcBef>
                <a:spcAft>
                  <a:spcPts val="0"/>
                </a:spcAft>
                <a:buSzPts val="1800"/>
              </a:pPr>
              <a:r>
                <a:rPr lang="en-GB" sz="1800" b="1" dirty="0">
                  <a:solidFill>
                    <a:schemeClr val="bg1"/>
                  </a:solidFill>
                </a:rPr>
                <a:t>Physical </a:t>
              </a:r>
              <a:r>
                <a:rPr lang="en-GB" b="1" dirty="0">
                  <a:solidFill>
                    <a:schemeClr val="bg1"/>
                  </a:solidFill>
                </a:rPr>
                <a:t>G</a:t>
              </a:r>
              <a:r>
                <a:rPr lang="en-GB" sz="1800" b="1" dirty="0">
                  <a:solidFill>
                    <a:schemeClr val="bg1"/>
                  </a:solidFill>
                </a:rPr>
                <a:t>eography</a:t>
              </a:r>
            </a:p>
          </p:txBody>
        </p:sp>
      </p:grpSp>
      <p:grpSp>
        <p:nvGrpSpPr>
          <p:cNvPr id="3" name="Group 2">
            <a:extLst>
              <a:ext uri="{FF2B5EF4-FFF2-40B4-BE49-F238E27FC236}">
                <a16:creationId xmlns="" xmlns:a16="http://schemas.microsoft.com/office/drawing/2014/main" id="{EEA456CD-D51E-4D74-81C3-6234C9BEF102}"/>
              </a:ext>
            </a:extLst>
          </p:cNvPr>
          <p:cNvGrpSpPr/>
          <p:nvPr/>
        </p:nvGrpSpPr>
        <p:grpSpPr>
          <a:xfrm>
            <a:off x="345540" y="1358213"/>
            <a:ext cx="4572000" cy="4853608"/>
            <a:chOff x="345540" y="1358213"/>
            <a:chExt cx="4572000" cy="4853608"/>
          </a:xfrm>
        </p:grpSpPr>
        <p:sp>
          <p:nvSpPr>
            <p:cNvPr id="7" name="Rectangle 6">
              <a:extLst>
                <a:ext uri="{FF2B5EF4-FFF2-40B4-BE49-F238E27FC236}">
                  <a16:creationId xmlns="" xmlns:a16="http://schemas.microsoft.com/office/drawing/2014/main" id="{458C0CD5-E178-422A-9E62-219CFB2230AF}"/>
                </a:ext>
              </a:extLst>
            </p:cNvPr>
            <p:cNvSpPr/>
            <p:nvPr/>
          </p:nvSpPr>
          <p:spPr>
            <a:xfrm>
              <a:off x="809245" y="1372606"/>
              <a:ext cx="3644591" cy="483921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 xmlns:a16="http://schemas.microsoft.com/office/drawing/2014/main" id="{8E7468E4-567A-4F3B-B494-1AE703B0EC38}"/>
                </a:ext>
              </a:extLst>
            </p:cNvPr>
            <p:cNvGrpSpPr/>
            <p:nvPr/>
          </p:nvGrpSpPr>
          <p:grpSpPr>
            <a:xfrm>
              <a:off x="710390" y="1358213"/>
              <a:ext cx="3743446" cy="787579"/>
              <a:chOff x="606362" y="3386982"/>
              <a:chExt cx="7740392" cy="1520334"/>
            </a:xfrm>
          </p:grpSpPr>
          <p:sp>
            <p:nvSpPr>
              <p:cNvPr id="11" name="Rectangle 10">
                <a:extLst>
                  <a:ext uri="{FF2B5EF4-FFF2-40B4-BE49-F238E27FC236}">
                    <a16:creationId xmlns="" xmlns:a16="http://schemas.microsoft.com/office/drawing/2014/main" id="{C5B711DB-A065-42F1-AEF3-35A769B3B0BD}"/>
                  </a:ext>
                </a:extLst>
              </p:cNvPr>
              <p:cNvSpPr/>
              <p:nvPr/>
            </p:nvSpPr>
            <p:spPr>
              <a:xfrm>
                <a:off x="810767" y="3414766"/>
                <a:ext cx="7535987" cy="14925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D4C360FA-D29A-4FC1-A250-231C1404E263}"/>
                  </a:ext>
                </a:extLst>
              </p:cNvPr>
              <p:cNvSpPr txBox="1"/>
              <p:nvPr/>
            </p:nvSpPr>
            <p:spPr>
              <a:xfrm>
                <a:off x="606362" y="3386982"/>
                <a:ext cx="7510939" cy="891193"/>
              </a:xfrm>
              <a:prstGeom prst="rect">
                <a:avLst/>
              </a:prstGeom>
              <a:noFill/>
            </p:spPr>
            <p:txBody>
              <a:bodyPr wrap="square">
                <a:spAutoFit/>
              </a:bodyPr>
              <a:lstStyle/>
              <a:p>
                <a:pPr marL="114300" lvl="0" algn="ctr" rtl="0">
                  <a:spcBef>
                    <a:spcPts val="0"/>
                  </a:spcBef>
                  <a:spcAft>
                    <a:spcPts val="0"/>
                  </a:spcAft>
                  <a:buSzPts val="1800"/>
                </a:pPr>
                <a:endParaRPr lang="en-GB" sz="2400" b="1" dirty="0">
                  <a:solidFill>
                    <a:schemeClr val="bg1"/>
                  </a:solidFill>
                </a:endParaRPr>
              </a:p>
            </p:txBody>
          </p:sp>
        </p:grpSp>
        <p:sp>
          <p:nvSpPr>
            <p:cNvPr id="18" name="TextBox 17">
              <a:extLst>
                <a:ext uri="{FF2B5EF4-FFF2-40B4-BE49-F238E27FC236}">
                  <a16:creationId xmlns="" xmlns:a16="http://schemas.microsoft.com/office/drawing/2014/main" id="{C036A26F-2153-4B36-92F6-33875DF54720}"/>
                </a:ext>
              </a:extLst>
            </p:cNvPr>
            <p:cNvSpPr txBox="1"/>
            <p:nvPr/>
          </p:nvSpPr>
          <p:spPr>
            <a:xfrm>
              <a:off x="345540" y="1562746"/>
              <a:ext cx="4572000" cy="369332"/>
            </a:xfrm>
            <a:prstGeom prst="rect">
              <a:avLst/>
            </a:prstGeom>
            <a:noFill/>
          </p:spPr>
          <p:txBody>
            <a:bodyPr wrap="square">
              <a:spAutoFit/>
            </a:bodyPr>
            <a:lstStyle/>
            <a:p>
              <a:pPr marL="114300" lvl="0" algn="ctr" rtl="0">
                <a:spcBef>
                  <a:spcPts val="0"/>
                </a:spcBef>
                <a:spcAft>
                  <a:spcPts val="0"/>
                </a:spcAft>
                <a:buSzPts val="1800"/>
              </a:pPr>
              <a:r>
                <a:rPr lang="en-GB" sz="1800" b="1" dirty="0">
                  <a:solidFill>
                    <a:schemeClr val="bg1"/>
                  </a:solidFill>
                </a:rPr>
                <a:t>Human </a:t>
              </a:r>
              <a:r>
                <a:rPr lang="en-GB" b="1" dirty="0">
                  <a:solidFill>
                    <a:schemeClr val="bg1"/>
                  </a:solidFill>
                </a:rPr>
                <a:t>G</a:t>
              </a:r>
              <a:r>
                <a:rPr lang="en-GB" sz="1800" b="1" dirty="0">
                  <a:solidFill>
                    <a:schemeClr val="bg1"/>
                  </a:solidFill>
                </a:rPr>
                <a:t>eography</a:t>
              </a:r>
            </a:p>
          </p:txBody>
        </p:sp>
      </p:grpSp>
      <p:sp>
        <p:nvSpPr>
          <p:cNvPr id="22" name="TextBox 21">
            <a:extLst>
              <a:ext uri="{FF2B5EF4-FFF2-40B4-BE49-F238E27FC236}">
                <a16:creationId xmlns="" xmlns:a16="http://schemas.microsoft.com/office/drawing/2014/main" id="{599D6925-5BB2-4173-87A2-F7D0EEC63FDB}"/>
              </a:ext>
            </a:extLst>
          </p:cNvPr>
          <p:cNvSpPr txBox="1"/>
          <p:nvPr/>
        </p:nvSpPr>
        <p:spPr>
          <a:xfrm>
            <a:off x="897197" y="2220944"/>
            <a:ext cx="3399417" cy="830997"/>
          </a:xfrm>
          <a:prstGeom prst="rect">
            <a:avLst/>
          </a:prstGeom>
          <a:noFill/>
        </p:spPr>
        <p:txBody>
          <a:bodyPr wrap="square">
            <a:spAutoFit/>
          </a:bodyPr>
          <a:lstStyle/>
          <a:p>
            <a:pPr marL="0" lvl="0" indent="0" algn="l" rtl="0">
              <a:spcBef>
                <a:spcPts val="0"/>
              </a:spcBef>
              <a:spcAft>
                <a:spcPts val="0"/>
              </a:spcAft>
              <a:buNone/>
            </a:pPr>
            <a:r>
              <a:rPr lang="en-GB" sz="1600" dirty="0"/>
              <a:t>Human geography relates to human activity or something that is humanly-constructed.</a:t>
            </a:r>
          </a:p>
        </p:txBody>
      </p:sp>
      <p:sp>
        <p:nvSpPr>
          <p:cNvPr id="24" name="TextBox 23">
            <a:extLst>
              <a:ext uri="{FF2B5EF4-FFF2-40B4-BE49-F238E27FC236}">
                <a16:creationId xmlns="" xmlns:a16="http://schemas.microsoft.com/office/drawing/2014/main" id="{8470D977-365D-4FB6-8C8D-EFC9A16699AD}"/>
              </a:ext>
            </a:extLst>
          </p:cNvPr>
          <p:cNvSpPr txBox="1"/>
          <p:nvPr/>
        </p:nvSpPr>
        <p:spPr>
          <a:xfrm>
            <a:off x="897197" y="3113247"/>
            <a:ext cx="3445670" cy="584775"/>
          </a:xfrm>
          <a:prstGeom prst="rect">
            <a:avLst/>
          </a:prstGeom>
          <a:noFill/>
        </p:spPr>
        <p:txBody>
          <a:bodyPr wrap="square">
            <a:spAutoFit/>
          </a:bodyPr>
          <a:lstStyle/>
          <a:p>
            <a:pPr marL="0" lvl="0" indent="0" algn="l" rtl="0">
              <a:spcBef>
                <a:spcPts val="0"/>
              </a:spcBef>
              <a:spcAft>
                <a:spcPts val="0"/>
              </a:spcAft>
              <a:buNone/>
            </a:pPr>
            <a:r>
              <a:rPr lang="en-GB" sz="1600" dirty="0"/>
              <a:t>It studies the interaction between human activity and the planet. </a:t>
            </a:r>
          </a:p>
        </p:txBody>
      </p:sp>
      <p:sp>
        <p:nvSpPr>
          <p:cNvPr id="26" name="TextBox 25">
            <a:extLst>
              <a:ext uri="{FF2B5EF4-FFF2-40B4-BE49-F238E27FC236}">
                <a16:creationId xmlns="" xmlns:a16="http://schemas.microsoft.com/office/drawing/2014/main" id="{DB2A9E8F-1F4C-4861-BE79-CD78FFE4DAD3}"/>
              </a:ext>
            </a:extLst>
          </p:cNvPr>
          <p:cNvSpPr txBox="1"/>
          <p:nvPr/>
        </p:nvSpPr>
        <p:spPr>
          <a:xfrm>
            <a:off x="943450" y="4579819"/>
            <a:ext cx="2534978" cy="1569660"/>
          </a:xfrm>
          <a:prstGeom prst="rect">
            <a:avLst/>
          </a:prstGeom>
          <a:noFill/>
        </p:spPr>
        <p:txBody>
          <a:bodyPr wrap="square">
            <a:spAutoFit/>
          </a:bodyPr>
          <a:lstStyle/>
          <a:p>
            <a:pPr marL="285750" indent="-285750">
              <a:buFont typeface="Arial" panose="020B0604020202020204" pitchFamily="34" charset="0"/>
              <a:buChar char="•"/>
            </a:pPr>
            <a:r>
              <a:rPr lang="en-GB" sz="1600" dirty="0"/>
              <a:t>What is the largest city in Africa?</a:t>
            </a:r>
          </a:p>
          <a:p>
            <a:pPr marL="285750" indent="-285750">
              <a:buFont typeface="Arial" panose="020B0604020202020204" pitchFamily="34" charset="0"/>
              <a:buChar char="•"/>
            </a:pPr>
            <a:r>
              <a:rPr lang="en-GB" sz="1600" dirty="0"/>
              <a:t>Why is the UK population growing?</a:t>
            </a:r>
          </a:p>
          <a:p>
            <a:pPr marL="285750" indent="-285750">
              <a:buFont typeface="Arial" panose="020B0604020202020204" pitchFamily="34" charset="0"/>
              <a:buChar char="•"/>
            </a:pPr>
            <a:r>
              <a:rPr lang="en-GB" sz="1600" dirty="0"/>
              <a:t>Why do we experience global warming?</a:t>
            </a:r>
          </a:p>
        </p:txBody>
      </p:sp>
      <p:sp>
        <p:nvSpPr>
          <p:cNvPr id="28" name="TextBox 27">
            <a:extLst>
              <a:ext uri="{FF2B5EF4-FFF2-40B4-BE49-F238E27FC236}">
                <a16:creationId xmlns="" xmlns:a16="http://schemas.microsoft.com/office/drawing/2014/main" id="{0E15DC66-6F81-4370-9917-425267D0418E}"/>
              </a:ext>
            </a:extLst>
          </p:cNvPr>
          <p:cNvSpPr txBox="1"/>
          <p:nvPr/>
        </p:nvSpPr>
        <p:spPr>
          <a:xfrm>
            <a:off x="4599608" y="2220508"/>
            <a:ext cx="3703709" cy="584775"/>
          </a:xfrm>
          <a:prstGeom prst="rect">
            <a:avLst/>
          </a:prstGeom>
          <a:noFill/>
        </p:spPr>
        <p:txBody>
          <a:bodyPr wrap="square">
            <a:spAutoFit/>
          </a:bodyPr>
          <a:lstStyle/>
          <a:p>
            <a:pPr lvl="0"/>
            <a:r>
              <a:rPr lang="en-GB" sz="1600" dirty="0"/>
              <a:t>Physical geography relates to geography that is naturally occurring.</a:t>
            </a:r>
          </a:p>
        </p:txBody>
      </p:sp>
      <p:sp>
        <p:nvSpPr>
          <p:cNvPr id="30" name="TextBox 29">
            <a:extLst>
              <a:ext uri="{FF2B5EF4-FFF2-40B4-BE49-F238E27FC236}">
                <a16:creationId xmlns="" xmlns:a16="http://schemas.microsoft.com/office/drawing/2014/main" id="{6C5F52C1-CED6-4884-840C-C444E25E14F7}"/>
              </a:ext>
            </a:extLst>
          </p:cNvPr>
          <p:cNvSpPr txBox="1"/>
          <p:nvPr/>
        </p:nvSpPr>
        <p:spPr>
          <a:xfrm>
            <a:off x="4619342" y="3104559"/>
            <a:ext cx="3445670" cy="584775"/>
          </a:xfrm>
          <a:prstGeom prst="rect">
            <a:avLst/>
          </a:prstGeom>
          <a:noFill/>
        </p:spPr>
        <p:txBody>
          <a:bodyPr wrap="square">
            <a:spAutoFit/>
          </a:bodyPr>
          <a:lstStyle/>
          <a:p>
            <a:pPr marL="0" lvl="0" indent="0" algn="l" rtl="0">
              <a:spcBef>
                <a:spcPts val="0"/>
              </a:spcBef>
              <a:spcAft>
                <a:spcPts val="0"/>
              </a:spcAft>
              <a:buNone/>
            </a:pPr>
            <a:r>
              <a:rPr lang="en-GB" sz="1600" dirty="0"/>
              <a:t>It studies the natural environment and landscapes of our planet.</a:t>
            </a:r>
          </a:p>
        </p:txBody>
      </p:sp>
      <p:sp>
        <p:nvSpPr>
          <p:cNvPr id="32" name="TextBox 31">
            <a:extLst>
              <a:ext uri="{FF2B5EF4-FFF2-40B4-BE49-F238E27FC236}">
                <a16:creationId xmlns="" xmlns:a16="http://schemas.microsoft.com/office/drawing/2014/main" id="{AAC2AE49-38DC-47C0-9D8C-9BCB841D8E35}"/>
              </a:ext>
            </a:extLst>
          </p:cNvPr>
          <p:cNvSpPr txBox="1"/>
          <p:nvPr/>
        </p:nvSpPr>
        <p:spPr>
          <a:xfrm>
            <a:off x="4684588" y="4000472"/>
            <a:ext cx="3737851" cy="584775"/>
          </a:xfrm>
          <a:prstGeom prst="rect">
            <a:avLst/>
          </a:prstGeom>
          <a:noFill/>
        </p:spPr>
        <p:txBody>
          <a:bodyPr wrap="square">
            <a:spAutoFit/>
          </a:bodyPr>
          <a:lstStyle/>
          <a:p>
            <a:pPr marL="0" lvl="0" indent="0" algn="l" rtl="0">
              <a:spcBef>
                <a:spcPts val="0"/>
              </a:spcBef>
              <a:spcAft>
                <a:spcPts val="0"/>
              </a:spcAft>
              <a:buNone/>
            </a:pPr>
            <a:r>
              <a:rPr lang="en-GB" sz="1600" dirty="0"/>
              <a:t>Physical geography might answer questions like:</a:t>
            </a:r>
          </a:p>
        </p:txBody>
      </p:sp>
      <p:pic>
        <p:nvPicPr>
          <p:cNvPr id="34" name="Picture 33">
            <a:extLst>
              <a:ext uri="{FF2B5EF4-FFF2-40B4-BE49-F238E27FC236}">
                <a16:creationId xmlns="" xmlns:a16="http://schemas.microsoft.com/office/drawing/2014/main" id="{F0513E8D-0E44-4EC7-8D8D-AB60D2CC4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9573" y="4517477"/>
            <a:ext cx="1109391" cy="1575272"/>
          </a:xfrm>
          <a:prstGeom prst="rect">
            <a:avLst/>
          </a:prstGeom>
        </p:spPr>
      </p:pic>
      <p:sp>
        <p:nvSpPr>
          <p:cNvPr id="36" name="TextBox 35">
            <a:extLst>
              <a:ext uri="{FF2B5EF4-FFF2-40B4-BE49-F238E27FC236}">
                <a16:creationId xmlns="" xmlns:a16="http://schemas.microsoft.com/office/drawing/2014/main" id="{E57382CC-7102-4876-9D83-763F398D9A74}"/>
              </a:ext>
            </a:extLst>
          </p:cNvPr>
          <p:cNvSpPr txBox="1"/>
          <p:nvPr/>
        </p:nvSpPr>
        <p:spPr>
          <a:xfrm>
            <a:off x="897197" y="3993276"/>
            <a:ext cx="3445670" cy="584775"/>
          </a:xfrm>
          <a:prstGeom prst="rect">
            <a:avLst/>
          </a:prstGeom>
          <a:noFill/>
        </p:spPr>
        <p:txBody>
          <a:bodyPr wrap="square">
            <a:spAutoFit/>
          </a:bodyPr>
          <a:lstStyle/>
          <a:p>
            <a:pPr marL="0" lvl="0" indent="0" algn="l" rtl="0">
              <a:spcBef>
                <a:spcPts val="0"/>
              </a:spcBef>
              <a:spcAft>
                <a:spcPts val="0"/>
              </a:spcAft>
              <a:buNone/>
            </a:pPr>
            <a:r>
              <a:rPr lang="en-GB" sz="1600" dirty="0"/>
              <a:t>Human geography might answer questions like:</a:t>
            </a:r>
          </a:p>
        </p:txBody>
      </p:sp>
      <p:sp>
        <p:nvSpPr>
          <p:cNvPr id="38" name="TextBox 37">
            <a:extLst>
              <a:ext uri="{FF2B5EF4-FFF2-40B4-BE49-F238E27FC236}">
                <a16:creationId xmlns="" xmlns:a16="http://schemas.microsoft.com/office/drawing/2014/main" id="{7611B19B-1F05-4A95-B41E-314457A3C535}"/>
              </a:ext>
            </a:extLst>
          </p:cNvPr>
          <p:cNvSpPr txBox="1"/>
          <p:nvPr/>
        </p:nvSpPr>
        <p:spPr>
          <a:xfrm>
            <a:off x="4684588" y="4577245"/>
            <a:ext cx="2730740" cy="1323439"/>
          </a:xfrm>
          <a:prstGeom prst="rect">
            <a:avLst/>
          </a:prstGeom>
          <a:noFill/>
        </p:spPr>
        <p:txBody>
          <a:bodyPr wrap="square">
            <a:spAutoFit/>
          </a:bodyPr>
          <a:lstStyle/>
          <a:p>
            <a:pPr marL="285750" lvl="0" indent="-285750" algn="l" rtl="0">
              <a:spcBef>
                <a:spcPts val="0"/>
              </a:spcBef>
              <a:spcAft>
                <a:spcPts val="0"/>
              </a:spcAft>
              <a:buFont typeface="Arial" panose="020B0604020202020204" pitchFamily="34" charset="0"/>
              <a:buChar char="•"/>
            </a:pPr>
            <a:r>
              <a:rPr lang="en-GB" sz="1600" dirty="0"/>
              <a:t>What happens when a volcano erupts?</a:t>
            </a:r>
          </a:p>
          <a:p>
            <a:pPr marL="285750" lvl="0" indent="-285750" algn="l" rtl="0">
              <a:spcBef>
                <a:spcPts val="0"/>
              </a:spcBef>
              <a:spcAft>
                <a:spcPts val="0"/>
              </a:spcAft>
              <a:buFont typeface="Arial" panose="020B0604020202020204" pitchFamily="34" charset="0"/>
              <a:buChar char="•"/>
            </a:pPr>
            <a:r>
              <a:rPr lang="en-GB" sz="1600" dirty="0"/>
              <a:t>Why does a river flood?</a:t>
            </a:r>
          </a:p>
          <a:p>
            <a:pPr marL="285750" lvl="0" indent="-285750" algn="l" rtl="0">
              <a:spcBef>
                <a:spcPts val="0"/>
              </a:spcBef>
              <a:spcAft>
                <a:spcPts val="0"/>
              </a:spcAft>
              <a:buFont typeface="Arial" panose="020B0604020202020204" pitchFamily="34" charset="0"/>
              <a:buChar char="•"/>
            </a:pPr>
            <a:r>
              <a:rPr lang="en-GB" sz="1600" dirty="0"/>
              <a:t>How are mountains formed?</a:t>
            </a:r>
          </a:p>
        </p:txBody>
      </p:sp>
      <p:pic>
        <p:nvPicPr>
          <p:cNvPr id="40" name="Picture 39">
            <a:extLst>
              <a:ext uri="{FF2B5EF4-FFF2-40B4-BE49-F238E27FC236}">
                <a16:creationId xmlns="" xmlns:a16="http://schemas.microsoft.com/office/drawing/2014/main" id="{1727BF4A-1E9C-43FC-B1B4-61B98BB64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225" y="4600198"/>
            <a:ext cx="1198604" cy="1197194"/>
          </a:xfrm>
          <a:prstGeom prst="rect">
            <a:avLst/>
          </a:prstGeom>
        </p:spPr>
      </p:pic>
    </p:spTree>
    <p:extLst>
      <p:ext uri="{BB962C8B-B14F-4D97-AF65-F5344CB8AC3E}">
        <p14:creationId xmlns:p14="http://schemas.microsoft.com/office/powerpoint/2010/main" val="38273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par>
                                <p:cTn id="44" presetID="22" presetClass="entr" presetSubtype="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0" grpId="0"/>
      <p:bldP spid="32" grpId="0"/>
      <p:bldP spid="36"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a:xfrm>
            <a:off x="457198" y="152400"/>
            <a:ext cx="8220075" cy="1320801"/>
          </a:xfrm>
        </p:spPr>
        <p:txBody>
          <a:bodyPr/>
          <a:lstStyle/>
          <a:p>
            <a:r>
              <a:rPr lang="en-GB" dirty="0" smtClean="0">
                <a:solidFill>
                  <a:schemeClr val="accent4">
                    <a:lumMod val="75000"/>
                  </a:schemeClr>
                </a:solidFill>
                <a:latin typeface="Jarman" panose="00000400000000000000" pitchFamily="2" charset="0"/>
              </a:rPr>
              <a:t>What Might You </a:t>
            </a:r>
            <a:r>
              <a:rPr lang="en-GB" dirty="0" smtClean="0">
                <a:solidFill>
                  <a:schemeClr val="accent4">
                    <a:lumMod val="75000"/>
                  </a:schemeClr>
                </a:solidFill>
                <a:latin typeface="Jarman" panose="00000400000000000000" pitchFamily="2" charset="0"/>
              </a:rPr>
              <a:t>Study When Looking at </a:t>
            </a:r>
            <a:r>
              <a:rPr lang="en-GB" dirty="0" smtClean="0">
                <a:solidFill>
                  <a:schemeClr val="accent4">
                    <a:lumMod val="75000"/>
                  </a:schemeClr>
                </a:solidFill>
                <a:latin typeface="Jarman" panose="00000400000000000000" pitchFamily="2" charset="0"/>
              </a:rPr>
              <a:t>Human Geography?</a:t>
            </a:r>
            <a:endParaRPr lang="en-GB" dirty="0">
              <a:solidFill>
                <a:schemeClr val="accent4">
                  <a:lumMod val="75000"/>
                </a:schemeClr>
              </a:solidFill>
              <a:latin typeface="Jarman" panose="00000400000000000000" pitchFamily="2" charset="0"/>
            </a:endParaRP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4331" y="1591497"/>
            <a:ext cx="7859174"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dirty="0"/>
              <a:t>Human geography relates to human activity or something that is </a:t>
            </a:r>
          </a:p>
          <a:p>
            <a:pPr marL="0" lvl="0" indent="0" algn="ctr" rtl="0">
              <a:spcBef>
                <a:spcPts val="0"/>
              </a:spcBef>
              <a:spcAft>
                <a:spcPts val="0"/>
              </a:spcAft>
              <a:buNone/>
            </a:pPr>
            <a:r>
              <a:rPr lang="en-GB" sz="1600" dirty="0"/>
              <a:t>humanly-constructed.</a:t>
            </a:r>
          </a:p>
        </p:txBody>
      </p:sp>
      <p:pic>
        <p:nvPicPr>
          <p:cNvPr id="5" name="Picture 4">
            <a:extLst>
              <a:ext uri="{FF2B5EF4-FFF2-40B4-BE49-F238E27FC236}">
                <a16:creationId xmlns="" xmlns:a16="http://schemas.microsoft.com/office/drawing/2014/main" id="{FDAB35CC-8FD2-4EF5-8024-8E29BB552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86" y="2176272"/>
            <a:ext cx="6088062" cy="3904519"/>
          </a:xfrm>
          <a:prstGeom prst="rect">
            <a:avLst/>
          </a:prstGeom>
        </p:spPr>
      </p:pic>
    </p:spTree>
    <p:extLst>
      <p:ext uri="{BB962C8B-B14F-4D97-AF65-F5344CB8AC3E}">
        <p14:creationId xmlns:p14="http://schemas.microsoft.com/office/powerpoint/2010/main" val="202312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537967"/>
            <a:chOff x="680320" y="1357377"/>
            <a:chExt cx="7859174" cy="2537967"/>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537967"/>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5"/>
              <a:ext cx="7801878" cy="1815882"/>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Settlements are places where people live and work.</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They can vary in size and have different populations, from tiny hamlets to large, sprawling cities.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Studying settlements can also include looking at features, such as homes, schools, shops, parks and libraries.</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Settlements</a:t>
            </a:r>
          </a:p>
        </p:txBody>
      </p:sp>
      <p:pic>
        <p:nvPicPr>
          <p:cNvPr id="9" name="Picture 8">
            <a:extLst>
              <a:ext uri="{FF2B5EF4-FFF2-40B4-BE49-F238E27FC236}">
                <a16:creationId xmlns="" xmlns:a16="http://schemas.microsoft.com/office/drawing/2014/main" id="{352995FD-B8AA-4322-AFE8-31D81B1C9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069" y="3636937"/>
            <a:ext cx="3589185" cy="2537968"/>
          </a:xfrm>
          <a:prstGeom prst="rect">
            <a:avLst/>
          </a:prstGeom>
          <a:ln>
            <a:solidFill>
              <a:schemeClr val="accent4">
                <a:lumMod val="75000"/>
              </a:schemeClr>
            </a:solidFill>
          </a:ln>
        </p:spPr>
      </p:pic>
    </p:spTree>
    <p:extLst>
      <p:ext uri="{BB962C8B-B14F-4D97-AF65-F5344CB8AC3E}">
        <p14:creationId xmlns:p14="http://schemas.microsoft.com/office/powerpoint/2010/main" val="33537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071623"/>
            <a:chOff x="680320" y="1357377"/>
            <a:chExt cx="7859174" cy="2071623"/>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071623"/>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778383"/>
              <a:ext cx="7801878" cy="1569660"/>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Land use is when humans use an area of land for a specific purpose to meet their wants and needs.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The land may be used as it naturally exists or changed to fulfil a particular role.</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There are five main types of land use.</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Land Use</a:t>
            </a:r>
          </a:p>
        </p:txBody>
      </p:sp>
      <p:grpSp>
        <p:nvGrpSpPr>
          <p:cNvPr id="35" name="Group 34">
            <a:extLst>
              <a:ext uri="{FF2B5EF4-FFF2-40B4-BE49-F238E27FC236}">
                <a16:creationId xmlns="" xmlns:a16="http://schemas.microsoft.com/office/drawing/2014/main" id="{F28D2906-2C09-492C-86D8-D2A979FA4020}"/>
              </a:ext>
            </a:extLst>
          </p:cNvPr>
          <p:cNvGrpSpPr/>
          <p:nvPr/>
        </p:nvGrpSpPr>
        <p:grpSpPr>
          <a:xfrm>
            <a:off x="3754683" y="4045598"/>
            <a:ext cx="1439562" cy="2243741"/>
            <a:chOff x="3754683" y="4045598"/>
            <a:chExt cx="1439562" cy="2243741"/>
          </a:xfrm>
        </p:grpSpPr>
        <p:sp>
          <p:nvSpPr>
            <p:cNvPr id="13" name="TextBox 12">
              <a:extLst>
                <a:ext uri="{FF2B5EF4-FFF2-40B4-BE49-F238E27FC236}">
                  <a16:creationId xmlns="" xmlns:a16="http://schemas.microsoft.com/office/drawing/2014/main" id="{641CE47C-A450-4C22-A137-600898ACEA2B}"/>
                </a:ext>
              </a:extLst>
            </p:cNvPr>
            <p:cNvSpPr txBox="1"/>
            <p:nvPr/>
          </p:nvSpPr>
          <p:spPr>
            <a:xfrm>
              <a:off x="4098195" y="4045598"/>
              <a:ext cx="781461" cy="2243741"/>
            </a:xfrm>
            <a:prstGeom prst="rect">
              <a:avLst/>
            </a:prstGeom>
            <a:solidFill>
              <a:schemeClr val="accent4">
                <a:lumMod val="75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b="1" dirty="0">
                <a:solidFill>
                  <a:schemeClr val="bg1"/>
                </a:solidFill>
              </a:endParaRPr>
            </a:p>
          </p:txBody>
        </p:sp>
        <p:grpSp>
          <p:nvGrpSpPr>
            <p:cNvPr id="27" name="Group 26">
              <a:extLst>
                <a:ext uri="{FF2B5EF4-FFF2-40B4-BE49-F238E27FC236}">
                  <a16:creationId xmlns="" xmlns:a16="http://schemas.microsoft.com/office/drawing/2014/main" id="{989BDC07-455A-41C8-94FF-AD4BEA4134ED}"/>
                </a:ext>
              </a:extLst>
            </p:cNvPr>
            <p:cNvGrpSpPr/>
            <p:nvPr/>
          </p:nvGrpSpPr>
          <p:grpSpPr>
            <a:xfrm>
              <a:off x="3754683" y="4414497"/>
              <a:ext cx="1439562" cy="1516009"/>
              <a:chOff x="3754683" y="4414497"/>
              <a:chExt cx="1439562" cy="1516009"/>
            </a:xfrm>
          </p:grpSpPr>
          <p:sp>
            <p:nvSpPr>
              <p:cNvPr id="8" name="TextBox 7">
                <a:extLst>
                  <a:ext uri="{FF2B5EF4-FFF2-40B4-BE49-F238E27FC236}">
                    <a16:creationId xmlns="" xmlns:a16="http://schemas.microsoft.com/office/drawing/2014/main" id="{8FB8EA64-AFC9-4820-A862-03C2C24AD14E}"/>
                  </a:ext>
                </a:extLst>
              </p:cNvPr>
              <p:cNvSpPr txBox="1"/>
              <p:nvPr/>
            </p:nvSpPr>
            <p:spPr>
              <a:xfrm>
                <a:off x="3819144" y="5591952"/>
                <a:ext cx="1310640"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1600" dirty="0">
                    <a:ea typeface="Roboto"/>
                    <a:cs typeface="Roboto"/>
                    <a:sym typeface="Roboto"/>
                  </a:rPr>
                  <a:t>recreational</a:t>
                </a:r>
                <a:endParaRPr lang="en-GB" sz="1600" dirty="0"/>
              </a:p>
            </p:txBody>
          </p:sp>
          <p:pic>
            <p:nvPicPr>
              <p:cNvPr id="9" name="Picture 8">
                <a:extLst>
                  <a:ext uri="{FF2B5EF4-FFF2-40B4-BE49-F238E27FC236}">
                    <a16:creationId xmlns="" xmlns:a16="http://schemas.microsoft.com/office/drawing/2014/main" id="{C63B1EBC-4E4A-47DD-82BC-740518732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683" y="4414497"/>
                <a:ext cx="1439562" cy="1017937"/>
              </a:xfrm>
              <a:prstGeom prst="rect">
                <a:avLst/>
              </a:prstGeom>
              <a:ln>
                <a:solidFill>
                  <a:schemeClr val="accent4">
                    <a:lumMod val="75000"/>
                  </a:schemeClr>
                </a:solidFill>
              </a:ln>
            </p:spPr>
          </p:pic>
        </p:grpSp>
      </p:grpSp>
      <p:grpSp>
        <p:nvGrpSpPr>
          <p:cNvPr id="34" name="Group 33">
            <a:extLst>
              <a:ext uri="{FF2B5EF4-FFF2-40B4-BE49-F238E27FC236}">
                <a16:creationId xmlns="" xmlns:a16="http://schemas.microsoft.com/office/drawing/2014/main" id="{D41E41DE-C834-4EA4-B9F1-EA7BBF3F11A7}"/>
              </a:ext>
            </a:extLst>
          </p:cNvPr>
          <p:cNvGrpSpPr/>
          <p:nvPr/>
        </p:nvGrpSpPr>
        <p:grpSpPr>
          <a:xfrm>
            <a:off x="2187507" y="4045598"/>
            <a:ext cx="1419234" cy="2243741"/>
            <a:chOff x="2187507" y="4045598"/>
            <a:chExt cx="1419234" cy="2243741"/>
          </a:xfrm>
        </p:grpSpPr>
        <p:sp>
          <p:nvSpPr>
            <p:cNvPr id="11" name="TextBox 10">
              <a:extLst>
                <a:ext uri="{FF2B5EF4-FFF2-40B4-BE49-F238E27FC236}">
                  <a16:creationId xmlns="" xmlns:a16="http://schemas.microsoft.com/office/drawing/2014/main" id="{164ECAEA-CAD3-4167-B03D-DD528E1FFF44}"/>
                </a:ext>
              </a:extLst>
            </p:cNvPr>
            <p:cNvSpPr txBox="1"/>
            <p:nvPr/>
          </p:nvSpPr>
          <p:spPr>
            <a:xfrm>
              <a:off x="2494700" y="4045598"/>
              <a:ext cx="781461" cy="2243741"/>
            </a:xfrm>
            <a:prstGeom prst="rect">
              <a:avLst/>
            </a:prstGeom>
            <a:solidFill>
              <a:schemeClr val="accent4">
                <a:lumMod val="75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b="1" dirty="0">
                <a:solidFill>
                  <a:schemeClr val="bg1"/>
                </a:solidFill>
              </a:endParaRPr>
            </a:p>
          </p:txBody>
        </p:sp>
        <p:grpSp>
          <p:nvGrpSpPr>
            <p:cNvPr id="26" name="Group 25">
              <a:extLst>
                <a:ext uri="{FF2B5EF4-FFF2-40B4-BE49-F238E27FC236}">
                  <a16:creationId xmlns="" xmlns:a16="http://schemas.microsoft.com/office/drawing/2014/main" id="{C32F6CCA-E2C6-44D9-AD06-C30B777A86C7}"/>
                </a:ext>
              </a:extLst>
            </p:cNvPr>
            <p:cNvGrpSpPr/>
            <p:nvPr/>
          </p:nvGrpSpPr>
          <p:grpSpPr>
            <a:xfrm>
              <a:off x="2187507" y="4414497"/>
              <a:ext cx="1419234" cy="1516009"/>
              <a:chOff x="2187507" y="4414497"/>
              <a:chExt cx="1419234" cy="1516009"/>
            </a:xfrm>
          </p:grpSpPr>
          <p:sp>
            <p:nvSpPr>
              <p:cNvPr id="5" name="TextBox 4">
                <a:extLst>
                  <a:ext uri="{FF2B5EF4-FFF2-40B4-BE49-F238E27FC236}">
                    <a16:creationId xmlns="" xmlns:a16="http://schemas.microsoft.com/office/drawing/2014/main" id="{76280F5E-70F7-4C71-8B99-8B5F729BD4A9}"/>
                  </a:ext>
                </a:extLst>
              </p:cNvPr>
              <p:cNvSpPr txBox="1"/>
              <p:nvPr/>
            </p:nvSpPr>
            <p:spPr>
              <a:xfrm>
                <a:off x="2257044" y="5591952"/>
                <a:ext cx="1280160"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1600" dirty="0">
                    <a:ea typeface="Roboto"/>
                    <a:cs typeface="Roboto"/>
                    <a:sym typeface="Roboto"/>
                  </a:rPr>
                  <a:t>agricultural</a:t>
                </a:r>
                <a:endParaRPr lang="en-GB" sz="1600" dirty="0"/>
              </a:p>
            </p:txBody>
          </p:sp>
          <p:pic>
            <p:nvPicPr>
              <p:cNvPr id="16" name="Picture 15">
                <a:extLst>
                  <a:ext uri="{FF2B5EF4-FFF2-40B4-BE49-F238E27FC236}">
                    <a16:creationId xmlns="" xmlns:a16="http://schemas.microsoft.com/office/drawing/2014/main" id="{D4197823-7A79-40DB-901C-66DCC6806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507" y="4414497"/>
                <a:ext cx="1419234" cy="1003592"/>
              </a:xfrm>
              <a:prstGeom prst="rect">
                <a:avLst/>
              </a:prstGeom>
              <a:ln>
                <a:solidFill>
                  <a:schemeClr val="accent4">
                    <a:lumMod val="75000"/>
                  </a:schemeClr>
                </a:solidFill>
              </a:ln>
            </p:spPr>
          </p:pic>
        </p:grpSp>
      </p:grpSp>
      <p:grpSp>
        <p:nvGrpSpPr>
          <p:cNvPr id="37" name="Group 36">
            <a:extLst>
              <a:ext uri="{FF2B5EF4-FFF2-40B4-BE49-F238E27FC236}">
                <a16:creationId xmlns="" xmlns:a16="http://schemas.microsoft.com/office/drawing/2014/main" id="{551963B4-EE7B-43C6-9798-981C37AAC90F}"/>
              </a:ext>
            </a:extLst>
          </p:cNvPr>
          <p:cNvGrpSpPr/>
          <p:nvPr/>
        </p:nvGrpSpPr>
        <p:grpSpPr>
          <a:xfrm>
            <a:off x="7099932" y="4045597"/>
            <a:ext cx="1439562" cy="2243741"/>
            <a:chOff x="7099932" y="4045597"/>
            <a:chExt cx="1439562" cy="2243741"/>
          </a:xfrm>
        </p:grpSpPr>
        <p:sp>
          <p:nvSpPr>
            <p:cNvPr id="17" name="TextBox 16">
              <a:extLst>
                <a:ext uri="{FF2B5EF4-FFF2-40B4-BE49-F238E27FC236}">
                  <a16:creationId xmlns="" xmlns:a16="http://schemas.microsoft.com/office/drawing/2014/main" id="{05838E21-E5A1-440C-A097-6B886979651B}"/>
                </a:ext>
              </a:extLst>
            </p:cNvPr>
            <p:cNvSpPr txBox="1"/>
            <p:nvPr/>
          </p:nvSpPr>
          <p:spPr>
            <a:xfrm>
              <a:off x="7454894" y="4045597"/>
              <a:ext cx="781461" cy="2243741"/>
            </a:xfrm>
            <a:prstGeom prst="rect">
              <a:avLst/>
            </a:prstGeom>
            <a:solidFill>
              <a:schemeClr val="accent4">
                <a:lumMod val="75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b="1" dirty="0">
                <a:solidFill>
                  <a:schemeClr val="bg1"/>
                </a:solidFill>
              </a:endParaRPr>
            </a:p>
          </p:txBody>
        </p:sp>
        <p:grpSp>
          <p:nvGrpSpPr>
            <p:cNvPr id="29" name="Group 28">
              <a:extLst>
                <a:ext uri="{FF2B5EF4-FFF2-40B4-BE49-F238E27FC236}">
                  <a16:creationId xmlns="" xmlns:a16="http://schemas.microsoft.com/office/drawing/2014/main" id="{F7B2AAD5-780D-4E4C-B52C-363F6F32348C}"/>
                </a:ext>
              </a:extLst>
            </p:cNvPr>
            <p:cNvGrpSpPr/>
            <p:nvPr/>
          </p:nvGrpSpPr>
          <p:grpSpPr>
            <a:xfrm>
              <a:off x="7099932" y="4470184"/>
              <a:ext cx="1439562" cy="1460322"/>
              <a:chOff x="7099932" y="4470184"/>
              <a:chExt cx="1439562" cy="1460322"/>
            </a:xfrm>
          </p:grpSpPr>
          <p:sp>
            <p:nvSpPr>
              <p:cNvPr id="14" name="TextBox 13">
                <a:extLst>
                  <a:ext uri="{FF2B5EF4-FFF2-40B4-BE49-F238E27FC236}">
                    <a16:creationId xmlns="" xmlns:a16="http://schemas.microsoft.com/office/drawing/2014/main" id="{B6096810-7445-4978-8E17-B93E6B783B75}"/>
                  </a:ext>
                </a:extLst>
              </p:cNvPr>
              <p:cNvSpPr txBox="1"/>
              <p:nvPr/>
            </p:nvSpPr>
            <p:spPr>
              <a:xfrm>
                <a:off x="7223760" y="5591952"/>
                <a:ext cx="1243584"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1600" dirty="0">
                    <a:ea typeface="Roboto"/>
                    <a:cs typeface="Roboto"/>
                    <a:sym typeface="Roboto"/>
                  </a:rPr>
                  <a:t>commercial</a:t>
                </a:r>
              </a:p>
            </p:txBody>
          </p:sp>
          <p:pic>
            <p:nvPicPr>
              <p:cNvPr id="18" name="Picture 17">
                <a:extLst>
                  <a:ext uri="{FF2B5EF4-FFF2-40B4-BE49-F238E27FC236}">
                    <a16:creationId xmlns="" xmlns:a16="http://schemas.microsoft.com/office/drawing/2014/main" id="{FED8F0E0-F2DE-43CF-9C0D-41395C2C7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932" y="4470184"/>
                <a:ext cx="1439562" cy="1010340"/>
              </a:xfrm>
              <a:prstGeom prst="rect">
                <a:avLst/>
              </a:prstGeom>
            </p:spPr>
          </p:pic>
        </p:grpSp>
      </p:grpSp>
      <p:grpSp>
        <p:nvGrpSpPr>
          <p:cNvPr id="20" name="Group 19">
            <a:extLst>
              <a:ext uri="{FF2B5EF4-FFF2-40B4-BE49-F238E27FC236}">
                <a16:creationId xmlns="" xmlns:a16="http://schemas.microsoft.com/office/drawing/2014/main" id="{ABDB3DB6-D36A-4701-8CAF-3DA41392476F}"/>
              </a:ext>
            </a:extLst>
          </p:cNvPr>
          <p:cNvGrpSpPr/>
          <p:nvPr/>
        </p:nvGrpSpPr>
        <p:grpSpPr>
          <a:xfrm>
            <a:off x="673481" y="4045598"/>
            <a:ext cx="1439563" cy="2243741"/>
            <a:chOff x="673481" y="4045598"/>
            <a:chExt cx="1439563" cy="2243741"/>
          </a:xfrm>
        </p:grpSpPr>
        <p:sp>
          <p:nvSpPr>
            <p:cNvPr id="3" name="TextBox 2">
              <a:extLst>
                <a:ext uri="{FF2B5EF4-FFF2-40B4-BE49-F238E27FC236}">
                  <a16:creationId xmlns="" xmlns:a16="http://schemas.microsoft.com/office/drawing/2014/main" id="{A4BEAD52-FEBA-40B5-B6E2-F3A15417B67E}"/>
                </a:ext>
              </a:extLst>
            </p:cNvPr>
            <p:cNvSpPr txBox="1"/>
            <p:nvPr/>
          </p:nvSpPr>
          <p:spPr>
            <a:xfrm>
              <a:off x="978084" y="4045598"/>
              <a:ext cx="781461" cy="2243741"/>
            </a:xfrm>
            <a:prstGeom prst="rect">
              <a:avLst/>
            </a:prstGeom>
            <a:solidFill>
              <a:schemeClr val="accent4">
                <a:lumMod val="75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b="1" dirty="0">
                <a:solidFill>
                  <a:schemeClr val="bg1"/>
                </a:solidFill>
              </a:endParaRPr>
            </a:p>
          </p:txBody>
        </p:sp>
        <p:grpSp>
          <p:nvGrpSpPr>
            <p:cNvPr id="25" name="Group 24">
              <a:extLst>
                <a:ext uri="{FF2B5EF4-FFF2-40B4-BE49-F238E27FC236}">
                  <a16:creationId xmlns="" xmlns:a16="http://schemas.microsoft.com/office/drawing/2014/main" id="{9122C3D7-04A2-4F87-917A-80170ADC4EC6}"/>
                </a:ext>
              </a:extLst>
            </p:cNvPr>
            <p:cNvGrpSpPr/>
            <p:nvPr/>
          </p:nvGrpSpPr>
          <p:grpSpPr>
            <a:xfrm>
              <a:off x="673481" y="4414497"/>
              <a:ext cx="1439563" cy="1516009"/>
              <a:chOff x="673481" y="4414497"/>
              <a:chExt cx="1439563" cy="1516009"/>
            </a:xfrm>
          </p:grpSpPr>
          <p:sp>
            <p:nvSpPr>
              <p:cNvPr id="10" name="TextBox 9">
                <a:extLst>
                  <a:ext uri="{FF2B5EF4-FFF2-40B4-BE49-F238E27FC236}">
                    <a16:creationId xmlns="" xmlns:a16="http://schemas.microsoft.com/office/drawing/2014/main" id="{903FC967-7D48-4260-8423-744D158AD2FA}"/>
                  </a:ext>
                </a:extLst>
              </p:cNvPr>
              <p:cNvSpPr txBox="1"/>
              <p:nvPr/>
            </p:nvSpPr>
            <p:spPr>
              <a:xfrm>
                <a:off x="762000" y="5591952"/>
                <a:ext cx="1213104"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1600" dirty="0">
                    <a:ea typeface="Roboto"/>
                    <a:cs typeface="Roboto"/>
                    <a:sym typeface="Roboto"/>
                  </a:rPr>
                  <a:t>residential</a:t>
                </a:r>
                <a:endParaRPr lang="en-GB" sz="1600" dirty="0"/>
              </a:p>
            </p:txBody>
          </p:sp>
          <p:pic>
            <p:nvPicPr>
              <p:cNvPr id="21" name="Picture 20">
                <a:extLst>
                  <a:ext uri="{FF2B5EF4-FFF2-40B4-BE49-F238E27FC236}">
                    <a16:creationId xmlns="" xmlns:a16="http://schemas.microsoft.com/office/drawing/2014/main" id="{A898D179-F98F-41FB-9DDA-29B96864AA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81" y="4414497"/>
                <a:ext cx="1439563" cy="1017937"/>
              </a:xfrm>
              <a:prstGeom prst="rect">
                <a:avLst/>
              </a:prstGeom>
              <a:ln>
                <a:solidFill>
                  <a:schemeClr val="accent4">
                    <a:lumMod val="75000"/>
                  </a:schemeClr>
                </a:solidFill>
              </a:ln>
            </p:spPr>
          </p:pic>
        </p:grpSp>
      </p:grpSp>
      <p:grpSp>
        <p:nvGrpSpPr>
          <p:cNvPr id="36" name="Group 35">
            <a:extLst>
              <a:ext uri="{FF2B5EF4-FFF2-40B4-BE49-F238E27FC236}">
                <a16:creationId xmlns="" xmlns:a16="http://schemas.microsoft.com/office/drawing/2014/main" id="{46A3D5F9-FC73-47A6-A2DA-44BCF8BB3EA7}"/>
              </a:ext>
            </a:extLst>
          </p:cNvPr>
          <p:cNvGrpSpPr/>
          <p:nvPr/>
        </p:nvGrpSpPr>
        <p:grpSpPr>
          <a:xfrm>
            <a:off x="5268708" y="4045597"/>
            <a:ext cx="1710924" cy="2243741"/>
            <a:chOff x="5268708" y="4045597"/>
            <a:chExt cx="1710924" cy="2243741"/>
          </a:xfrm>
        </p:grpSpPr>
        <p:sp>
          <p:nvSpPr>
            <p:cNvPr id="15" name="TextBox 14">
              <a:extLst>
                <a:ext uri="{FF2B5EF4-FFF2-40B4-BE49-F238E27FC236}">
                  <a16:creationId xmlns="" xmlns:a16="http://schemas.microsoft.com/office/drawing/2014/main" id="{1C12561A-DD03-4AB1-951C-8DF1C9056825}"/>
                </a:ext>
              </a:extLst>
            </p:cNvPr>
            <p:cNvSpPr txBox="1"/>
            <p:nvPr/>
          </p:nvSpPr>
          <p:spPr>
            <a:xfrm>
              <a:off x="5786771" y="4045597"/>
              <a:ext cx="781461" cy="2243741"/>
            </a:xfrm>
            <a:prstGeom prst="rect">
              <a:avLst/>
            </a:prstGeom>
            <a:solidFill>
              <a:schemeClr val="accent4">
                <a:lumMod val="75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endParaRPr lang="en-GB" sz="1600" b="1" dirty="0">
                <a:solidFill>
                  <a:schemeClr val="bg1"/>
                </a:solidFill>
              </a:endParaRPr>
            </a:p>
          </p:txBody>
        </p:sp>
        <p:grpSp>
          <p:nvGrpSpPr>
            <p:cNvPr id="28" name="Group 27">
              <a:extLst>
                <a:ext uri="{FF2B5EF4-FFF2-40B4-BE49-F238E27FC236}">
                  <a16:creationId xmlns="" xmlns:a16="http://schemas.microsoft.com/office/drawing/2014/main" id="{11E96749-97B2-4707-88CD-8DAA4A1C4340}"/>
                </a:ext>
              </a:extLst>
            </p:cNvPr>
            <p:cNvGrpSpPr/>
            <p:nvPr/>
          </p:nvGrpSpPr>
          <p:grpSpPr>
            <a:xfrm>
              <a:off x="5268708" y="4423509"/>
              <a:ext cx="1710924" cy="1506997"/>
              <a:chOff x="5268708" y="4423509"/>
              <a:chExt cx="1710924" cy="1506997"/>
            </a:xfrm>
          </p:grpSpPr>
          <p:sp>
            <p:nvSpPr>
              <p:cNvPr id="12" name="TextBox 11">
                <a:extLst>
                  <a:ext uri="{FF2B5EF4-FFF2-40B4-BE49-F238E27FC236}">
                    <a16:creationId xmlns="" xmlns:a16="http://schemas.microsoft.com/office/drawing/2014/main" id="{66F89649-2BEF-4687-9E98-4B121DA2C104}"/>
                  </a:ext>
                </a:extLst>
              </p:cNvPr>
              <p:cNvSpPr txBox="1"/>
              <p:nvPr/>
            </p:nvSpPr>
            <p:spPr>
              <a:xfrm>
                <a:off x="5411724" y="5591952"/>
                <a:ext cx="1530096" cy="3385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1600" dirty="0">
                    <a:ea typeface="Roboto"/>
                    <a:cs typeface="Roboto"/>
                    <a:sym typeface="Roboto"/>
                  </a:rPr>
                  <a:t>transport</a:t>
                </a:r>
                <a:endParaRPr lang="en-GB" sz="1600" dirty="0"/>
              </a:p>
            </p:txBody>
          </p:sp>
          <p:pic>
            <p:nvPicPr>
              <p:cNvPr id="24" name="Picture 23">
                <a:extLst>
                  <a:ext uri="{FF2B5EF4-FFF2-40B4-BE49-F238E27FC236}">
                    <a16:creationId xmlns="" xmlns:a16="http://schemas.microsoft.com/office/drawing/2014/main" id="{A478075F-2103-4011-A348-73C18E7A0C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08" y="4423509"/>
                <a:ext cx="1710924" cy="1010340"/>
              </a:xfrm>
              <a:prstGeom prst="rect">
                <a:avLst/>
              </a:prstGeom>
              <a:ln>
                <a:solidFill>
                  <a:schemeClr val="accent4">
                    <a:lumMod val="75000"/>
                  </a:schemeClr>
                </a:solidFill>
              </a:ln>
            </p:spPr>
          </p:pic>
        </p:grpSp>
      </p:grpSp>
    </p:spTree>
    <p:extLst>
      <p:ext uri="{BB962C8B-B14F-4D97-AF65-F5344CB8AC3E}">
        <p14:creationId xmlns:p14="http://schemas.microsoft.com/office/powerpoint/2010/main" val="23807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4845715"/>
            <a:chOff x="680320" y="1357377"/>
            <a:chExt cx="7859174" cy="2537967"/>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537967"/>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41504" y="1604565"/>
              <a:ext cx="3665324" cy="1595875"/>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Economy relates to how good a place is at producing and making goods and how much money it has (its wealth).</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When we study economic activity, we look at the amount a country sells and makes, as well as their trade links with other areas. </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This can affect the country’s wealth and other factors, such as employment and housing. </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Economic Activity</a:t>
            </a:r>
          </a:p>
        </p:txBody>
      </p:sp>
      <p:grpSp>
        <p:nvGrpSpPr>
          <p:cNvPr id="12" name="Group 11">
            <a:extLst>
              <a:ext uri="{FF2B5EF4-FFF2-40B4-BE49-F238E27FC236}">
                <a16:creationId xmlns="" xmlns:a16="http://schemas.microsoft.com/office/drawing/2014/main" id="{28600681-38F4-4401-8BAB-5401C5122ECE}"/>
              </a:ext>
            </a:extLst>
          </p:cNvPr>
          <p:cNvGrpSpPr/>
          <p:nvPr/>
        </p:nvGrpSpPr>
        <p:grpSpPr>
          <a:xfrm>
            <a:off x="4468011" y="2430604"/>
            <a:ext cx="4044803" cy="3740639"/>
            <a:chOff x="4468011" y="2430604"/>
            <a:chExt cx="4044803" cy="3740639"/>
          </a:xfrm>
        </p:grpSpPr>
        <p:pic>
          <p:nvPicPr>
            <p:cNvPr id="9" name="Picture 8">
              <a:extLst>
                <a:ext uri="{FF2B5EF4-FFF2-40B4-BE49-F238E27FC236}">
                  <a16:creationId xmlns="" xmlns:a16="http://schemas.microsoft.com/office/drawing/2014/main" id="{10F21B81-E774-484C-8E67-87F54AE11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011" y="3691854"/>
              <a:ext cx="4044803" cy="2479389"/>
            </a:xfrm>
            <a:prstGeom prst="rect">
              <a:avLst/>
            </a:prstGeom>
          </p:spPr>
        </p:pic>
        <p:pic>
          <p:nvPicPr>
            <p:cNvPr id="11" name="Picture 10">
              <a:extLst>
                <a:ext uri="{FF2B5EF4-FFF2-40B4-BE49-F238E27FC236}">
                  <a16:creationId xmlns="" xmlns:a16="http://schemas.microsoft.com/office/drawing/2014/main" id="{998DA773-68E0-447E-8794-4DB1D1E8D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8758" y="2430604"/>
              <a:ext cx="1904978" cy="1834476"/>
            </a:xfrm>
            <a:prstGeom prst="rect">
              <a:avLst/>
            </a:prstGeom>
          </p:spPr>
        </p:pic>
      </p:grpSp>
    </p:spTree>
    <p:extLst>
      <p:ext uri="{BB962C8B-B14F-4D97-AF65-F5344CB8AC3E}">
        <p14:creationId xmlns:p14="http://schemas.microsoft.com/office/powerpoint/2010/main" val="368770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584577F-7E7E-44D1-B7FE-EEE30AA07CA9}"/>
              </a:ext>
            </a:extLst>
          </p:cNvPr>
          <p:cNvGrpSpPr/>
          <p:nvPr/>
        </p:nvGrpSpPr>
        <p:grpSpPr>
          <a:xfrm>
            <a:off x="680320" y="1357377"/>
            <a:ext cx="7859174" cy="2537967"/>
            <a:chOff x="680320" y="1357377"/>
            <a:chExt cx="7859174" cy="2537967"/>
          </a:xfrm>
        </p:grpSpPr>
        <p:sp>
          <p:nvSpPr>
            <p:cNvPr id="4" name="Rectangle 3">
              <a:extLst>
                <a:ext uri="{FF2B5EF4-FFF2-40B4-BE49-F238E27FC236}">
                  <a16:creationId xmlns="" xmlns:a16="http://schemas.microsoft.com/office/drawing/2014/main" id="{5171F92E-8AC5-42F6-B541-5648AC2CF500}"/>
                </a:ext>
              </a:extLst>
            </p:cNvPr>
            <p:cNvSpPr/>
            <p:nvPr/>
          </p:nvSpPr>
          <p:spPr>
            <a:xfrm>
              <a:off x="680320" y="1357377"/>
              <a:ext cx="7859174" cy="2537967"/>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C345379F-7A78-4D98-9DA9-8E086CA27137}"/>
                </a:ext>
              </a:extLst>
            </p:cNvPr>
            <p:cNvSpPr txBox="1"/>
            <p:nvPr/>
          </p:nvSpPr>
          <p:spPr>
            <a:xfrm>
              <a:off x="708968" y="1821055"/>
              <a:ext cx="7801878" cy="1815882"/>
            </a:xfrm>
            <a:prstGeom prst="rect">
              <a:avLst/>
            </a:prstGeom>
            <a:noFill/>
          </p:spPr>
          <p:txBody>
            <a:bodyPr wrap="square">
              <a:spAutoFit/>
            </a:bodyPr>
            <a:lstStyle/>
            <a:p>
              <a:pPr marL="0" lvl="0" indent="0" algn="l" rtl="0">
                <a:spcBef>
                  <a:spcPts val="0"/>
                </a:spcBef>
                <a:spcAft>
                  <a:spcPts val="0"/>
                </a:spcAft>
                <a:buNone/>
              </a:pPr>
              <a:r>
                <a:rPr lang="en-GB" sz="1600" dirty="0">
                  <a:ea typeface="Roboto"/>
                  <a:cs typeface="Roboto"/>
                  <a:sym typeface="Roboto"/>
                </a:rPr>
                <a:t>When we study energy resources, we look at what opportunities an area of land offers to generate electricity.</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Some areas of land might contain fossil fuels, such as coal, oil or gas.</a:t>
              </a:r>
            </a:p>
            <a:p>
              <a:pPr marL="0" lvl="0" indent="0" algn="l" rtl="0">
                <a:spcBef>
                  <a:spcPts val="0"/>
                </a:spcBef>
                <a:spcAft>
                  <a:spcPts val="0"/>
                </a:spcAft>
                <a:buNone/>
              </a:pPr>
              <a:endParaRPr lang="en-GB" sz="1600" dirty="0">
                <a:ea typeface="Roboto"/>
                <a:cs typeface="Roboto"/>
                <a:sym typeface="Roboto"/>
              </a:endParaRPr>
            </a:p>
            <a:p>
              <a:pPr marL="0" lvl="0" indent="0" algn="l" rtl="0">
                <a:spcBef>
                  <a:spcPts val="0"/>
                </a:spcBef>
                <a:spcAft>
                  <a:spcPts val="0"/>
                </a:spcAft>
                <a:buNone/>
              </a:pPr>
              <a:r>
                <a:rPr lang="en-GB" sz="1600" dirty="0">
                  <a:ea typeface="Roboto"/>
                  <a:cs typeface="Roboto"/>
                  <a:sym typeface="Roboto"/>
                </a:rPr>
                <a:t>Other areas have an ideal climate or landscape for harvesting renewable energy sources, such as solar, wind, hydroelectric or geothermal power.</a:t>
              </a:r>
            </a:p>
          </p:txBody>
        </p:sp>
      </p:grpSp>
      <p:sp>
        <p:nvSpPr>
          <p:cNvPr id="2" name="Title 1">
            <a:extLst>
              <a:ext uri="{FF2B5EF4-FFF2-40B4-BE49-F238E27FC236}">
                <a16:creationId xmlns="" xmlns:a16="http://schemas.microsoft.com/office/drawing/2014/main" id="{6F6A8201-3498-420C-8DAE-E5F48F63F37E}"/>
              </a:ext>
            </a:extLst>
          </p:cNvPr>
          <p:cNvSpPr>
            <a:spLocks noGrp="1"/>
          </p:cNvSpPr>
          <p:nvPr>
            <p:ph type="title"/>
          </p:nvPr>
        </p:nvSpPr>
        <p:spPr/>
        <p:txBody>
          <a:bodyPr/>
          <a:lstStyle/>
          <a:p>
            <a:r>
              <a:rPr lang="en-GB" dirty="0">
                <a:solidFill>
                  <a:schemeClr val="accent4">
                    <a:lumMod val="75000"/>
                  </a:schemeClr>
                </a:solidFill>
                <a:latin typeface="Jarman" panose="00000400000000000000" pitchFamily="2" charset="0"/>
              </a:rPr>
              <a:t>Human Geography</a:t>
            </a:r>
          </a:p>
        </p:txBody>
      </p:sp>
      <p:sp>
        <p:nvSpPr>
          <p:cNvPr id="19" name="Rectangle 18">
            <a:hlinkClick r:id="rId2"/>
            <a:extLst>
              <a:ext uri="{FF2B5EF4-FFF2-40B4-BE49-F238E27FC236}">
                <a16:creationId xmlns="" xmlns:a16="http://schemas.microsoft.com/office/drawing/2014/main" id="{4E4D6553-6BEC-49BF-B03E-8BAD1D2D0EB2}"/>
              </a:ext>
            </a:extLst>
          </p:cNvPr>
          <p:cNvSpPr/>
          <p:nvPr/>
        </p:nvSpPr>
        <p:spPr>
          <a:xfrm>
            <a:off x="8382254" y="6547104"/>
            <a:ext cx="761745" cy="2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 xmlns:a16="http://schemas.microsoft.com/office/drawing/2014/main" id="{599D6925-5BB2-4173-87A2-F7D0EEC63FDB}"/>
              </a:ext>
            </a:extLst>
          </p:cNvPr>
          <p:cNvSpPr txBox="1"/>
          <p:nvPr/>
        </p:nvSpPr>
        <p:spPr>
          <a:xfrm>
            <a:off x="680320" y="1357377"/>
            <a:ext cx="7859174" cy="338554"/>
          </a:xfrm>
          <a:prstGeom prst="rect">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lvl="0" indent="0" algn="ctr" rtl="0">
              <a:spcBef>
                <a:spcPts val="0"/>
              </a:spcBef>
              <a:spcAft>
                <a:spcPts val="0"/>
              </a:spcAft>
              <a:buNone/>
            </a:pPr>
            <a:r>
              <a:rPr lang="en-GB" sz="1600" b="1" dirty="0">
                <a:solidFill>
                  <a:schemeClr val="bg1"/>
                </a:solidFill>
              </a:rPr>
              <a:t>Energy Resources</a:t>
            </a:r>
          </a:p>
        </p:txBody>
      </p:sp>
      <p:pic>
        <p:nvPicPr>
          <p:cNvPr id="5" name="Picture 4">
            <a:extLst>
              <a:ext uri="{FF2B5EF4-FFF2-40B4-BE49-F238E27FC236}">
                <a16:creationId xmlns="" xmlns:a16="http://schemas.microsoft.com/office/drawing/2014/main" id="{2CAA0062-6E1A-40BC-9CE4-91D69684E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8" y="4252977"/>
            <a:ext cx="2433539" cy="1689972"/>
          </a:xfrm>
          <a:prstGeom prst="rect">
            <a:avLst/>
          </a:prstGeom>
          <a:ln>
            <a:solidFill>
              <a:schemeClr val="accent4">
                <a:lumMod val="75000"/>
              </a:schemeClr>
            </a:solidFill>
          </a:ln>
        </p:spPr>
      </p:pic>
      <p:pic>
        <p:nvPicPr>
          <p:cNvPr id="9" name="Picture 8">
            <a:extLst>
              <a:ext uri="{FF2B5EF4-FFF2-40B4-BE49-F238E27FC236}">
                <a16:creationId xmlns="" xmlns:a16="http://schemas.microsoft.com/office/drawing/2014/main" id="{55FB7522-63DD-48A5-A7AC-FEB1E3C1D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372" y="4252977"/>
            <a:ext cx="2409506" cy="1689972"/>
          </a:xfrm>
          <a:prstGeom prst="rect">
            <a:avLst/>
          </a:prstGeom>
          <a:ln>
            <a:solidFill>
              <a:schemeClr val="accent4">
                <a:lumMod val="75000"/>
              </a:schemeClr>
            </a:solidFill>
          </a:ln>
        </p:spPr>
      </p:pic>
      <p:pic>
        <p:nvPicPr>
          <p:cNvPr id="11" name="Picture 10">
            <a:extLst>
              <a:ext uri="{FF2B5EF4-FFF2-40B4-BE49-F238E27FC236}">
                <a16:creationId xmlns="" xmlns:a16="http://schemas.microsoft.com/office/drawing/2014/main" id="{2DEA5E57-24FB-4A65-A2A9-97E6CB710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623" y="4255786"/>
            <a:ext cx="2411871" cy="1686702"/>
          </a:xfrm>
          <a:prstGeom prst="rect">
            <a:avLst/>
          </a:prstGeom>
          <a:ln>
            <a:solidFill>
              <a:schemeClr val="accent4">
                <a:lumMod val="75000"/>
              </a:schemeClr>
            </a:solidFill>
          </a:ln>
        </p:spPr>
      </p:pic>
    </p:spTree>
    <p:extLst>
      <p:ext uri="{BB962C8B-B14F-4D97-AF65-F5344CB8AC3E}">
        <p14:creationId xmlns:p14="http://schemas.microsoft.com/office/powerpoint/2010/main" val="702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TotalTime>
  <Words>1476</Words>
  <Application>Microsoft Office PowerPoint</Application>
  <PresentationFormat>On-screen Show (4:3)</PresentationFormat>
  <Paragraphs>199</Paragraphs>
  <Slides>34</Slides>
  <Notes>2</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1_Office Theme</vt:lpstr>
      <vt:lpstr>2_Office Theme</vt:lpstr>
      <vt:lpstr>INTRODUCTION TO PHYSICAL AND HUMAN GEOGRAPHY</vt:lpstr>
      <vt:lpstr>Learning Intention:</vt:lpstr>
      <vt:lpstr>Definitions</vt:lpstr>
      <vt:lpstr>Human and Physical Geography</vt:lpstr>
      <vt:lpstr>What Might You Study When Looking at Human Geography?</vt:lpstr>
      <vt:lpstr>Human Geography</vt:lpstr>
      <vt:lpstr>Human Geography</vt:lpstr>
      <vt:lpstr>Human Geography</vt:lpstr>
      <vt:lpstr>Human Geography</vt:lpstr>
      <vt:lpstr>Human Geography</vt:lpstr>
      <vt:lpstr>Human Geography</vt:lpstr>
      <vt:lpstr>Human Geography</vt:lpstr>
      <vt:lpstr>What might you study when looking at Physical Geography?</vt:lpstr>
      <vt:lpstr>Physical Geography</vt:lpstr>
      <vt:lpstr>Physical Geography</vt:lpstr>
      <vt:lpstr>Physical Geography</vt:lpstr>
      <vt:lpstr>Physical Geography</vt:lpstr>
      <vt:lpstr>Physical Geography</vt:lpstr>
      <vt:lpstr>Physical Geography</vt:lpstr>
      <vt:lpstr>Physical Geography</vt:lpstr>
      <vt:lpstr>Physical Geography</vt:lpstr>
      <vt:lpstr>Geography</vt:lpstr>
      <vt:lpstr>Think About It</vt:lpstr>
      <vt:lpstr>Quiz Challenge</vt:lpstr>
      <vt:lpstr>Quiz Challenge</vt:lpstr>
      <vt:lpstr>Quiz Challenge</vt:lpstr>
      <vt:lpstr>Quiz Challenge</vt:lpstr>
      <vt:lpstr>Quiz Challenge</vt:lpstr>
      <vt:lpstr>Quiz Challenge</vt:lpstr>
      <vt:lpstr>Quiz Challenge</vt:lpstr>
      <vt:lpstr>Geographical skills: photo interpretation</vt:lpstr>
      <vt:lpstr>PowerPoint Presentation</vt:lpstr>
      <vt:lpstr>PowerPoint Presentation</vt:lpstr>
      <vt:lpstr>Task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GEOGRAPHY</dc:title>
  <dc:creator>USER-PC</dc:creator>
  <cp:lastModifiedBy>cj</cp:lastModifiedBy>
  <cp:revision>52</cp:revision>
  <dcterms:created xsi:type="dcterms:W3CDTF">2018-01-04T13:29:13Z</dcterms:created>
  <dcterms:modified xsi:type="dcterms:W3CDTF">2021-01-16T17:59:16Z</dcterms:modified>
</cp:coreProperties>
</file>