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3" r:id="rId8"/>
    <p:sldId id="274" r:id="rId9"/>
    <p:sldId id="257" r:id="rId10"/>
    <p:sldId id="258" r:id="rId11"/>
    <p:sldId id="259" r:id="rId12"/>
    <p:sldId id="256" r:id="rId13"/>
    <p:sldId id="260" r:id="rId14"/>
    <p:sldId id="262" r:id="rId15"/>
    <p:sldId id="261" r:id="rId16"/>
    <p:sldId id="263" r:id="rId17"/>
    <p:sldId id="264"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208749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226694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303375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390596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30758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168859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106457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401387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407258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354872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A3009-4B0E-439C-8CA1-852AE0FC113F}" type="datetimeFigureOut">
              <a:rPr lang="en-GB" smtClean="0"/>
              <a:pPr/>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731C5-1499-4E5B-90F9-35024DB03BA6}" type="slidenum">
              <a:rPr lang="en-GB" smtClean="0"/>
              <a:pPr/>
              <a:t>‹#›</a:t>
            </a:fld>
            <a:endParaRPr lang="en-GB"/>
          </a:p>
        </p:txBody>
      </p:sp>
    </p:spTree>
    <p:extLst>
      <p:ext uri="{BB962C8B-B14F-4D97-AF65-F5344CB8AC3E}">
        <p14:creationId xmlns:p14="http://schemas.microsoft.com/office/powerpoint/2010/main" val="94971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A3009-4B0E-439C-8CA1-852AE0FC113F}" type="datetimeFigureOut">
              <a:rPr lang="en-GB" smtClean="0"/>
              <a:pPr/>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731C5-1499-4E5B-90F9-35024DB03BA6}" type="slidenum">
              <a:rPr lang="en-GB" smtClean="0"/>
              <a:pPr/>
              <a:t>‹#›</a:t>
            </a:fld>
            <a:endParaRPr lang="en-GB"/>
          </a:p>
        </p:txBody>
      </p:sp>
    </p:spTree>
    <p:extLst>
      <p:ext uri="{BB962C8B-B14F-4D97-AF65-F5344CB8AC3E}">
        <p14:creationId xmlns:p14="http://schemas.microsoft.com/office/powerpoint/2010/main" val="394962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293" y="512639"/>
            <a:ext cx="10332784" cy="5688869"/>
          </a:xfrm>
        </p:spPr>
        <p:txBody>
          <a:bodyPr>
            <a:normAutofit fontScale="92500" lnSpcReduction="20000"/>
          </a:bodyPr>
          <a:lstStyle/>
          <a:p>
            <a:pPr marL="0" indent="0">
              <a:spcBef>
                <a:spcPts val="0"/>
              </a:spcBef>
              <a:buNone/>
              <a:defRPr/>
            </a:pPr>
            <a:endParaRPr lang="en-GB" sz="3900" b="1" dirty="0"/>
          </a:p>
          <a:p>
            <a:pPr marL="0" indent="0">
              <a:spcBef>
                <a:spcPts val="0"/>
              </a:spcBef>
              <a:buNone/>
              <a:defRPr/>
            </a:pPr>
            <a:r>
              <a:rPr lang="en-GB" sz="3900" b="1" dirty="0" smtClean="0">
                <a:latin typeface="Letter-join No-Lead 4" panose="02000505000000020003" pitchFamily="50" charset="0"/>
              </a:rPr>
              <a:t>What do you already know about Rocks?</a:t>
            </a:r>
          </a:p>
          <a:p>
            <a:pPr>
              <a:spcBef>
                <a:spcPts val="0"/>
              </a:spcBef>
              <a:defRPr/>
            </a:pPr>
            <a:endParaRPr lang="en-GB" sz="3900" b="1" dirty="0" smtClean="0">
              <a:latin typeface="Letter-join No-Lead 4" panose="02000505000000020003" pitchFamily="50" charset="0"/>
            </a:endParaRPr>
          </a:p>
          <a:p>
            <a:pPr>
              <a:spcBef>
                <a:spcPts val="0"/>
              </a:spcBef>
              <a:defRPr/>
            </a:pPr>
            <a:r>
              <a:rPr lang="en-GB" sz="3900" b="1" dirty="0" smtClean="0">
                <a:solidFill>
                  <a:srgbClr val="FF0000"/>
                </a:solidFill>
                <a:latin typeface="Letter-join No-Lead 4" panose="02000505000000020003" pitchFamily="50" charset="0"/>
              </a:rPr>
              <a:t>What </a:t>
            </a:r>
            <a:r>
              <a:rPr lang="en-GB" sz="3900" b="1" dirty="0">
                <a:solidFill>
                  <a:srgbClr val="FF0000"/>
                </a:solidFill>
                <a:latin typeface="Letter-join No-Lead 4" panose="02000505000000020003" pitchFamily="50" charset="0"/>
              </a:rPr>
              <a:t>are rocks? </a:t>
            </a:r>
          </a:p>
          <a:p>
            <a:pPr marL="0" indent="0">
              <a:spcBef>
                <a:spcPts val="0"/>
              </a:spcBef>
              <a:buNone/>
              <a:defRPr/>
            </a:pPr>
            <a:endParaRPr lang="en-GB" sz="3900" b="1" dirty="0" smtClean="0">
              <a:solidFill>
                <a:srgbClr val="FF0000"/>
              </a:solidFill>
              <a:latin typeface="Letter-join No-Lead 4" panose="02000505000000020003" pitchFamily="50" charset="0"/>
            </a:endParaRPr>
          </a:p>
          <a:p>
            <a:pPr marL="0" indent="0">
              <a:spcBef>
                <a:spcPts val="0"/>
              </a:spcBef>
              <a:buNone/>
              <a:defRPr/>
            </a:pPr>
            <a:r>
              <a:rPr lang="en-GB" sz="3900" b="1" dirty="0" smtClean="0">
                <a:solidFill>
                  <a:srgbClr val="FF0000"/>
                </a:solidFill>
                <a:latin typeface="Letter-join No-Lead 4" panose="02000505000000020003" pitchFamily="50" charset="0"/>
              </a:rPr>
              <a:t>What rocks are in your local area?</a:t>
            </a:r>
          </a:p>
          <a:p>
            <a:pPr marL="0" indent="0">
              <a:spcBef>
                <a:spcPts val="0"/>
              </a:spcBef>
              <a:buNone/>
              <a:defRPr/>
            </a:pPr>
            <a:endParaRPr lang="en-GB" sz="3900" b="1" dirty="0">
              <a:solidFill>
                <a:srgbClr val="FF0000"/>
              </a:solidFill>
              <a:latin typeface="Letter-join No-Lead 4" panose="02000505000000020003" pitchFamily="50" charset="0"/>
            </a:endParaRPr>
          </a:p>
          <a:p>
            <a:pPr>
              <a:spcBef>
                <a:spcPts val="0"/>
              </a:spcBef>
              <a:defRPr/>
            </a:pPr>
            <a:r>
              <a:rPr lang="en-GB" sz="3900" b="1" dirty="0" smtClean="0">
                <a:solidFill>
                  <a:srgbClr val="FF0000"/>
                </a:solidFill>
                <a:latin typeface="Letter-join No-Lead 4" panose="02000505000000020003" pitchFamily="50" charset="0"/>
              </a:rPr>
              <a:t>What are the three main types of rock? </a:t>
            </a:r>
            <a:endParaRPr lang="en-GB" sz="3900" b="1" dirty="0">
              <a:solidFill>
                <a:srgbClr val="FF0000"/>
              </a:solidFill>
              <a:latin typeface="Letter-join No-Lead 4" panose="02000505000000020003" pitchFamily="50" charset="0"/>
            </a:endParaRPr>
          </a:p>
          <a:p>
            <a:pPr>
              <a:spcBef>
                <a:spcPts val="0"/>
              </a:spcBef>
              <a:defRPr/>
            </a:pPr>
            <a:endParaRPr lang="en-GB" sz="3900" b="1" dirty="0">
              <a:solidFill>
                <a:srgbClr val="FF0000"/>
              </a:solidFill>
              <a:latin typeface="Letter-join No-Lead 4" panose="02000505000000020003" pitchFamily="50" charset="0"/>
            </a:endParaRPr>
          </a:p>
          <a:p>
            <a:pPr>
              <a:spcBef>
                <a:spcPts val="0"/>
              </a:spcBef>
              <a:defRPr/>
            </a:pPr>
            <a:r>
              <a:rPr lang="en-GB" sz="3900" b="1" dirty="0" smtClean="0">
                <a:solidFill>
                  <a:srgbClr val="FF0000"/>
                </a:solidFill>
                <a:latin typeface="Letter-join No-Lead 4" panose="02000505000000020003" pitchFamily="50" charset="0"/>
              </a:rPr>
              <a:t>Are all rocks the same</a:t>
            </a:r>
            <a:r>
              <a:rPr lang="en-GB" sz="3900" b="1" dirty="0" smtClean="0">
                <a:solidFill>
                  <a:srgbClr val="FF0000"/>
                </a:solidFill>
                <a:latin typeface="Letter-join No-Lead 4" panose="02000505000000020003" pitchFamily="50" charset="0"/>
              </a:rPr>
              <a:t>?</a:t>
            </a:r>
            <a:endParaRPr lang="en-GB" sz="3900" b="1" dirty="0">
              <a:solidFill>
                <a:srgbClr val="FF0000"/>
              </a:solidFill>
              <a:latin typeface="Letter-join No-Lead 4" panose="02000505000000020003" pitchFamily="50" charset="0"/>
            </a:endParaRPr>
          </a:p>
          <a:p>
            <a:pPr marL="0" indent="0">
              <a:spcBef>
                <a:spcPts val="0"/>
              </a:spcBef>
              <a:buNone/>
              <a:defRPr/>
            </a:pPr>
            <a:endParaRPr lang="en-GB" sz="3900" b="1" dirty="0">
              <a:solidFill>
                <a:srgbClr val="FF0000"/>
              </a:solidFill>
              <a:latin typeface="Letter-join No-Lead 4" panose="02000505000000020003" pitchFamily="50" charset="0"/>
            </a:endParaRPr>
          </a:p>
          <a:p>
            <a:pPr>
              <a:spcBef>
                <a:spcPts val="0"/>
              </a:spcBef>
              <a:defRPr/>
            </a:pPr>
            <a:r>
              <a:rPr lang="en-GB" sz="3900" b="1" dirty="0">
                <a:solidFill>
                  <a:srgbClr val="FF0000"/>
                </a:solidFill>
                <a:latin typeface="Letter-join No-Lead 4" panose="02000505000000020003" pitchFamily="50" charset="0"/>
              </a:rPr>
              <a:t>How do rocks form? </a:t>
            </a:r>
          </a:p>
          <a:p>
            <a:endParaRPr lang="en-GB" dirty="0"/>
          </a:p>
        </p:txBody>
      </p:sp>
    </p:spTree>
    <p:extLst>
      <p:ext uri="{BB962C8B-B14F-4D97-AF65-F5344CB8AC3E}">
        <p14:creationId xmlns:p14="http://schemas.microsoft.com/office/powerpoint/2010/main" val="65058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518" y="1563479"/>
            <a:ext cx="4237149" cy="4872721"/>
          </a:xfrm>
          <a:prstGeom prst="rect">
            <a:avLst/>
          </a:prstGeom>
        </p:spPr>
      </p:pic>
      <p:sp>
        <p:nvSpPr>
          <p:cNvPr id="2" name="TextBox 1"/>
          <p:cNvSpPr txBox="1"/>
          <p:nvPr/>
        </p:nvSpPr>
        <p:spPr>
          <a:xfrm>
            <a:off x="875761" y="386366"/>
            <a:ext cx="8474301" cy="1815882"/>
          </a:xfrm>
          <a:prstGeom prst="rect">
            <a:avLst/>
          </a:prstGeom>
          <a:solidFill>
            <a:schemeClr val="accent6">
              <a:lumMod val="20000"/>
              <a:lumOff val="80000"/>
            </a:schemeClr>
          </a:solidFill>
        </p:spPr>
        <p:txBody>
          <a:bodyPr wrap="square" rtlCol="0">
            <a:spAutoFit/>
          </a:bodyPr>
          <a:lstStyle/>
          <a:p>
            <a:r>
              <a:rPr lang="en-GB" sz="2800" dirty="0" smtClean="0"/>
              <a:t>In the last few days our data base has crashed. We have lost a lot of information on the many different types of rock that lie beneath Britain and how rocks are used in different places.</a:t>
            </a:r>
            <a:endParaRPr lang="en-GB" sz="2800" dirty="0"/>
          </a:p>
        </p:txBody>
      </p:sp>
      <p:sp>
        <p:nvSpPr>
          <p:cNvPr id="4" name="TextBox 3"/>
          <p:cNvSpPr txBox="1"/>
          <p:nvPr/>
        </p:nvSpPr>
        <p:spPr>
          <a:xfrm>
            <a:off x="875761" y="2540512"/>
            <a:ext cx="5396250" cy="1384995"/>
          </a:xfrm>
          <a:prstGeom prst="rect">
            <a:avLst/>
          </a:prstGeom>
          <a:solidFill>
            <a:schemeClr val="accent6">
              <a:lumMod val="20000"/>
              <a:lumOff val="80000"/>
            </a:schemeClr>
          </a:solidFill>
        </p:spPr>
        <p:txBody>
          <a:bodyPr wrap="square" rtlCol="0">
            <a:spAutoFit/>
          </a:bodyPr>
          <a:lstStyle/>
          <a:p>
            <a:r>
              <a:rPr lang="en-GB" sz="2800" dirty="0" smtClean="0"/>
              <a:t>This information has been gathered by scientists over many years and the data is very important.</a:t>
            </a:r>
            <a:endParaRPr lang="en-GB" sz="2800" dirty="0"/>
          </a:p>
        </p:txBody>
      </p:sp>
      <p:sp>
        <p:nvSpPr>
          <p:cNvPr id="5" name="TextBox 4"/>
          <p:cNvSpPr txBox="1"/>
          <p:nvPr/>
        </p:nvSpPr>
        <p:spPr>
          <a:xfrm>
            <a:off x="875761" y="4172755"/>
            <a:ext cx="5821253" cy="2246769"/>
          </a:xfrm>
          <a:prstGeom prst="rect">
            <a:avLst/>
          </a:prstGeom>
          <a:solidFill>
            <a:schemeClr val="accent6">
              <a:lumMod val="20000"/>
              <a:lumOff val="80000"/>
            </a:schemeClr>
          </a:solidFill>
        </p:spPr>
        <p:txBody>
          <a:bodyPr wrap="square" rtlCol="0">
            <a:spAutoFit/>
          </a:bodyPr>
          <a:lstStyle/>
          <a:p>
            <a:r>
              <a:rPr lang="en-GB" sz="2800" dirty="0" smtClean="0"/>
              <a:t>We do not have time to send BRS petrologists to every area of Britain to find the information we need so we are having to ask local scientists to help.</a:t>
            </a:r>
            <a:endParaRPr lang="en-GB" sz="2800" dirty="0"/>
          </a:p>
        </p:txBody>
      </p:sp>
    </p:spTree>
    <p:extLst>
      <p:ext uri="{BB962C8B-B14F-4D97-AF65-F5344CB8AC3E}">
        <p14:creationId xmlns:p14="http://schemas.microsoft.com/office/powerpoint/2010/main" val="293196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037" y="824248"/>
            <a:ext cx="10419008" cy="5262979"/>
          </a:xfrm>
          <a:prstGeom prst="rect">
            <a:avLst/>
          </a:prstGeom>
          <a:solidFill>
            <a:schemeClr val="accent6">
              <a:lumMod val="20000"/>
              <a:lumOff val="80000"/>
            </a:schemeClr>
          </a:solidFill>
        </p:spPr>
        <p:txBody>
          <a:bodyPr wrap="square" rtlCol="0">
            <a:spAutoFit/>
          </a:bodyPr>
          <a:lstStyle/>
          <a:p>
            <a:r>
              <a:rPr lang="en-GB" sz="2800" dirty="0" smtClean="0"/>
              <a:t>Thankfully lots of scientists are getting involved by carrying out a rock survey in their local area to get back the data we need. However we have not managed to find anyone able to do it in your area.</a:t>
            </a:r>
          </a:p>
          <a:p>
            <a:endParaRPr lang="en-GB" sz="2800" dirty="0"/>
          </a:p>
          <a:p>
            <a:r>
              <a:rPr lang="en-GB" sz="2800" dirty="0" smtClean="0"/>
              <a:t>We need people who understand about how rocks are formed and have some expert knowledge on petrology.</a:t>
            </a:r>
          </a:p>
          <a:p>
            <a:endParaRPr lang="en-GB" sz="2800" dirty="0"/>
          </a:p>
          <a:p>
            <a:r>
              <a:rPr lang="en-GB" sz="2800" dirty="0" smtClean="0"/>
              <a:t>Your teacher has told me that you are a very clever and hard working class who have already learnt a lot about rocks – you probably already know more about this fascinating subject than many grown ups! </a:t>
            </a:r>
          </a:p>
          <a:p>
            <a:endParaRPr lang="en-GB" sz="2800" dirty="0"/>
          </a:p>
          <a:p>
            <a:r>
              <a:rPr lang="en-GB" sz="2800" dirty="0" smtClean="0"/>
              <a:t>Please would you do a rock survey around your local area for the BRS?</a:t>
            </a:r>
          </a:p>
        </p:txBody>
      </p:sp>
    </p:spTree>
    <p:extLst>
      <p:ext uri="{BB962C8B-B14F-4D97-AF65-F5344CB8AC3E}">
        <p14:creationId xmlns:p14="http://schemas.microsoft.com/office/powerpoint/2010/main" val="208354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0163" y="1944710"/>
            <a:ext cx="8925060" cy="2585323"/>
          </a:xfrm>
          <a:prstGeom prst="rect">
            <a:avLst/>
          </a:prstGeom>
          <a:noFill/>
        </p:spPr>
        <p:txBody>
          <a:bodyPr wrap="square" rtlCol="0">
            <a:spAutoFit/>
          </a:bodyPr>
          <a:lstStyle/>
          <a:p>
            <a:pPr algn="ctr"/>
            <a:r>
              <a:rPr lang="en-GB" sz="5400" b="1" dirty="0" smtClean="0"/>
              <a:t>If the answer is YES, continue through this message to find out about your task</a:t>
            </a:r>
            <a:endParaRPr lang="en-GB" sz="5400" b="1" dirty="0"/>
          </a:p>
        </p:txBody>
      </p:sp>
    </p:spTree>
    <p:extLst>
      <p:ext uri="{BB962C8B-B14F-4D97-AF65-F5344CB8AC3E}">
        <p14:creationId xmlns:p14="http://schemas.microsoft.com/office/powerpoint/2010/main" val="106448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942" y="819351"/>
            <a:ext cx="4762500" cy="5476875"/>
          </a:xfrm>
          <a:prstGeom prst="rect">
            <a:avLst/>
          </a:prstGeom>
        </p:spPr>
      </p:pic>
      <p:sp>
        <p:nvSpPr>
          <p:cNvPr id="3" name="TextBox 2"/>
          <p:cNvSpPr txBox="1"/>
          <p:nvPr/>
        </p:nvSpPr>
        <p:spPr>
          <a:xfrm>
            <a:off x="721217" y="450760"/>
            <a:ext cx="6400800" cy="2246769"/>
          </a:xfrm>
          <a:prstGeom prst="rect">
            <a:avLst/>
          </a:prstGeom>
          <a:solidFill>
            <a:schemeClr val="bg2"/>
          </a:solidFill>
        </p:spPr>
        <p:txBody>
          <a:bodyPr wrap="square" rtlCol="0">
            <a:spAutoFit/>
          </a:bodyPr>
          <a:lstStyle/>
          <a:p>
            <a:r>
              <a:rPr lang="en-GB" sz="2800" dirty="0" smtClean="0"/>
              <a:t>There are many different types of rock across Britain. Any rock that lies below the soil is called </a:t>
            </a:r>
            <a:r>
              <a:rPr lang="en-GB" sz="2800" smtClean="0"/>
              <a:t>the“bedrock</a:t>
            </a:r>
            <a:r>
              <a:rPr lang="en-GB" sz="2800" dirty="0" smtClean="0"/>
              <a:t>.” You will be trying to discover what the bedrock is in your local area. </a:t>
            </a:r>
            <a:endParaRPr lang="en-GB" sz="2800" dirty="0"/>
          </a:p>
        </p:txBody>
      </p:sp>
      <p:sp>
        <p:nvSpPr>
          <p:cNvPr id="4" name="TextBox 3"/>
          <p:cNvSpPr txBox="1"/>
          <p:nvPr/>
        </p:nvSpPr>
        <p:spPr>
          <a:xfrm>
            <a:off x="721217" y="3371106"/>
            <a:ext cx="5074276" cy="2677656"/>
          </a:xfrm>
          <a:prstGeom prst="rect">
            <a:avLst/>
          </a:prstGeom>
          <a:solidFill>
            <a:schemeClr val="bg2"/>
          </a:solidFill>
        </p:spPr>
        <p:txBody>
          <a:bodyPr wrap="square" rtlCol="0">
            <a:spAutoFit/>
          </a:bodyPr>
          <a:lstStyle/>
          <a:p>
            <a:r>
              <a:rPr lang="en-GB" sz="2800" dirty="0" smtClean="0"/>
              <a:t>There will be clues to what this rock might be. Try to look at old buildings, e.g. churches and old cottages. It is very likely that these are built from the local rock in your area.</a:t>
            </a:r>
            <a:endParaRPr lang="en-GB" sz="2800" dirty="0"/>
          </a:p>
        </p:txBody>
      </p:sp>
      <p:sp>
        <p:nvSpPr>
          <p:cNvPr id="5" name="TextBox 4"/>
          <p:cNvSpPr txBox="1"/>
          <p:nvPr/>
        </p:nvSpPr>
        <p:spPr>
          <a:xfrm>
            <a:off x="721217" y="4995682"/>
            <a:ext cx="45719" cy="426324"/>
          </a:xfrm>
          <a:prstGeom prst="rect">
            <a:avLst/>
          </a:prstGeom>
          <a:solidFill>
            <a:schemeClr val="bg1"/>
          </a:solidFill>
        </p:spPr>
        <p:txBody>
          <a:bodyPr wrap="square" rtlCol="0">
            <a:spAutoFit/>
          </a:bodyPr>
          <a:lstStyle/>
          <a:p>
            <a:endParaRPr lang="en-GB" sz="2800" dirty="0"/>
          </a:p>
        </p:txBody>
      </p:sp>
    </p:spTree>
    <p:extLst>
      <p:ext uri="{BB962C8B-B14F-4D97-AF65-F5344CB8AC3E}">
        <p14:creationId xmlns:p14="http://schemas.microsoft.com/office/powerpoint/2010/main" val="22436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2841" y="805581"/>
            <a:ext cx="5859887" cy="1384995"/>
          </a:xfrm>
          <a:prstGeom prst="rect">
            <a:avLst/>
          </a:prstGeom>
          <a:solidFill>
            <a:schemeClr val="bg1">
              <a:lumMod val="95000"/>
            </a:schemeClr>
          </a:solidFill>
        </p:spPr>
        <p:txBody>
          <a:bodyPr wrap="square" rtlCol="0">
            <a:spAutoFit/>
          </a:bodyPr>
          <a:lstStyle/>
          <a:p>
            <a:r>
              <a:rPr lang="en-GB" sz="2800" dirty="0" smtClean="0"/>
              <a:t>Look for old buildings made of rock, take photos of the building and close up photos of the rock.</a:t>
            </a:r>
            <a:endParaRPr lang="en-GB" sz="2800" dirty="0"/>
          </a:p>
        </p:txBody>
      </p:sp>
      <p:pic>
        <p:nvPicPr>
          <p:cNvPr id="3074" name="Picture 2" descr="https://upload.wikimedia.org/wikipedia/commons/thumb/c/c8/Chagford_Church.jpg/220px-Chagford_Chu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99" y="557963"/>
            <a:ext cx="2780808" cy="37667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umbs.dreamstime.com/t/old-granite-stone-wall-cement-seam-stonework-wide-backgrou-ancient-background-texture-close-up-617500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382" y="2510180"/>
            <a:ext cx="3657600" cy="1852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4234" y="2724239"/>
            <a:ext cx="2455311" cy="1635615"/>
          </a:xfrm>
          <a:prstGeom prst="rect">
            <a:avLst/>
          </a:prstGeom>
        </p:spPr>
      </p:pic>
      <p:sp>
        <p:nvSpPr>
          <p:cNvPr id="4" name="TextBox 3"/>
          <p:cNvSpPr txBox="1"/>
          <p:nvPr/>
        </p:nvSpPr>
        <p:spPr>
          <a:xfrm>
            <a:off x="875763" y="4682085"/>
            <a:ext cx="10728102" cy="1815882"/>
          </a:xfrm>
          <a:prstGeom prst="rect">
            <a:avLst/>
          </a:prstGeom>
          <a:solidFill>
            <a:schemeClr val="bg1">
              <a:lumMod val="95000"/>
            </a:schemeClr>
          </a:solidFill>
        </p:spPr>
        <p:txBody>
          <a:bodyPr wrap="square" rtlCol="0">
            <a:spAutoFit/>
          </a:bodyPr>
          <a:lstStyle/>
          <a:p>
            <a:r>
              <a:rPr lang="en-GB" sz="2800" dirty="0" smtClean="0"/>
              <a:t>If you can, name the rock that it is made of but do not worry if you can’t. Describe it’s colour, texture and features, e.g. are there layers, crystals or grains? Your photos and notes will help our experts get the data they need.</a:t>
            </a:r>
            <a:endParaRPr lang="en-GB" sz="2800" dirty="0"/>
          </a:p>
        </p:txBody>
      </p:sp>
    </p:spTree>
    <p:extLst>
      <p:ext uri="{BB962C8B-B14F-4D97-AF65-F5344CB8AC3E}">
        <p14:creationId xmlns:p14="http://schemas.microsoft.com/office/powerpoint/2010/main" val="219128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25" y="746974"/>
            <a:ext cx="4603224" cy="257079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668" y="2678104"/>
            <a:ext cx="3480174" cy="26101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817" y="746974"/>
            <a:ext cx="4012945" cy="28573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5180" y="3049644"/>
            <a:ext cx="2579586" cy="3301870"/>
          </a:xfrm>
          <a:prstGeom prst="rect">
            <a:avLst/>
          </a:prstGeom>
        </p:spPr>
      </p:pic>
      <p:sp>
        <p:nvSpPr>
          <p:cNvPr id="7" name="TextBox 6"/>
          <p:cNvSpPr txBox="1"/>
          <p:nvPr/>
        </p:nvSpPr>
        <p:spPr>
          <a:xfrm>
            <a:off x="592428" y="5288235"/>
            <a:ext cx="7272752" cy="1384995"/>
          </a:xfrm>
          <a:prstGeom prst="rect">
            <a:avLst/>
          </a:prstGeom>
          <a:solidFill>
            <a:schemeClr val="bg1">
              <a:lumMod val="95000"/>
            </a:schemeClr>
          </a:solidFill>
        </p:spPr>
        <p:txBody>
          <a:bodyPr wrap="square" rtlCol="0">
            <a:spAutoFit/>
          </a:bodyPr>
          <a:lstStyle/>
          <a:p>
            <a:r>
              <a:rPr lang="en-GB" sz="2800" dirty="0" smtClean="0"/>
              <a:t>You will get clues about your local stone from old buildings, bridges, steps and monuments. Gather evidence from these.</a:t>
            </a:r>
            <a:endParaRPr lang="en-GB" sz="2800" dirty="0"/>
          </a:p>
        </p:txBody>
      </p:sp>
    </p:spTree>
    <p:extLst>
      <p:ext uri="{BB962C8B-B14F-4D97-AF65-F5344CB8AC3E}">
        <p14:creationId xmlns:p14="http://schemas.microsoft.com/office/powerpoint/2010/main" val="38666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862" y="883545"/>
            <a:ext cx="3175716" cy="4350731"/>
          </a:xfrm>
          <a:prstGeom prst="rect">
            <a:avLst/>
          </a:prstGeom>
        </p:spPr>
      </p:pic>
      <p:pic>
        <p:nvPicPr>
          <p:cNvPr id="4098" name="Picture 2" descr="https://d12m281ylf13f0.cloudfront.net/images10/acid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488" y="534361"/>
            <a:ext cx="2857500" cy="3562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68488" y="4494727"/>
            <a:ext cx="6554318" cy="1200329"/>
          </a:xfrm>
          <a:prstGeom prst="rect">
            <a:avLst/>
          </a:prstGeom>
          <a:noFill/>
        </p:spPr>
        <p:txBody>
          <a:bodyPr wrap="square" rtlCol="0">
            <a:spAutoFit/>
          </a:bodyPr>
          <a:lstStyle/>
          <a:p>
            <a:r>
              <a:rPr lang="en-GB" sz="2400" dirty="0" smtClean="0"/>
              <a:t>Look for evidence of rocks that are wearing away (erosion) which might be caused by wind and rain or by people’s feet. Take photos and make notes.</a:t>
            </a:r>
            <a:endParaRPr lang="en-GB" sz="2400" dirty="0"/>
          </a:p>
        </p:txBody>
      </p:sp>
    </p:spTree>
    <p:extLst>
      <p:ext uri="{BB962C8B-B14F-4D97-AF65-F5344CB8AC3E}">
        <p14:creationId xmlns:p14="http://schemas.microsoft.com/office/powerpoint/2010/main" val="208380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875763"/>
            <a:ext cx="10277341" cy="523220"/>
          </a:xfrm>
          <a:prstGeom prst="rect">
            <a:avLst/>
          </a:prstGeom>
          <a:solidFill>
            <a:schemeClr val="bg1">
              <a:lumMod val="95000"/>
            </a:schemeClr>
          </a:solidFill>
        </p:spPr>
        <p:txBody>
          <a:bodyPr wrap="square" rtlCol="0">
            <a:spAutoFit/>
          </a:bodyPr>
          <a:lstStyle/>
          <a:p>
            <a:r>
              <a:rPr lang="en-GB" sz="2800" dirty="0" smtClean="0"/>
              <a:t>Please could you also look at houses and homes in your area. </a:t>
            </a: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156" y="1398983"/>
            <a:ext cx="5038880" cy="33461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33" y="3270100"/>
            <a:ext cx="4575663" cy="3253010"/>
          </a:xfrm>
          <a:prstGeom prst="rect">
            <a:avLst/>
          </a:prstGeom>
        </p:spPr>
      </p:pic>
      <p:pic>
        <p:nvPicPr>
          <p:cNvPr id="5124" name="Picture 4" descr="http://i.dailymail.co.uk/i/pix/2013/01/03/article-2256366-0C070E1400000578-360_634x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20" y="1649972"/>
            <a:ext cx="4022488" cy="24807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ancunion.com/wp-content/uploads/2015/11/2193553_6da6e19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179" y="2453910"/>
            <a:ext cx="3702216" cy="2776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15944" y="5061397"/>
            <a:ext cx="6362451" cy="954107"/>
          </a:xfrm>
          <a:prstGeom prst="rect">
            <a:avLst/>
          </a:prstGeom>
          <a:solidFill>
            <a:schemeClr val="bg1">
              <a:lumMod val="95000"/>
            </a:schemeClr>
          </a:solidFill>
        </p:spPr>
        <p:txBody>
          <a:bodyPr wrap="square" rtlCol="0">
            <a:spAutoFit/>
          </a:bodyPr>
          <a:lstStyle/>
          <a:p>
            <a:r>
              <a:rPr lang="en-GB" sz="2800" dirty="0" smtClean="0"/>
              <a:t>Are they made of man-made rocks like brick or concrete or natural stone?</a:t>
            </a:r>
            <a:endParaRPr lang="en-GB" sz="2800" dirty="0"/>
          </a:p>
        </p:txBody>
      </p:sp>
    </p:spTree>
    <p:extLst>
      <p:ext uri="{BB962C8B-B14F-4D97-AF65-F5344CB8AC3E}">
        <p14:creationId xmlns:p14="http://schemas.microsoft.com/office/powerpoint/2010/main" val="347400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rogergladwell.co.uk/brickwork/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855" y="3628707"/>
            <a:ext cx="3504089" cy="3280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4254" y="785611"/>
            <a:ext cx="9659155" cy="1384995"/>
          </a:xfrm>
          <a:prstGeom prst="rect">
            <a:avLst/>
          </a:prstGeom>
          <a:solidFill>
            <a:schemeClr val="bg1">
              <a:lumMod val="95000"/>
            </a:schemeClr>
          </a:solidFill>
        </p:spPr>
        <p:txBody>
          <a:bodyPr wrap="square" rtlCol="0">
            <a:spAutoFit/>
          </a:bodyPr>
          <a:lstStyle/>
          <a:p>
            <a:r>
              <a:rPr lang="en-GB" sz="2800" dirty="0" smtClean="0"/>
              <a:t>Also look around to see where different rocks may have been selected for different jobs. Take photos and make notes about what you see. </a:t>
            </a:r>
            <a:endParaRPr lang="en-GB" sz="2800" dirty="0"/>
          </a:p>
        </p:txBody>
      </p:sp>
      <p:pic>
        <p:nvPicPr>
          <p:cNvPr id="6146" name="Picture 2" descr="http://www.theslatecompany.net/environment/Fesco-Grey-roof-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97" y="2356945"/>
            <a:ext cx="4099047" cy="22408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034" y="3944840"/>
            <a:ext cx="3536171" cy="2648715"/>
          </a:xfrm>
          <a:prstGeom prst="rect">
            <a:avLst/>
          </a:prstGeom>
        </p:spPr>
      </p:pic>
      <p:pic>
        <p:nvPicPr>
          <p:cNvPr id="6148" name="Picture 4" descr="http://gb.fotolibra.com/images/previews/670431-flint-wall-at-blakeney-norfolk.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034" y="2431552"/>
            <a:ext cx="3249309" cy="21662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48541" y="3013656"/>
            <a:ext cx="3335628" cy="1569660"/>
          </a:xfrm>
          <a:prstGeom prst="rect">
            <a:avLst/>
          </a:prstGeom>
          <a:solidFill>
            <a:schemeClr val="bg1">
              <a:lumMod val="95000"/>
            </a:schemeClr>
          </a:solidFill>
        </p:spPr>
        <p:txBody>
          <a:bodyPr wrap="square" rtlCol="0">
            <a:spAutoFit/>
          </a:bodyPr>
          <a:lstStyle/>
          <a:p>
            <a:r>
              <a:rPr lang="en-GB" sz="2400" dirty="0" smtClean="0"/>
              <a:t>Think about why some rocks are particularly well suited to one job. Jot down your ideas.</a:t>
            </a:r>
            <a:endParaRPr lang="en-GB" sz="2400" dirty="0"/>
          </a:p>
        </p:txBody>
      </p:sp>
    </p:spTree>
    <p:extLst>
      <p:ext uri="{BB962C8B-B14F-4D97-AF65-F5344CB8AC3E}">
        <p14:creationId xmlns:p14="http://schemas.microsoft.com/office/powerpoint/2010/main" val="34072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828" y="901521"/>
            <a:ext cx="9324304" cy="5293757"/>
          </a:xfrm>
          <a:prstGeom prst="rect">
            <a:avLst/>
          </a:prstGeom>
          <a:noFill/>
        </p:spPr>
        <p:txBody>
          <a:bodyPr wrap="square" rtlCol="0">
            <a:spAutoFit/>
          </a:bodyPr>
          <a:lstStyle/>
          <a:p>
            <a:pPr algn="ctr"/>
            <a:r>
              <a:rPr lang="en-GB" sz="4400" b="1" dirty="0" smtClean="0"/>
              <a:t>Thank you so much for agreeing to do this! Your information will be crucial to our rock survey.</a:t>
            </a:r>
          </a:p>
          <a:p>
            <a:pPr algn="ctr"/>
            <a:endParaRPr lang="en-GB" sz="4400" b="1" dirty="0"/>
          </a:p>
          <a:p>
            <a:pPr algn="ctr"/>
            <a:r>
              <a:rPr lang="en-GB" sz="3600" b="1" dirty="0" smtClean="0"/>
              <a:t>You will find the </a:t>
            </a:r>
            <a:r>
              <a:rPr lang="en-GB" sz="3600" b="1" dirty="0" smtClean="0"/>
              <a:t>survey </a:t>
            </a:r>
            <a:r>
              <a:rPr lang="en-GB" sz="3600" b="1" dirty="0" smtClean="0"/>
              <a:t>sheets to the school so they should be ready for you to begin.</a:t>
            </a:r>
          </a:p>
          <a:p>
            <a:pPr algn="ctr"/>
            <a:endParaRPr lang="en-GB" sz="3600" b="1" dirty="0"/>
          </a:p>
          <a:p>
            <a:pPr algn="ctr"/>
            <a:r>
              <a:rPr lang="en-GB" sz="5400" b="1" dirty="0" smtClean="0"/>
              <a:t>Good Luck!</a:t>
            </a:r>
            <a:endParaRPr lang="en-GB" sz="5400" b="1" dirty="0"/>
          </a:p>
        </p:txBody>
      </p:sp>
    </p:spTree>
    <p:extLst>
      <p:ext uri="{BB962C8B-B14F-4D97-AF65-F5344CB8AC3E}">
        <p14:creationId xmlns:p14="http://schemas.microsoft.com/office/powerpoint/2010/main" val="252784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t="10165" b="4897"/>
          <a:stretch>
            <a:fillRect/>
          </a:stretch>
        </p:blipFill>
        <p:spPr bwMode="auto">
          <a:xfrm>
            <a:off x="2279650" y="1771650"/>
            <a:ext cx="76327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Countryside</a:t>
            </a:r>
            <a:endParaRPr lang="en-GB" b="1" dirty="0">
              <a:latin typeface="Letter-join No-Lead 4" panose="02000505000000020003" pitchFamily="50" charset="0"/>
            </a:endParaRPr>
          </a:p>
        </p:txBody>
      </p:sp>
    </p:spTree>
    <p:extLst>
      <p:ext uri="{BB962C8B-B14F-4D97-AF65-F5344CB8AC3E}">
        <p14:creationId xmlns:p14="http://schemas.microsoft.com/office/powerpoint/2010/main" val="99837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l="6529" t="5933"/>
          <a:stretch>
            <a:fillRect/>
          </a:stretch>
        </p:blipFill>
        <p:spPr bwMode="auto">
          <a:xfrm>
            <a:off x="2273300" y="1771651"/>
            <a:ext cx="76327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Chalk Cliffs</a:t>
            </a:r>
            <a:endParaRPr lang="en-GB" b="1" dirty="0">
              <a:latin typeface="Letter-join No-Lead 4" panose="02000505000000020003" pitchFamily="50" charset="0"/>
            </a:endParaRPr>
          </a:p>
        </p:txBody>
      </p:sp>
    </p:spTree>
    <p:extLst>
      <p:ext uri="{BB962C8B-B14F-4D97-AF65-F5344CB8AC3E}">
        <p14:creationId xmlns:p14="http://schemas.microsoft.com/office/powerpoint/2010/main" val="4264645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a:extLst>
              <a:ext uri="{28A0092B-C50C-407E-A947-70E740481C1C}">
                <a14:useLocalDpi xmlns:a14="http://schemas.microsoft.com/office/drawing/2010/main" val="0"/>
              </a:ext>
            </a:extLst>
          </a:blip>
          <a:srcRect t="14961"/>
          <a:stretch>
            <a:fillRect/>
          </a:stretch>
        </p:blipFill>
        <p:spPr bwMode="auto">
          <a:xfrm>
            <a:off x="2284413" y="1762125"/>
            <a:ext cx="7632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Muddy Fields</a:t>
            </a:r>
            <a:endParaRPr lang="en-GB" b="1" dirty="0">
              <a:latin typeface="Letter-join No-Lead 4" panose="02000505000000020003" pitchFamily="50" charset="0"/>
            </a:endParaRPr>
          </a:p>
        </p:txBody>
      </p:sp>
    </p:spTree>
    <p:extLst>
      <p:ext uri="{BB962C8B-B14F-4D97-AF65-F5344CB8AC3E}">
        <p14:creationId xmlns:p14="http://schemas.microsoft.com/office/powerpoint/2010/main" val="133193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t="13559" b="10448"/>
          <a:stretch>
            <a:fillRect/>
          </a:stretch>
        </p:blipFill>
        <p:spPr bwMode="auto">
          <a:xfrm>
            <a:off x="2284413" y="1746250"/>
            <a:ext cx="7632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1"/>
          <p:cNvSpPr txBox="1">
            <a:spLocks noChangeArrowheads="1"/>
          </p:cNvSpPr>
          <p:nvPr/>
        </p:nvSpPr>
        <p:spPr bwMode="auto">
          <a:xfrm>
            <a:off x="4310064" y="6181726"/>
            <a:ext cx="356393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BPreplay" pitchFamily="50" charset="0"/>
              </a:rPr>
              <a:t>Photo courtesy of joncandy (@flickr.com) - granted under creative commons licence – attribution</a:t>
            </a:r>
          </a:p>
        </p:txBody>
      </p:sp>
      <p:sp>
        <p:nvSpPr>
          <p:cNvPr id="7" name="Title 1"/>
          <p:cNvSpPr>
            <a:spLocks noGrp="1"/>
          </p:cNvSpPr>
          <p:nvPr>
            <p:ph type="title"/>
          </p:nvPr>
        </p:nvSpPr>
        <p:spPr>
          <a:xfrm>
            <a:off x="838200" y="365125"/>
            <a:ext cx="10515600" cy="1325563"/>
          </a:xfrm>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Town Centre</a:t>
            </a:r>
            <a:endParaRPr lang="en-GB" b="1" dirty="0">
              <a:latin typeface="Letter-join No-Lead 4" panose="02000505000000020003" pitchFamily="50" charset="0"/>
            </a:endParaRPr>
          </a:p>
        </p:txBody>
      </p:sp>
    </p:spTree>
    <p:extLst>
      <p:ext uri="{BB962C8B-B14F-4D97-AF65-F5344CB8AC3E}">
        <p14:creationId xmlns:p14="http://schemas.microsoft.com/office/powerpoint/2010/main" val="110474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b="15063"/>
          <a:stretch>
            <a:fillRect/>
          </a:stretch>
        </p:blipFill>
        <p:spPr bwMode="auto">
          <a:xfrm>
            <a:off x="2279651" y="1771650"/>
            <a:ext cx="7637463"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Volcano</a:t>
            </a:r>
            <a:endParaRPr lang="en-GB" b="1" dirty="0">
              <a:latin typeface="Letter-join No-Lead 4" panose="02000505000000020003" pitchFamily="50" charset="0"/>
            </a:endParaRPr>
          </a:p>
        </p:txBody>
      </p:sp>
    </p:spTree>
    <p:extLst>
      <p:ext uri="{BB962C8B-B14F-4D97-AF65-F5344CB8AC3E}">
        <p14:creationId xmlns:p14="http://schemas.microsoft.com/office/powerpoint/2010/main" val="105585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t="24434" b="-2"/>
          <a:stretch>
            <a:fillRect/>
          </a:stretch>
        </p:blipFill>
        <p:spPr bwMode="auto">
          <a:xfrm>
            <a:off x="2284413" y="1771651"/>
            <a:ext cx="76263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p>
            <a:pPr algn="ctr"/>
            <a:r>
              <a:rPr lang="en-GB" b="1" dirty="0" smtClean="0">
                <a:latin typeface="Letter-join No-Lead 4" panose="02000505000000020003" pitchFamily="50" charset="0"/>
              </a:rPr>
              <a:t>Spot the Rocks</a:t>
            </a:r>
            <a:br>
              <a:rPr lang="en-GB" b="1" dirty="0" smtClean="0">
                <a:latin typeface="Letter-join No-Lead 4" panose="02000505000000020003" pitchFamily="50" charset="0"/>
              </a:rPr>
            </a:br>
            <a:r>
              <a:rPr lang="en-GB" b="1" dirty="0" smtClean="0">
                <a:latin typeface="Letter-join No-Lead 4" panose="02000505000000020003" pitchFamily="50" charset="0"/>
              </a:rPr>
              <a:t>Beach</a:t>
            </a:r>
            <a:endParaRPr lang="en-GB" b="1" dirty="0">
              <a:latin typeface="Letter-join No-Lead 4" panose="02000505000000020003" pitchFamily="50" charset="0"/>
            </a:endParaRPr>
          </a:p>
        </p:txBody>
      </p:sp>
    </p:spTree>
    <p:extLst>
      <p:ext uri="{BB962C8B-B14F-4D97-AF65-F5344CB8AC3E}">
        <p14:creationId xmlns:p14="http://schemas.microsoft.com/office/powerpoint/2010/main" val="995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r>
              <a:rPr lang="en-GB" sz="6000" b="1" dirty="0" smtClean="0">
                <a:latin typeface="Letter-join No-Lead 4" panose="02000505000000020003" pitchFamily="50" charset="0"/>
              </a:rPr>
              <a:t>What Types of rock are in our local area?</a:t>
            </a:r>
            <a:endParaRPr lang="en-GB" sz="6000" dirty="0"/>
          </a:p>
        </p:txBody>
      </p:sp>
    </p:spTree>
    <p:extLst>
      <p:ext uri="{BB962C8B-B14F-4D97-AF65-F5344CB8AC3E}">
        <p14:creationId xmlns:p14="http://schemas.microsoft.com/office/powerpoint/2010/main" val="38799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66.media.tumblr.com/70b02e0b52b088c6e2558d9d43f038ca/tumblr_inline_mibielvnCO1ql5pt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1958" y="2239314"/>
            <a:ext cx="5359759" cy="4019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9859" y="772732"/>
            <a:ext cx="9375820" cy="1754326"/>
          </a:xfrm>
          <a:prstGeom prst="rect">
            <a:avLst/>
          </a:prstGeom>
          <a:noFill/>
        </p:spPr>
        <p:txBody>
          <a:bodyPr wrap="square" rtlCol="0">
            <a:spAutoFit/>
          </a:bodyPr>
          <a:lstStyle/>
          <a:p>
            <a:pPr algn="ctr"/>
            <a:r>
              <a:rPr lang="en-GB" sz="3600" b="1" dirty="0" smtClean="0"/>
              <a:t>Urgent Message from Leading Petrologist Dr Sarah Stone from the British Rock Society (BRS)</a:t>
            </a:r>
          </a:p>
          <a:p>
            <a:pPr algn="ctr"/>
            <a:endParaRPr lang="en-GB" sz="3600" b="1" dirty="0"/>
          </a:p>
        </p:txBody>
      </p:sp>
    </p:spTree>
    <p:extLst>
      <p:ext uri="{BB962C8B-B14F-4D97-AF65-F5344CB8AC3E}">
        <p14:creationId xmlns:p14="http://schemas.microsoft.com/office/powerpoint/2010/main" val="417110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630</Words>
  <Application>Microsoft Office PowerPoint</Application>
  <PresentationFormat>Custom</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Spot the Rocks Countryside</vt:lpstr>
      <vt:lpstr>Spot the Rocks Chalk Cliffs</vt:lpstr>
      <vt:lpstr>Spot the Rocks Muddy Fields</vt:lpstr>
      <vt:lpstr>Spot the Rocks Town Centre</vt:lpstr>
      <vt:lpstr>Spot the Rocks Volcano</vt:lpstr>
      <vt:lpstr>Spot the Rocks Beach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cj</cp:lastModifiedBy>
  <cp:revision>26</cp:revision>
  <dcterms:created xsi:type="dcterms:W3CDTF">2016-06-28T14:42:25Z</dcterms:created>
  <dcterms:modified xsi:type="dcterms:W3CDTF">2021-01-08T21:00:03Z</dcterms:modified>
</cp:coreProperties>
</file>