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4" r:id="rId2"/>
  </p:sldMasterIdLst>
  <p:handoutMasterIdLst>
    <p:handoutMasterId r:id="rId36"/>
  </p:handoutMasterIdLst>
  <p:sldIdLst>
    <p:sldId id="287" r:id="rId3"/>
    <p:sldId id="261" r:id="rId4"/>
    <p:sldId id="267" r:id="rId5"/>
    <p:sldId id="264" r:id="rId6"/>
    <p:sldId id="263" r:id="rId7"/>
    <p:sldId id="291" r:id="rId8"/>
    <p:sldId id="292" r:id="rId9"/>
    <p:sldId id="293" r:id="rId10"/>
    <p:sldId id="294" r:id="rId11"/>
    <p:sldId id="295" r:id="rId12"/>
    <p:sldId id="316" r:id="rId13"/>
    <p:sldId id="317" r:id="rId14"/>
    <p:sldId id="303" r:id="rId15"/>
    <p:sldId id="304" r:id="rId16"/>
    <p:sldId id="318" r:id="rId17"/>
    <p:sldId id="305" r:id="rId18"/>
    <p:sldId id="319" r:id="rId19"/>
    <p:sldId id="320" r:id="rId20"/>
    <p:sldId id="321" r:id="rId21"/>
    <p:sldId id="322" r:id="rId22"/>
    <p:sldId id="306" r:id="rId23"/>
    <p:sldId id="307" r:id="rId24"/>
    <p:sldId id="308" r:id="rId25"/>
    <p:sldId id="309" r:id="rId26"/>
    <p:sldId id="323" r:id="rId27"/>
    <p:sldId id="310" r:id="rId28"/>
    <p:sldId id="311" r:id="rId29"/>
    <p:sldId id="312" r:id="rId30"/>
    <p:sldId id="324" r:id="rId31"/>
    <p:sldId id="313" r:id="rId32"/>
    <p:sldId id="314" r:id="rId33"/>
    <p:sldId id="315" r:id="rId34"/>
    <p:sldId id="289" r:id="rId35"/>
  </p:sldIdLst>
  <p:sldSz cx="9144000" cy="6858000" type="screen4x3"/>
  <p:notesSz cx="6858000" cy="9144000"/>
  <p:embeddedFontLst>
    <p:embeddedFont>
      <p:font typeface="Sassoon Infant Rg" panose="02000503030000020003" charset="0"/>
      <p:regular r:id="rId37"/>
      <p:bold r:id="rId38"/>
    </p:embeddedFont>
    <p:embeddedFont>
      <p:font typeface="Tuffy" panose="020B0603060100000000" charset="0"/>
      <p:regular r:id="rId39"/>
      <p:bold r:id="rId40"/>
      <p:italic r:id="rId41"/>
      <p:boldItalic r:id="rId42"/>
    </p:embeddedFont>
    <p:embeddedFont>
      <p:font typeface="Tuffy-TTF" panose="020B0603060100000000" charset="0"/>
      <p:regular r:id="rId43"/>
      <p:bold r:id="rId44"/>
      <p:italic r:id="rId45"/>
      <p:boldItalic r:id="rId46"/>
    </p:embeddedFont>
    <p:embeddedFont>
      <p:font typeface="Calibri" panose="020F0502020204030204" pitchFamily="34" charset="0"/>
      <p:regular r:id="rId47"/>
      <p:bold r:id="rId48"/>
      <p:italic r:id="rId49"/>
      <p:boldItalic r:id="rId50"/>
    </p:embeddedFont>
    <p:embeddedFont>
      <p:font typeface="Twinkl SemiBold" charset="0"/>
      <p:bold r:id="rId51"/>
    </p:embeddedFont>
    <p:embeddedFont>
      <p:font typeface="Twinkl" panose="020B0604020202020204" charset="0"/>
      <p:regular r:id="rId52"/>
      <p:bold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17" userDrawn="1">
          <p15:clr>
            <a:srgbClr val="A4A3A4"/>
          </p15:clr>
        </p15:guide>
        <p15:guide id="5" orient="horz" pos="3974" userDrawn="1">
          <p15:clr>
            <a:srgbClr val="A4A3A4"/>
          </p15:clr>
        </p15:guide>
        <p15:guide id="6" pos="5443" userDrawn="1">
          <p15:clr>
            <a:srgbClr val="A4A3A4"/>
          </p15:clr>
        </p15:guide>
        <p15:guide id="7" orient="horz" pos="323" userDrawn="1">
          <p15:clr>
            <a:srgbClr val="A4A3A4"/>
          </p15:clr>
        </p15:guide>
        <p15:guide id="8" pos="476" userDrawn="1">
          <p15:clr>
            <a:srgbClr val="A4A3A4"/>
          </p15:clr>
        </p15:guide>
        <p15:guide id="9" orient="horz" pos="459"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285"/>
    <a:srgbClr val="E74E14"/>
    <a:srgbClr val="4A3582"/>
    <a:srgbClr val="00639A"/>
    <a:srgbClr val="653B8F"/>
    <a:srgbClr val="653B92"/>
    <a:srgbClr val="14B4E4"/>
    <a:srgbClr val="FFFFFF"/>
    <a:srgbClr val="90C7E5"/>
    <a:srgbClr val="0079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57" autoAdjust="0"/>
    <p:restoredTop sz="94660"/>
  </p:normalViewPr>
  <p:slideViewPr>
    <p:cSldViewPr snapToGrid="0" showGuides="1">
      <p:cViewPr varScale="1">
        <p:scale>
          <a:sx n="74" d="100"/>
          <a:sy n="74" d="100"/>
        </p:scale>
        <p:origin x="1206" y="72"/>
      </p:cViewPr>
      <p:guideLst>
        <p:guide orient="horz" pos="2160"/>
        <p:guide pos="2880"/>
        <p:guide pos="317"/>
        <p:guide orient="horz" pos="3974"/>
        <p:guide pos="5443"/>
        <p:guide orient="horz" pos="323"/>
        <p:guide pos="476"/>
        <p:guide orient="horz" pos="459"/>
        <p:guide orient="horz" pos="3838"/>
        <p:guide pos="5284"/>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85" d="100"/>
          <a:sy n="85" d="100"/>
        </p:scale>
        <p:origin x="3144"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5.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49" Type="http://schemas.openxmlformats.org/officeDocument/2006/relationships/font" Target="fonts/font13.fntdata"/><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15.fntdata"/><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23/02/2021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mn-lt"/>
                <a:ea typeface="Twinkl"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537040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6" name="Title 1"/>
          <p:cNvSpPr>
            <a:spLocks noGrp="1"/>
          </p:cNvSpPr>
          <p:nvPr>
            <p:ph type="title"/>
          </p:nvPr>
        </p:nvSpPr>
        <p:spPr>
          <a:xfrm>
            <a:off x="457198" y="485774"/>
            <a:ext cx="8220075" cy="1199094"/>
          </a:xfrm>
        </p:spPr>
        <p:txBody>
          <a:bodyPr>
            <a:normAutofit/>
          </a:bodyPr>
          <a:lstStyle>
            <a:lvl1pPr>
              <a:defRPr sz="4000" b="1">
                <a:latin typeface="+mj-lt"/>
              </a:defRPr>
            </a:lvl1pPr>
          </a:lstStyle>
          <a:p>
            <a:r>
              <a:rPr lang="en-US"/>
              <a:t>Click to edit Master title style</a:t>
            </a:r>
            <a:endParaRPr lang="en-US" dirty="0"/>
          </a:p>
        </p:txBody>
      </p:sp>
      <p:sp>
        <p:nvSpPr>
          <p:cNvPr id="7" name="Content Placeholder 2"/>
          <p:cNvSpPr>
            <a:spLocks noGrp="1"/>
          </p:cNvSpPr>
          <p:nvPr>
            <p:ph idx="1"/>
          </p:nvPr>
        </p:nvSpPr>
        <p:spPr>
          <a:xfrm>
            <a:off x="457197" y="1837268"/>
            <a:ext cx="8220075" cy="4558770"/>
          </a:xfrm>
        </p:spPr>
        <p:txBody>
          <a:bodyPr/>
          <a:lstStyle>
            <a:lvl1pPr>
              <a:defRPr sz="1800">
                <a:latin typeface="+mn-lt"/>
                <a:ea typeface="Twinkl" pitchFamily="2" charset="0"/>
              </a:defRPr>
            </a:lvl1pPr>
            <a:lvl2pPr>
              <a:defRPr sz="1600">
                <a:latin typeface="+mn-lt"/>
                <a:ea typeface="Twinkl" pitchFamily="2" charset="0"/>
              </a:defRPr>
            </a:lvl2pPr>
            <a:lvl3pPr>
              <a:defRPr sz="1400">
                <a:latin typeface="+mn-lt"/>
                <a:ea typeface="Twinkl" pitchFamily="2" charset="0"/>
              </a:defRPr>
            </a:lvl3pPr>
            <a:lvl4pPr>
              <a:defRPr sz="1400">
                <a:latin typeface="+mn-lt"/>
                <a:ea typeface="Twinkl" pitchFamily="2" charset="0"/>
              </a:defRPr>
            </a:lvl4pPr>
            <a:lvl5pPr>
              <a:defRPr sz="1400">
                <a:latin typeface="+mn-lt"/>
                <a:ea typeface="Twinkl"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7523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a:t>Edit Master text styles</a:t>
            </a:r>
          </a:p>
        </p:txBody>
      </p:sp>
    </p:spTree>
    <p:extLst>
      <p:ext uri="{BB962C8B-B14F-4D97-AF65-F5344CB8AC3E}">
        <p14:creationId xmlns:p14="http://schemas.microsoft.com/office/powerpoint/2010/main" val="2563648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472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2018083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424124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4450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4893506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3771933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Tuffy" panose="020B0603060100000000" pitchFamily="34" charset="0"/>
              </a:defRPr>
            </a:lvl1pPr>
          </a:lstStyle>
          <a:p>
            <a:r>
              <a:rPr lang="en-US"/>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Tuffy" panose="020B0603060100000000" pitchFamily="34" charset="0"/>
              </a:defRPr>
            </a:lvl1pPr>
          </a:lstStyle>
          <a:p>
            <a:pPr lvl="0"/>
            <a:r>
              <a:rPr lang="en-US"/>
              <a:t>Edit Master text styles</a:t>
            </a:r>
          </a:p>
        </p:txBody>
      </p:sp>
    </p:spTree>
    <p:extLst>
      <p:ext uri="{BB962C8B-B14F-4D97-AF65-F5344CB8AC3E}">
        <p14:creationId xmlns:p14="http://schemas.microsoft.com/office/powerpoint/2010/main" val="2245380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Tree>
    <p:extLst>
      <p:ext uri="{BB962C8B-B14F-4D97-AF65-F5344CB8AC3E}">
        <p14:creationId xmlns:p14="http://schemas.microsoft.com/office/powerpoint/2010/main" val="2610794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Twinkl" pitchFamily="2" charset="0"/>
              </a:defRPr>
            </a:lvl1pPr>
          </a:lstStyle>
          <a:p>
            <a:r>
              <a:rPr lang="en-US"/>
              <a:t>Click to edit Master title style</a:t>
            </a:r>
            <a:endParaRPr lang="en-US" dirty="0"/>
          </a:p>
        </p:txBody>
      </p:sp>
    </p:spTree>
    <p:extLst>
      <p:ext uri="{BB962C8B-B14F-4D97-AF65-F5344CB8AC3E}">
        <p14:creationId xmlns:p14="http://schemas.microsoft.com/office/powerpoint/2010/main" val="3864257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srgbClr val="FFFFFF"/>
                </a:solidFill>
              </a:rPr>
              <a:t> </a:t>
            </a:r>
          </a:p>
        </p:txBody>
      </p:sp>
    </p:spTree>
    <p:extLst>
      <p:ext uri="{BB962C8B-B14F-4D97-AF65-F5344CB8AC3E}">
        <p14:creationId xmlns:p14="http://schemas.microsoft.com/office/powerpoint/2010/main" val="2783016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hole Clas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6" name="Whole Clas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0300" y="612775"/>
            <a:ext cx="123825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444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ividual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6" name="Individual Work"/>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201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ir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6" name="Pair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6653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lking Partner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6" name="Talking Partner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040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s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6" name="Group Work"/>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17619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ental and Oral Starter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6" name="Picture 1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8411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ssesment Icon">
    <p:spTree>
      <p:nvGrpSpPr>
        <p:cNvPr id="1" name=""/>
        <p:cNvGrpSpPr/>
        <p:nvPr/>
      </p:nvGrpSpPr>
      <p:grpSpPr>
        <a:xfrm>
          <a:off x="0" y="0"/>
          <a:ext cx="0" cy="0"/>
          <a:chOff x="0" y="0"/>
          <a:chExt cx="0" cy="0"/>
        </a:xfrm>
      </p:grpSpPr>
      <p:sp>
        <p:nvSpPr>
          <p:cNvPr id="4" name="Rounded Rectangle 3"/>
          <p:cNvSpPr/>
          <p:nvPr userDrawn="1"/>
        </p:nvSpPr>
        <p:spPr bwMode="auto">
          <a:xfrm>
            <a:off x="457200" y="438150"/>
            <a:ext cx="8220075" cy="5957888"/>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96200" y="612775"/>
            <a:ext cx="86518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8794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11.jpg"/><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 id="2147483669" r:id="rId5"/>
    <p:sldLayoutId id="2147483670" r:id="rId6"/>
    <p:sldLayoutId id="2147483671" r:id="rId7"/>
    <p:sldLayoutId id="2147483672" r:id="rId8"/>
    <p:sldLayoutId id="2147483673" r:id="rId9"/>
    <p:sldLayoutId id="2147483663" r:id="rId10"/>
    <p:sldLayoutId id="2147483664" r:id="rId11"/>
    <p:sldLayoutId id="2147483665" r:id="rId12"/>
    <p:sldLayoutId id="2147483666" r:id="rId13"/>
  </p:sldLayoutIdLst>
  <p:txStyles>
    <p:titleStyle>
      <a:lvl1pPr algn="l" defTabSz="914400" rtl="0" eaLnBrk="1" latinLnBrk="0" hangingPunct="1">
        <a:lnSpc>
          <a:spcPct val="90000"/>
        </a:lnSpc>
        <a:spcBef>
          <a:spcPct val="0"/>
        </a:spcBef>
        <a:buNone/>
        <a:defRPr sz="4000" kern="1200">
          <a:solidFill>
            <a:srgbClr val="1C1C1C"/>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mn-lt"/>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mn-lt"/>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mn-lt"/>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mn-lt"/>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mn-lt"/>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071284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2" r:id="rId6"/>
    <p:sldLayoutId id="2147483683" r:id="rId7"/>
    <p:sldLayoutId id="2147483684" r:id="rId8"/>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 Target="slide13.xml"/><Relationship Id="rId7" Type="http://schemas.openxmlformats.org/officeDocument/2006/relationships/image" Target="../media/image19.png"/><Relationship Id="rId2" Type="http://schemas.openxmlformats.org/officeDocument/2006/relationships/slide" Target="slide6.xml"/><Relationship Id="rId1" Type="http://schemas.openxmlformats.org/officeDocument/2006/relationships/slideLayout" Target="../slideLayouts/slideLayout2.xml"/><Relationship Id="rId6" Type="http://schemas.openxmlformats.org/officeDocument/2006/relationships/slide" Target="slide30.xml"/><Relationship Id="rId5" Type="http://schemas.openxmlformats.org/officeDocument/2006/relationships/slide" Target="slide27.xml"/><Relationship Id="rId4" Type="http://schemas.openxmlformats.org/officeDocument/2006/relationships/slide" Target="slide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457200" y="608442"/>
            <a:ext cx="8220075" cy="5484383"/>
            <a:chOff x="457200" y="608442"/>
            <a:chExt cx="8220075" cy="5484383"/>
          </a:xfrm>
        </p:grpSpPr>
        <p:sp>
          <p:nvSpPr>
            <p:cNvPr id="27" name="Rectangle 26"/>
            <p:cNvSpPr/>
            <p:nvPr/>
          </p:nvSpPr>
          <p:spPr>
            <a:xfrm>
              <a:off x="3581398" y="2168871"/>
              <a:ext cx="4806951" cy="3923954"/>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Twinkl" pitchFamily="50" charset="0"/>
              </a:endParaRPr>
            </a:p>
          </p:txBody>
        </p:sp>
        <p:sp>
          <p:nvSpPr>
            <p:cNvPr id="28" name="Rectangle 27"/>
            <p:cNvSpPr/>
            <p:nvPr/>
          </p:nvSpPr>
          <p:spPr>
            <a:xfrm>
              <a:off x="755649" y="1422428"/>
              <a:ext cx="7623169" cy="58477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600" b="0" i="0" u="none" strike="noStrike" kern="0" cap="none" spc="0" normalizeH="0" baseline="0" noProof="0" dirty="0">
                  <a:ln>
                    <a:noFill/>
                  </a:ln>
                  <a:solidFill>
                    <a:sysClr val="windowText" lastClr="000000"/>
                  </a:solidFill>
                  <a:effectLst/>
                  <a:uLnTx/>
                  <a:uFillTx/>
                  <a:latin typeface="Tuffy-TTF" panose="020B0603060100000000" pitchFamily="34" charset="0"/>
                  <a:ea typeface="Tuffy" panose="020B0603060100000000" pitchFamily="34" charset="0"/>
                  <a:cs typeface="Arial" panose="020B0604020202020204" pitchFamily="34" charset="0"/>
                </a:rPr>
                <a:t>We use macros within PowerPoints to increase the interactivity of our presentations. Follow this simple process to get the most out of this resource. </a:t>
              </a:r>
              <a:endParaRPr kumimoji="0" lang="en-US" sz="1600" b="0" i="0" u="none" strike="noStrike" kern="0" cap="none" spc="0" normalizeH="0" baseline="0" noProof="0" dirty="0">
                <a:ln>
                  <a:noFill/>
                </a:ln>
                <a:solidFill>
                  <a:sysClr val="windowText" lastClr="000000"/>
                </a:solidFill>
                <a:effectLst/>
                <a:uLnTx/>
                <a:uFillTx/>
                <a:latin typeface="Tuffy-TTF" panose="020B0603060100000000" pitchFamily="34" charset="0"/>
                <a:ea typeface="Tuffy" panose="020B0603060100000000" pitchFamily="34" charset="0"/>
              </a:endParaRPr>
            </a:p>
          </p:txBody>
        </p:sp>
        <p:sp>
          <p:nvSpPr>
            <p:cNvPr id="29" name="Title 2"/>
            <p:cNvSpPr txBox="1">
              <a:spLocks/>
            </p:cNvSpPr>
            <p:nvPr/>
          </p:nvSpPr>
          <p:spPr>
            <a:xfrm>
              <a:off x="457200" y="608442"/>
              <a:ext cx="8220075" cy="65231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srgbClr val="E34192"/>
                  </a:solidFill>
                  <a:effectLst/>
                  <a:uLnTx/>
                  <a:uFillTx/>
                  <a:latin typeface="Tuffy-TTF" panose="020B0603060100000000" pitchFamily="34" charset="0"/>
                  <a:ea typeface="Tuffy" panose="020B0603060100000000" pitchFamily="34" charset="0"/>
                  <a:cs typeface="Arial" panose="020B0604020202020204" pitchFamily="34" charset="0"/>
                </a:rPr>
                <a:t>Guidance for Macros in PowerPoints</a:t>
              </a:r>
            </a:p>
          </p:txBody>
        </p:sp>
        <p:sp>
          <p:nvSpPr>
            <p:cNvPr id="30" name="Rectangle 29"/>
            <p:cNvSpPr/>
            <p:nvPr/>
          </p:nvSpPr>
          <p:spPr>
            <a:xfrm>
              <a:off x="755651" y="2168871"/>
              <a:ext cx="2681816" cy="3923954"/>
            </a:xfrm>
            <a:prstGeom prst="rect">
              <a:avLst/>
            </a:prstGeom>
            <a:solidFill>
              <a:srgbClr val="ACDDF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Twinkl"/>
                <a:ea typeface="+mn-ea"/>
                <a:cs typeface="+mn-cs"/>
              </a:endParaRPr>
            </a:p>
          </p:txBody>
        </p:sp>
        <p:sp>
          <p:nvSpPr>
            <p:cNvPr id="31" name="Content Placeholder 6"/>
            <p:cNvSpPr txBox="1">
              <a:spLocks/>
            </p:cNvSpPr>
            <p:nvPr/>
          </p:nvSpPr>
          <p:spPr>
            <a:xfrm>
              <a:off x="755649" y="2168871"/>
              <a:ext cx="2681817" cy="3923954"/>
            </a:xfrm>
            <a:prstGeom prst="roundRect">
              <a:avLst>
                <a:gd name="adj" fmla="val 0"/>
              </a:avLst>
            </a:prstGeom>
            <a:noFill/>
            <a:ln w="25400">
              <a:noFill/>
            </a:ln>
          </p:spPr>
          <p:txBody>
            <a:bodyPr vert="horz" lIns="252000" tIns="252000" rIns="252000" bIns="25200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242423"/>
                  </a:solidFill>
                  <a:effectLst/>
                  <a:uLnTx/>
                  <a:uFillTx/>
                  <a:latin typeface="Tuffy-TTF" panose="020B0603060100000000" pitchFamily="34" charset="0"/>
                  <a:ea typeface="Tuffy" panose="020B0603060100000000" pitchFamily="34" charset="0"/>
                  <a:cs typeface="+mn-cs"/>
                </a:rPr>
                <a:t>What to do:</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242423"/>
                  </a:solidFill>
                  <a:effectLst/>
                  <a:uLnTx/>
                  <a:uFillTx/>
                  <a:latin typeface="Tuffy-TTF" panose="020B0603060100000000" pitchFamily="34" charset="0"/>
                  <a:ea typeface="Tuffy" panose="020B0603060100000000" pitchFamily="34" charset="0"/>
                  <a:cs typeface="+mn-cs"/>
                </a:rPr>
                <a:t>Open the PowerPoint file and  enable editing.</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242423"/>
                  </a:solidFill>
                  <a:effectLst/>
                  <a:uLnTx/>
                  <a:uFillTx/>
                  <a:latin typeface="Tuffy-TTF" panose="020B0603060100000000" pitchFamily="34" charset="0"/>
                  <a:ea typeface="Tuffy" panose="020B0603060100000000" pitchFamily="34" charset="0"/>
                  <a:cs typeface="+mn-cs"/>
                </a:rPr>
                <a:t>A security warning box may appear. Click yes. </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242423"/>
                  </a:solidFill>
                  <a:effectLst/>
                  <a:uLnTx/>
                  <a:uFillTx/>
                  <a:latin typeface="Tuffy-TTF" panose="020B0603060100000000" pitchFamily="34" charset="0"/>
                  <a:ea typeface="Tuffy" panose="020B0603060100000000" pitchFamily="34" charset="0"/>
                  <a:cs typeface="+mn-cs"/>
                </a:rPr>
                <a:t>Click enable content.</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GB" sz="1400" b="0" i="0" u="none" strike="noStrike" kern="1200" cap="none" spc="0" normalizeH="0" baseline="0" noProof="0" dirty="0">
                  <a:ln>
                    <a:noFill/>
                  </a:ln>
                  <a:solidFill>
                    <a:srgbClr val="242423"/>
                  </a:solidFill>
                  <a:effectLst/>
                  <a:uLnTx/>
                  <a:uFillTx/>
                  <a:latin typeface="Tuffy-TTF" panose="020B0603060100000000" pitchFamily="34" charset="0"/>
                  <a:ea typeface="Tuffy" panose="020B0603060100000000" pitchFamily="34" charset="0"/>
                  <a:cs typeface="+mn-cs"/>
                </a:rPr>
                <a:t>Enter presentation mode (start the slide show). </a:t>
              </a:r>
            </a:p>
          </p:txBody>
        </p:sp>
        <p:grpSp>
          <p:nvGrpSpPr>
            <p:cNvPr id="32" name="Group 31"/>
            <p:cNvGrpSpPr/>
            <p:nvPr/>
          </p:nvGrpSpPr>
          <p:grpSpPr>
            <a:xfrm>
              <a:off x="4320638" y="2344545"/>
              <a:ext cx="3328470" cy="3572606"/>
              <a:chOff x="4322568" y="2344545"/>
              <a:chExt cx="3328470" cy="3572606"/>
            </a:xfrm>
          </p:grpSpPr>
          <p:grpSp>
            <p:nvGrpSpPr>
              <p:cNvPr id="33" name="Group 32"/>
              <p:cNvGrpSpPr/>
              <p:nvPr/>
            </p:nvGrpSpPr>
            <p:grpSpPr>
              <a:xfrm>
                <a:off x="4322568" y="4923848"/>
                <a:ext cx="3328470" cy="993303"/>
                <a:chOff x="4324499" y="4866698"/>
                <a:chExt cx="3328470" cy="993303"/>
              </a:xfrm>
            </p:grpSpPr>
            <p:pic>
              <p:nvPicPr>
                <p:cNvPr id="39" name="Picture 38"/>
                <p:cNvPicPr>
                  <a:picLocks noChangeAspect="1"/>
                </p:cNvPicPr>
                <p:nvPr/>
              </p:nvPicPr>
              <p:blipFill>
                <a:blip r:embed="rId3">
                  <a:extLst>
                    <a:ext uri="{28A0092B-C50C-407E-A947-70E740481C1C}">
                      <a14:useLocalDpi xmlns:a14="http://schemas.microsoft.com/office/drawing/2010/main" val="0"/>
                    </a:ext>
                  </a:extLst>
                </a:blip>
                <a:srcRect t="60687"/>
                <a:stretch>
                  <a:fillRect/>
                </a:stretch>
              </p:blipFill>
              <p:spPr bwMode="auto">
                <a:xfrm>
                  <a:off x="4324499" y="4866698"/>
                  <a:ext cx="3328470" cy="993303"/>
                </a:xfrm>
                <a:prstGeom prst="rect">
                  <a:avLst/>
                </a:prstGeom>
                <a:noFill/>
                <a:ln w="28575">
                  <a:solidFill>
                    <a:srgbClr val="0070C0"/>
                  </a:solidFill>
                  <a:miter lim="800000"/>
                  <a:headEnd/>
                  <a:tailEnd/>
                </a:ln>
                <a:extLst>
                  <a:ext uri="{909E8E84-426E-40DD-AFC4-6F175D3DCCD1}">
                    <a14:hiddenFill xmlns:a14="http://schemas.microsoft.com/office/drawing/2010/main">
                      <a:solidFill>
                        <a:srgbClr val="FFFFFF"/>
                      </a:solidFill>
                    </a14:hiddenFill>
                  </a:ext>
                </a:extLst>
              </p:spPr>
            </p:pic>
            <p:cxnSp>
              <p:nvCxnSpPr>
                <p:cNvPr id="40" name="Straight Arrow Connector 39"/>
                <p:cNvCxnSpPr/>
                <p:nvPr/>
              </p:nvCxnSpPr>
              <p:spPr bwMode="auto">
                <a:xfrm flipH="1">
                  <a:off x="7039039" y="5150347"/>
                  <a:ext cx="121728" cy="440656"/>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pic>
            <p:nvPicPr>
              <p:cNvPr id="34" name="Picture 3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22569" y="2344545"/>
                <a:ext cx="3328468" cy="345708"/>
              </a:xfrm>
              <a:prstGeom prst="rect">
                <a:avLst/>
              </a:prstGeom>
              <a:noFill/>
              <a:ln w="28575">
                <a:solidFill>
                  <a:srgbClr val="0070C0"/>
                </a:solidFill>
                <a:miter lim="800000"/>
                <a:headEnd/>
                <a:tailEnd/>
              </a:ln>
              <a:extLst>
                <a:ext uri="{909E8E84-426E-40DD-AFC4-6F175D3DCCD1}">
                  <a14:hiddenFill xmlns:a14="http://schemas.microsoft.com/office/drawing/2010/main">
                    <a:solidFill>
                      <a:srgbClr val="FFFFFF"/>
                    </a:solidFill>
                  </a14:hiddenFill>
                </a:ext>
              </a:extLst>
            </p:spPr>
          </p:pic>
          <p:grpSp>
            <p:nvGrpSpPr>
              <p:cNvPr id="35" name="Group 34"/>
              <p:cNvGrpSpPr/>
              <p:nvPr/>
            </p:nvGrpSpPr>
            <p:grpSpPr>
              <a:xfrm>
                <a:off x="4322568" y="2844774"/>
                <a:ext cx="3328470" cy="1424323"/>
                <a:chOff x="4324499" y="3094889"/>
                <a:chExt cx="3328470" cy="1424323"/>
              </a:xfrm>
            </p:grpSpPr>
            <p:pic>
              <p:nvPicPr>
                <p:cNvPr id="37" name="Picture 36"/>
                <p:cNvPicPr>
                  <a:picLocks noChangeAspect="1"/>
                </p:cNvPicPr>
                <p:nvPr/>
              </p:nvPicPr>
              <p:blipFill rotWithShape="1">
                <a:blip r:embed="rId5">
                  <a:extLst>
                    <a:ext uri="{28A0092B-C50C-407E-A947-70E740481C1C}">
                      <a14:useLocalDpi xmlns:a14="http://schemas.microsoft.com/office/drawing/2010/main" val="0"/>
                    </a:ext>
                  </a:extLst>
                </a:blip>
                <a:srcRect l="2518" t="5788" r="2624" b="7516"/>
                <a:stretch/>
              </p:blipFill>
              <p:spPr>
                <a:xfrm>
                  <a:off x="4324499" y="3094889"/>
                  <a:ext cx="3328470" cy="1424323"/>
                </a:xfrm>
                <a:prstGeom prst="rect">
                  <a:avLst/>
                </a:prstGeom>
                <a:ln w="28575">
                  <a:solidFill>
                    <a:srgbClr val="0070C0"/>
                  </a:solidFill>
                </a:ln>
              </p:spPr>
            </p:pic>
            <p:cxnSp>
              <p:nvCxnSpPr>
                <p:cNvPr id="38" name="Straight Arrow Connector 37"/>
                <p:cNvCxnSpPr/>
                <p:nvPr/>
              </p:nvCxnSpPr>
              <p:spPr bwMode="auto">
                <a:xfrm flipH="1">
                  <a:off x="6613521" y="3807050"/>
                  <a:ext cx="121728" cy="440656"/>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pic>
            <p:nvPicPr>
              <p:cNvPr id="36" name="Picture 35"/>
              <p:cNvPicPr>
                <a:picLocks noChangeAspect="1"/>
              </p:cNvPicPr>
              <p:nvPr/>
            </p:nvPicPr>
            <p:blipFill rotWithShape="1">
              <a:blip r:embed="rId6">
                <a:extLst>
                  <a:ext uri="{28A0092B-C50C-407E-A947-70E740481C1C}">
                    <a14:useLocalDpi xmlns:a14="http://schemas.microsoft.com/office/drawing/2010/main" val="0"/>
                  </a:ext>
                </a:extLst>
              </a:blip>
              <a:srcRect l="45702" t="28980" r="16811" b="55601"/>
              <a:stretch/>
            </p:blipFill>
            <p:spPr>
              <a:xfrm>
                <a:off x="4322568" y="4423618"/>
                <a:ext cx="3328470" cy="345708"/>
              </a:xfrm>
              <a:prstGeom prst="rect">
                <a:avLst/>
              </a:prstGeom>
              <a:ln w="28575">
                <a:solidFill>
                  <a:srgbClr val="0070C0"/>
                </a:solidFill>
              </a:ln>
            </p:spPr>
          </p:pic>
        </p:grpSp>
      </p:grpSp>
    </p:spTree>
    <p:extLst>
      <p:ext uri="{BB962C8B-B14F-4D97-AF65-F5344CB8AC3E}">
        <p14:creationId xmlns:p14="http://schemas.microsoft.com/office/powerpoint/2010/main" val="3667586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xmlns="" id="{510DB01E-22C6-47CC-95C4-CB09CB18BEE9}"/>
              </a:ext>
            </a:extLst>
          </p:cNvPr>
          <p:cNvGrpSpPr/>
          <p:nvPr/>
        </p:nvGrpSpPr>
        <p:grpSpPr>
          <a:xfrm>
            <a:off x="125733" y="4434459"/>
            <a:ext cx="2535066" cy="2008737"/>
            <a:chOff x="125733" y="4434459"/>
            <a:chExt cx="2535066" cy="2008737"/>
          </a:xfrm>
        </p:grpSpPr>
        <p:pic>
          <p:nvPicPr>
            <p:cNvPr id="4" name="Picture 3">
              <a:extLst>
                <a:ext uri="{FF2B5EF4-FFF2-40B4-BE49-F238E27FC236}">
                  <a16:creationId xmlns:a16="http://schemas.microsoft.com/office/drawing/2014/main" xmlns="" id="{217020ED-36AB-43B4-A6E5-E3C4D4FDE6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733" y="4434459"/>
              <a:ext cx="2535066" cy="2008737"/>
            </a:xfrm>
            <a:prstGeom prst="rect">
              <a:avLst/>
            </a:prstGeom>
          </p:spPr>
        </p:pic>
        <p:sp>
          <p:nvSpPr>
            <p:cNvPr id="46" name="Oval 45">
              <a:extLst>
                <a:ext uri="{FF2B5EF4-FFF2-40B4-BE49-F238E27FC236}">
                  <a16:creationId xmlns:a16="http://schemas.microsoft.com/office/drawing/2014/main" xmlns="" id="{B7A1FC85-A64A-41E8-BE83-C914D26AC995}"/>
                </a:ext>
              </a:extLst>
            </p:cNvPr>
            <p:cNvSpPr/>
            <p:nvPr/>
          </p:nvSpPr>
          <p:spPr>
            <a:xfrm rot="20378480">
              <a:off x="745155" y="4906023"/>
              <a:ext cx="852170" cy="3825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xmlns="" id="{78394EA3-E0C9-4C70-B43F-46F1FA8FE678}"/>
                </a:ext>
              </a:extLst>
            </p:cNvPr>
            <p:cNvSpPr/>
            <p:nvPr/>
          </p:nvSpPr>
          <p:spPr>
            <a:xfrm rot="20390098">
              <a:off x="841716" y="4907859"/>
              <a:ext cx="831678" cy="400110"/>
            </a:xfrm>
            <a:prstGeom prst="rect">
              <a:avLst/>
            </a:prstGeom>
          </p:spPr>
          <p:txBody>
            <a:bodyPr wrap="square">
              <a:spAutoFit/>
            </a:bodyPr>
            <a:lstStyle/>
            <a:p>
              <a:r>
                <a:rPr lang="en-GB" sz="2000" b="1" dirty="0"/>
                <a:t>that</a:t>
              </a:r>
            </a:p>
          </p:txBody>
        </p:sp>
      </p:grpSp>
      <p:sp>
        <p:nvSpPr>
          <p:cNvPr id="2" name="TextBox 1">
            <a:extLst>
              <a:ext uri="{FF2B5EF4-FFF2-40B4-BE49-F238E27FC236}">
                <a16:creationId xmlns:a16="http://schemas.microsoft.com/office/drawing/2014/main" xmlns="" id="{CE17E92C-50CB-4A35-906B-A4010623C096}"/>
              </a:ext>
            </a:extLst>
          </p:cNvPr>
          <p:cNvSpPr txBox="1"/>
          <p:nvPr/>
        </p:nvSpPr>
        <p:spPr>
          <a:xfrm>
            <a:off x="755650" y="728663"/>
            <a:ext cx="7632700" cy="1077218"/>
          </a:xfrm>
          <a:prstGeom prst="rect">
            <a:avLst/>
          </a:prstGeom>
          <a:noFill/>
        </p:spPr>
        <p:txBody>
          <a:bodyPr wrap="square" rtlCol="0">
            <a:spAutoFit/>
          </a:bodyPr>
          <a:lstStyle/>
          <a:p>
            <a:pPr algn="ctr"/>
            <a:r>
              <a:rPr lang="en-GB" sz="3200" dirty="0">
                <a:latin typeface="+mj-lt"/>
              </a:rPr>
              <a:t>Relative Clauses </a:t>
            </a:r>
            <a:br>
              <a:rPr lang="en-GB" sz="3200" dirty="0">
                <a:latin typeface="+mj-lt"/>
              </a:rPr>
            </a:br>
            <a:r>
              <a:rPr lang="en-GB" sz="3200" dirty="0">
                <a:latin typeface="+mj-lt"/>
              </a:rPr>
              <a:t>and Relative Pronouns</a:t>
            </a:r>
          </a:p>
        </p:txBody>
      </p:sp>
      <p:grpSp>
        <p:nvGrpSpPr>
          <p:cNvPr id="15" name="Group 14">
            <a:extLst>
              <a:ext uri="{FF2B5EF4-FFF2-40B4-BE49-F238E27FC236}">
                <a16:creationId xmlns:a16="http://schemas.microsoft.com/office/drawing/2014/main" xmlns="" id="{6B01F87A-A060-444C-9C9A-00EA5E42C01D}"/>
              </a:ext>
            </a:extLst>
          </p:cNvPr>
          <p:cNvGrpSpPr>
            <a:grpSpLocks/>
          </p:cNvGrpSpPr>
          <p:nvPr/>
        </p:nvGrpSpPr>
        <p:grpSpPr bwMode="auto">
          <a:xfrm>
            <a:off x="755650" y="2904578"/>
            <a:ext cx="7632700" cy="454443"/>
            <a:chOff x="755650" y="1571411"/>
            <a:chExt cx="7632700" cy="454152"/>
          </a:xfrm>
        </p:grpSpPr>
        <p:sp>
          <p:nvSpPr>
            <p:cNvPr id="16" name="Rectangle 4">
              <a:extLst>
                <a:ext uri="{FF2B5EF4-FFF2-40B4-BE49-F238E27FC236}">
                  <a16:creationId xmlns:a16="http://schemas.microsoft.com/office/drawing/2014/main" xmlns="" id="{FEE5334E-5148-4584-8CC1-D449820B9E1D}"/>
                </a:ext>
              </a:extLst>
            </p:cNvPr>
            <p:cNvSpPr>
              <a:spLocks noChangeArrowheads="1"/>
            </p:cNvSpPr>
            <p:nvPr/>
          </p:nvSpPr>
          <p:spPr bwMode="auto">
            <a:xfrm>
              <a:off x="901668" y="1603429"/>
              <a:ext cx="7486682" cy="422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These words are relative pronouns:</a:t>
              </a:r>
            </a:p>
          </p:txBody>
        </p:sp>
        <p:sp>
          <p:nvSpPr>
            <p:cNvPr id="17" name="Rectangle 16">
              <a:extLst>
                <a:ext uri="{FF2B5EF4-FFF2-40B4-BE49-F238E27FC236}">
                  <a16:creationId xmlns:a16="http://schemas.microsoft.com/office/drawing/2014/main" xmlns="" id="{87FF0796-4409-4864-A93C-3FDAD30BBF56}"/>
                </a:ext>
              </a:extLst>
            </p:cNvPr>
            <p:cNvSpPr/>
            <p:nvPr/>
          </p:nvSpPr>
          <p:spPr>
            <a:xfrm>
              <a:off x="755650" y="1571411"/>
              <a:ext cx="57150" cy="436359"/>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13" name="A)">
            <a:extLst>
              <a:ext uri="{FF2B5EF4-FFF2-40B4-BE49-F238E27FC236}">
                <a16:creationId xmlns:a16="http://schemas.microsoft.com/office/drawing/2014/main" xmlns="" id="{98F13456-7CC6-43B0-AF20-7C6F94B6F728}"/>
              </a:ext>
            </a:extLst>
          </p:cNvPr>
          <p:cNvGrpSpPr>
            <a:grpSpLocks/>
          </p:cNvGrpSpPr>
          <p:nvPr/>
        </p:nvGrpSpPr>
        <p:grpSpPr bwMode="auto">
          <a:xfrm>
            <a:off x="755650" y="1978772"/>
            <a:ext cx="7632698" cy="654977"/>
            <a:chOff x="1663194" y="2623555"/>
            <a:chExt cx="7560783" cy="623320"/>
          </a:xfrm>
        </p:grpSpPr>
        <p:sp>
          <p:nvSpPr>
            <p:cNvPr id="14" name="Rectangle 13">
              <a:extLst>
                <a:ext uri="{FF2B5EF4-FFF2-40B4-BE49-F238E27FC236}">
                  <a16:creationId xmlns:a16="http://schemas.microsoft.com/office/drawing/2014/main" xmlns="" id="{3A34355E-B2B5-44BD-AB48-B3B3E9728BF2}"/>
                </a:ext>
              </a:extLst>
            </p:cNvPr>
            <p:cNvSpPr/>
            <p:nvPr/>
          </p:nvSpPr>
          <p:spPr>
            <a:xfrm flipH="1">
              <a:off x="1760684" y="2631986"/>
              <a:ext cx="7463293" cy="599612"/>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8" name="Rectangle 17">
              <a:extLst>
                <a:ext uri="{FF2B5EF4-FFF2-40B4-BE49-F238E27FC236}">
                  <a16:creationId xmlns:a16="http://schemas.microsoft.com/office/drawing/2014/main" xmlns="" id="{B89FA1F3-E69A-4DB5-B435-47B72843FAEA}"/>
                </a:ext>
              </a:extLst>
            </p:cNvPr>
            <p:cNvSpPr/>
            <p:nvPr/>
          </p:nvSpPr>
          <p:spPr>
            <a:xfrm>
              <a:off x="1663194" y="2623555"/>
              <a:ext cx="55825" cy="623320"/>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9" name="Rectangle 33">
              <a:extLst>
                <a:ext uri="{FF2B5EF4-FFF2-40B4-BE49-F238E27FC236}">
                  <a16:creationId xmlns:a16="http://schemas.microsoft.com/office/drawing/2014/main" xmlns="" id="{1E0B0581-2DCB-4492-8133-2F1FDC9D567A}"/>
                </a:ext>
              </a:extLst>
            </p:cNvPr>
            <p:cNvSpPr>
              <a:spLocks noChangeArrowheads="1"/>
            </p:cNvSpPr>
            <p:nvPr/>
          </p:nvSpPr>
          <p:spPr bwMode="auto">
            <a:xfrm>
              <a:off x="1770076" y="2740752"/>
              <a:ext cx="7278887" cy="35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Relative clauses often start with relative pronouns. </a:t>
              </a:r>
            </a:p>
          </p:txBody>
        </p:sp>
      </p:grpSp>
      <p:grpSp>
        <p:nvGrpSpPr>
          <p:cNvPr id="23" name="Group 22">
            <a:extLst>
              <a:ext uri="{FF2B5EF4-FFF2-40B4-BE49-F238E27FC236}">
                <a16:creationId xmlns:a16="http://schemas.microsoft.com/office/drawing/2014/main" xmlns="" id="{5E6372E5-D4C2-46D4-A82F-2A5FEAF1F8D6}"/>
              </a:ext>
            </a:extLst>
          </p:cNvPr>
          <p:cNvGrpSpPr/>
          <p:nvPr/>
        </p:nvGrpSpPr>
        <p:grpSpPr>
          <a:xfrm>
            <a:off x="1327006" y="3681145"/>
            <a:ext cx="2588211" cy="2050848"/>
            <a:chOff x="2072888" y="3612776"/>
            <a:chExt cx="3673159" cy="2910540"/>
          </a:xfrm>
        </p:grpSpPr>
        <p:pic>
          <p:nvPicPr>
            <p:cNvPr id="11" name="Picture 10">
              <a:extLst>
                <a:ext uri="{FF2B5EF4-FFF2-40B4-BE49-F238E27FC236}">
                  <a16:creationId xmlns:a16="http://schemas.microsoft.com/office/drawing/2014/main" xmlns="" id="{CF93B61B-1355-472A-A400-83DAF41D99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2888" y="3612776"/>
              <a:ext cx="3673159" cy="2910540"/>
            </a:xfrm>
            <a:prstGeom prst="rect">
              <a:avLst/>
            </a:prstGeom>
          </p:spPr>
        </p:pic>
        <p:sp>
          <p:nvSpPr>
            <p:cNvPr id="22" name="Rectangle 21">
              <a:extLst>
                <a:ext uri="{FF2B5EF4-FFF2-40B4-BE49-F238E27FC236}">
                  <a16:creationId xmlns:a16="http://schemas.microsoft.com/office/drawing/2014/main" xmlns="" id="{AFE718F5-C1EF-430A-B858-0F58A4DC2686}"/>
                </a:ext>
              </a:extLst>
            </p:cNvPr>
            <p:cNvSpPr/>
            <p:nvPr/>
          </p:nvSpPr>
          <p:spPr>
            <a:xfrm rot="20390098">
              <a:off x="3148265" y="4316922"/>
              <a:ext cx="960490" cy="567832"/>
            </a:xfrm>
            <a:prstGeom prst="rect">
              <a:avLst/>
            </a:prstGeom>
            <a:solidFill>
              <a:schemeClr val="bg1"/>
            </a:solidFill>
          </p:spPr>
          <p:txBody>
            <a:bodyPr wrap="none">
              <a:spAutoFit/>
            </a:bodyPr>
            <a:lstStyle/>
            <a:p>
              <a:r>
                <a:rPr lang="en-GB" sz="2000" b="1" dirty="0"/>
                <a:t>who</a:t>
              </a:r>
            </a:p>
          </p:txBody>
        </p:sp>
      </p:grpSp>
      <p:grpSp>
        <p:nvGrpSpPr>
          <p:cNvPr id="41" name="Group 40">
            <a:extLst>
              <a:ext uri="{FF2B5EF4-FFF2-40B4-BE49-F238E27FC236}">
                <a16:creationId xmlns:a16="http://schemas.microsoft.com/office/drawing/2014/main" xmlns="" id="{76BB2873-843F-468A-980A-B18D71B3ECE8}"/>
              </a:ext>
            </a:extLst>
          </p:cNvPr>
          <p:cNvGrpSpPr/>
          <p:nvPr/>
        </p:nvGrpSpPr>
        <p:grpSpPr>
          <a:xfrm>
            <a:off x="3003949" y="3536576"/>
            <a:ext cx="2582899" cy="2046639"/>
            <a:chOff x="3290820" y="3630075"/>
            <a:chExt cx="2582899" cy="2046639"/>
          </a:xfrm>
        </p:grpSpPr>
        <p:pic>
          <p:nvPicPr>
            <p:cNvPr id="20" name="Picture 19">
              <a:extLst>
                <a:ext uri="{FF2B5EF4-FFF2-40B4-BE49-F238E27FC236}">
                  <a16:creationId xmlns:a16="http://schemas.microsoft.com/office/drawing/2014/main" xmlns="" id="{CA524783-B397-4C3A-AB82-E2AA6FC0D5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0820" y="3630075"/>
              <a:ext cx="2582899" cy="2046639"/>
            </a:xfrm>
            <a:prstGeom prst="rect">
              <a:avLst/>
            </a:prstGeom>
          </p:spPr>
        </p:pic>
        <p:sp>
          <p:nvSpPr>
            <p:cNvPr id="40" name="Oval 39">
              <a:extLst>
                <a:ext uri="{FF2B5EF4-FFF2-40B4-BE49-F238E27FC236}">
                  <a16:creationId xmlns:a16="http://schemas.microsoft.com/office/drawing/2014/main" xmlns="" id="{45C2817C-250B-496A-89E1-454F62B8F199}"/>
                </a:ext>
              </a:extLst>
            </p:cNvPr>
            <p:cNvSpPr/>
            <p:nvPr/>
          </p:nvSpPr>
          <p:spPr>
            <a:xfrm rot="20307284">
              <a:off x="3956361" y="4166459"/>
              <a:ext cx="809849" cy="3190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xmlns="" id="{F78EAFA5-1025-45E0-97C3-DBB749435333}"/>
                </a:ext>
              </a:extLst>
            </p:cNvPr>
            <p:cNvSpPr/>
            <p:nvPr/>
          </p:nvSpPr>
          <p:spPr>
            <a:xfrm rot="20395042">
              <a:off x="3938138" y="4131690"/>
              <a:ext cx="888194" cy="400110"/>
            </a:xfrm>
            <a:prstGeom prst="rect">
              <a:avLst/>
            </a:prstGeom>
            <a:noFill/>
          </p:spPr>
          <p:txBody>
            <a:bodyPr wrap="square">
              <a:spAutoFit/>
            </a:bodyPr>
            <a:lstStyle/>
            <a:p>
              <a:r>
                <a:rPr lang="en-GB" sz="2000" b="1" dirty="0"/>
                <a:t>which</a:t>
              </a:r>
            </a:p>
          </p:txBody>
        </p:sp>
      </p:grpSp>
      <p:grpSp>
        <p:nvGrpSpPr>
          <p:cNvPr id="43" name="Group 42">
            <a:extLst>
              <a:ext uri="{FF2B5EF4-FFF2-40B4-BE49-F238E27FC236}">
                <a16:creationId xmlns:a16="http://schemas.microsoft.com/office/drawing/2014/main" xmlns="" id="{22B422E1-0945-471E-9B73-92E91C176D56}"/>
              </a:ext>
            </a:extLst>
          </p:cNvPr>
          <p:cNvGrpSpPr/>
          <p:nvPr/>
        </p:nvGrpSpPr>
        <p:grpSpPr>
          <a:xfrm>
            <a:off x="4761034" y="3573257"/>
            <a:ext cx="2600763" cy="2060794"/>
            <a:chOff x="4761034" y="3725657"/>
            <a:chExt cx="2600763" cy="2060794"/>
          </a:xfrm>
        </p:grpSpPr>
        <p:pic>
          <p:nvPicPr>
            <p:cNvPr id="27" name="Picture 26">
              <a:extLst>
                <a:ext uri="{FF2B5EF4-FFF2-40B4-BE49-F238E27FC236}">
                  <a16:creationId xmlns:a16="http://schemas.microsoft.com/office/drawing/2014/main" xmlns="" id="{57E796E4-45B5-4926-B0F0-F264EC199D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1034" y="3725657"/>
              <a:ext cx="2600763" cy="2060794"/>
            </a:xfrm>
            <a:prstGeom prst="rect">
              <a:avLst/>
            </a:prstGeom>
          </p:spPr>
        </p:pic>
        <p:sp>
          <p:nvSpPr>
            <p:cNvPr id="42" name="Oval 41">
              <a:extLst>
                <a:ext uri="{FF2B5EF4-FFF2-40B4-BE49-F238E27FC236}">
                  <a16:creationId xmlns:a16="http://schemas.microsoft.com/office/drawing/2014/main" xmlns="" id="{8717AD22-613E-4266-B8BA-A890B8EE3A49}"/>
                </a:ext>
              </a:extLst>
            </p:cNvPr>
            <p:cNvSpPr/>
            <p:nvPr/>
          </p:nvSpPr>
          <p:spPr>
            <a:xfrm rot="20375322">
              <a:off x="5412468" y="4311544"/>
              <a:ext cx="848528" cy="2317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xmlns="" id="{B9A71DFC-6C62-4819-B428-822A19C3E81B}"/>
                </a:ext>
              </a:extLst>
            </p:cNvPr>
            <p:cNvSpPr/>
            <p:nvPr/>
          </p:nvSpPr>
          <p:spPr>
            <a:xfrm rot="20395042">
              <a:off x="5404075" y="4226924"/>
              <a:ext cx="907969" cy="400110"/>
            </a:xfrm>
            <a:prstGeom prst="rect">
              <a:avLst/>
            </a:prstGeom>
            <a:noFill/>
          </p:spPr>
          <p:txBody>
            <a:bodyPr wrap="square">
              <a:spAutoFit/>
            </a:bodyPr>
            <a:lstStyle/>
            <a:p>
              <a:r>
                <a:rPr lang="en-GB" sz="2000" b="1" dirty="0"/>
                <a:t>whose</a:t>
              </a:r>
            </a:p>
          </p:txBody>
        </p:sp>
      </p:grpSp>
      <p:grpSp>
        <p:nvGrpSpPr>
          <p:cNvPr id="45" name="Group 44">
            <a:extLst>
              <a:ext uri="{FF2B5EF4-FFF2-40B4-BE49-F238E27FC236}">
                <a16:creationId xmlns:a16="http://schemas.microsoft.com/office/drawing/2014/main" xmlns="" id="{1BBF66A7-52B9-45A8-8BA9-62CE473C1106}"/>
              </a:ext>
            </a:extLst>
          </p:cNvPr>
          <p:cNvGrpSpPr/>
          <p:nvPr/>
        </p:nvGrpSpPr>
        <p:grpSpPr>
          <a:xfrm>
            <a:off x="6515632" y="3956957"/>
            <a:ext cx="2503176" cy="1983468"/>
            <a:chOff x="6515632" y="4109357"/>
            <a:chExt cx="2503176" cy="1983468"/>
          </a:xfrm>
        </p:grpSpPr>
        <p:pic>
          <p:nvPicPr>
            <p:cNvPr id="30" name="Picture 29">
              <a:extLst>
                <a:ext uri="{FF2B5EF4-FFF2-40B4-BE49-F238E27FC236}">
                  <a16:creationId xmlns:a16="http://schemas.microsoft.com/office/drawing/2014/main" xmlns="" id="{8921E2B0-B732-42D6-96E7-46D01001C9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15632" y="4109357"/>
              <a:ext cx="2503176" cy="1983468"/>
            </a:xfrm>
            <a:prstGeom prst="rect">
              <a:avLst/>
            </a:prstGeom>
          </p:spPr>
        </p:pic>
        <p:sp>
          <p:nvSpPr>
            <p:cNvPr id="44" name="Rectangle: Rounded Corners 43">
              <a:extLst>
                <a:ext uri="{FF2B5EF4-FFF2-40B4-BE49-F238E27FC236}">
                  <a16:creationId xmlns:a16="http://schemas.microsoft.com/office/drawing/2014/main" xmlns="" id="{4D78E43E-07C3-4C5C-8B08-80F1FE638633}"/>
                </a:ext>
              </a:extLst>
            </p:cNvPr>
            <p:cNvSpPr/>
            <p:nvPr/>
          </p:nvSpPr>
          <p:spPr>
            <a:xfrm rot="20014980">
              <a:off x="7195193" y="4607538"/>
              <a:ext cx="732770" cy="355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xmlns="" id="{4358CA90-4C97-4B64-BBD0-D0F33173D3EB}"/>
                </a:ext>
              </a:extLst>
            </p:cNvPr>
            <p:cNvSpPr/>
            <p:nvPr/>
          </p:nvSpPr>
          <p:spPr>
            <a:xfrm rot="20390098">
              <a:off x="7115271" y="4592881"/>
              <a:ext cx="894797" cy="400110"/>
            </a:xfrm>
            <a:prstGeom prst="rect">
              <a:avLst/>
            </a:prstGeom>
            <a:noFill/>
          </p:spPr>
          <p:txBody>
            <a:bodyPr wrap="none">
              <a:spAutoFit/>
            </a:bodyPr>
            <a:lstStyle/>
            <a:p>
              <a:r>
                <a:rPr lang="en-GB" sz="2000" b="1" dirty="0"/>
                <a:t>whom</a:t>
              </a:r>
            </a:p>
          </p:txBody>
        </p:sp>
      </p:grpSp>
      <p:grpSp>
        <p:nvGrpSpPr>
          <p:cNvPr id="52" name="Group 51">
            <a:extLst>
              <a:ext uri="{FF2B5EF4-FFF2-40B4-BE49-F238E27FC236}">
                <a16:creationId xmlns:a16="http://schemas.microsoft.com/office/drawing/2014/main" xmlns="" id="{3A30095E-85BC-4EF9-8971-AA1C08F98273}"/>
              </a:ext>
            </a:extLst>
          </p:cNvPr>
          <p:cNvGrpSpPr/>
          <p:nvPr/>
        </p:nvGrpSpPr>
        <p:grpSpPr>
          <a:xfrm>
            <a:off x="914813" y="3000375"/>
            <a:ext cx="7314373" cy="3785312"/>
            <a:chOff x="914813" y="2886075"/>
            <a:chExt cx="7314373" cy="3785312"/>
          </a:xfrm>
        </p:grpSpPr>
        <p:pic>
          <p:nvPicPr>
            <p:cNvPr id="49" name="Picture 48">
              <a:extLst>
                <a:ext uri="{FF2B5EF4-FFF2-40B4-BE49-F238E27FC236}">
                  <a16:creationId xmlns:a16="http://schemas.microsoft.com/office/drawing/2014/main" xmlns="" id="{8366D727-2404-4ED3-9763-5A6BE8BB10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813" y="2886075"/>
              <a:ext cx="7314373" cy="3785312"/>
            </a:xfrm>
            <a:prstGeom prst="rect">
              <a:avLst/>
            </a:prstGeom>
          </p:spPr>
        </p:pic>
        <p:sp>
          <p:nvSpPr>
            <p:cNvPr id="50" name="Oval 49">
              <a:extLst>
                <a:ext uri="{FF2B5EF4-FFF2-40B4-BE49-F238E27FC236}">
                  <a16:creationId xmlns:a16="http://schemas.microsoft.com/office/drawing/2014/main" xmlns="" id="{D8C3021A-B862-45EF-94D3-4A6140DEC3FF}"/>
                </a:ext>
              </a:extLst>
            </p:cNvPr>
            <p:cNvSpPr/>
            <p:nvPr/>
          </p:nvSpPr>
          <p:spPr>
            <a:xfrm rot="19206073">
              <a:off x="3997029" y="3755728"/>
              <a:ext cx="1165842" cy="561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xmlns="" id="{4D090AE3-1920-4ED7-A60A-61B611DA4452}"/>
                </a:ext>
              </a:extLst>
            </p:cNvPr>
            <p:cNvSpPr/>
            <p:nvPr/>
          </p:nvSpPr>
          <p:spPr>
            <a:xfrm rot="19611503">
              <a:off x="4052466" y="3768209"/>
              <a:ext cx="1039067" cy="461665"/>
            </a:xfrm>
            <a:prstGeom prst="rect">
              <a:avLst/>
            </a:prstGeom>
          </p:spPr>
          <p:txBody>
            <a:bodyPr wrap="none">
              <a:spAutoFit/>
            </a:bodyPr>
            <a:lstStyle/>
            <a:p>
              <a:r>
                <a:rPr lang="en-GB" sz="2400" b="1" dirty="0"/>
                <a:t>where</a:t>
              </a:r>
            </a:p>
          </p:txBody>
        </p:sp>
      </p:grpSp>
      <p:grpSp>
        <p:nvGrpSpPr>
          <p:cNvPr id="53" name="Text box">
            <a:extLst>
              <a:ext uri="{FF2B5EF4-FFF2-40B4-BE49-F238E27FC236}">
                <a16:creationId xmlns:a16="http://schemas.microsoft.com/office/drawing/2014/main" xmlns="" id="{2CFA3945-4373-4EEC-8417-25DCBD9F39BF}"/>
              </a:ext>
            </a:extLst>
          </p:cNvPr>
          <p:cNvGrpSpPr>
            <a:grpSpLocks/>
          </p:cNvGrpSpPr>
          <p:nvPr/>
        </p:nvGrpSpPr>
        <p:grpSpPr bwMode="auto">
          <a:xfrm>
            <a:off x="755650" y="1957673"/>
            <a:ext cx="7632700" cy="871779"/>
            <a:chOff x="1663194" y="2621035"/>
            <a:chExt cx="7560785" cy="829642"/>
          </a:xfrm>
        </p:grpSpPr>
        <p:sp>
          <p:nvSpPr>
            <p:cNvPr id="54" name="Rectangle 53">
              <a:extLst>
                <a:ext uri="{FF2B5EF4-FFF2-40B4-BE49-F238E27FC236}">
                  <a16:creationId xmlns:a16="http://schemas.microsoft.com/office/drawing/2014/main" xmlns="" id="{DE3CC033-8D5D-4DEF-8038-7E243FB967C5}"/>
                </a:ext>
              </a:extLst>
            </p:cNvPr>
            <p:cNvSpPr/>
            <p:nvPr/>
          </p:nvSpPr>
          <p:spPr>
            <a:xfrm flipH="1">
              <a:off x="1760684" y="2631986"/>
              <a:ext cx="7463291" cy="809126"/>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55" name="Rectangle 54">
              <a:extLst>
                <a:ext uri="{FF2B5EF4-FFF2-40B4-BE49-F238E27FC236}">
                  <a16:creationId xmlns:a16="http://schemas.microsoft.com/office/drawing/2014/main" xmlns="" id="{35C738E9-DE56-4AB9-A949-52C7B1395C98}"/>
                </a:ext>
              </a:extLst>
            </p:cNvPr>
            <p:cNvSpPr/>
            <p:nvPr/>
          </p:nvSpPr>
          <p:spPr>
            <a:xfrm>
              <a:off x="1663194" y="2621035"/>
              <a:ext cx="55825" cy="829642"/>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56" name="Rectangle 33">
              <a:extLst>
                <a:ext uri="{FF2B5EF4-FFF2-40B4-BE49-F238E27FC236}">
                  <a16:creationId xmlns:a16="http://schemas.microsoft.com/office/drawing/2014/main" xmlns="" id="{218C8B8D-09CD-4924-9224-9571D62017A7}"/>
                </a:ext>
              </a:extLst>
            </p:cNvPr>
            <p:cNvSpPr>
              <a:spLocks noChangeArrowheads="1"/>
            </p:cNvSpPr>
            <p:nvPr/>
          </p:nvSpPr>
          <p:spPr bwMode="auto">
            <a:xfrm>
              <a:off x="1770076" y="2723689"/>
              <a:ext cx="7453903" cy="61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‘Where’ is a relative adverb, but it is used in exactly the same way as a relative pronoun. </a:t>
              </a:r>
            </a:p>
          </p:txBody>
        </p:sp>
      </p:grpSp>
      <p:grpSp>
        <p:nvGrpSpPr>
          <p:cNvPr id="57" name="Text box">
            <a:extLst>
              <a:ext uri="{FF2B5EF4-FFF2-40B4-BE49-F238E27FC236}">
                <a16:creationId xmlns:a16="http://schemas.microsoft.com/office/drawing/2014/main" xmlns="" id="{E02D40A4-F7E9-4F27-9D6F-A016F39251AA}"/>
              </a:ext>
            </a:extLst>
          </p:cNvPr>
          <p:cNvGrpSpPr>
            <a:grpSpLocks/>
          </p:cNvGrpSpPr>
          <p:nvPr/>
        </p:nvGrpSpPr>
        <p:grpSpPr bwMode="auto">
          <a:xfrm>
            <a:off x="755650" y="2033875"/>
            <a:ext cx="7632700" cy="871780"/>
            <a:chOff x="1663194" y="2630099"/>
            <a:chExt cx="7560785" cy="829642"/>
          </a:xfrm>
        </p:grpSpPr>
        <p:sp>
          <p:nvSpPr>
            <p:cNvPr id="59" name="Rectangle 58">
              <a:extLst>
                <a:ext uri="{FF2B5EF4-FFF2-40B4-BE49-F238E27FC236}">
                  <a16:creationId xmlns:a16="http://schemas.microsoft.com/office/drawing/2014/main" xmlns="" id="{62D28481-B714-4039-AB81-32E61C4A7502}"/>
                </a:ext>
              </a:extLst>
            </p:cNvPr>
            <p:cNvSpPr/>
            <p:nvPr/>
          </p:nvSpPr>
          <p:spPr>
            <a:xfrm>
              <a:off x="1663194" y="2630099"/>
              <a:ext cx="55825" cy="829642"/>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60" name="Rectangle 33">
              <a:extLst>
                <a:ext uri="{FF2B5EF4-FFF2-40B4-BE49-F238E27FC236}">
                  <a16:creationId xmlns:a16="http://schemas.microsoft.com/office/drawing/2014/main" xmlns="" id="{C3A02875-C40A-40AD-B5A1-0B1472EF5359}"/>
                </a:ext>
              </a:extLst>
            </p:cNvPr>
            <p:cNvSpPr>
              <a:spLocks noChangeArrowheads="1"/>
            </p:cNvSpPr>
            <p:nvPr/>
          </p:nvSpPr>
          <p:spPr bwMode="auto">
            <a:xfrm>
              <a:off x="1770076" y="2723689"/>
              <a:ext cx="7453903" cy="61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A relative clause (a clause which gives you extra information about a noun) might be at the end of a sentence or within the sentence.</a:t>
              </a:r>
            </a:p>
          </p:txBody>
        </p:sp>
      </p:grpSp>
      <p:grpSp>
        <p:nvGrpSpPr>
          <p:cNvPr id="62" name="Text box">
            <a:extLst>
              <a:ext uri="{FF2B5EF4-FFF2-40B4-BE49-F238E27FC236}">
                <a16:creationId xmlns:a16="http://schemas.microsoft.com/office/drawing/2014/main" xmlns="" id="{9C6F8A8C-562B-4870-A025-E004F888CB62}"/>
              </a:ext>
            </a:extLst>
          </p:cNvPr>
          <p:cNvGrpSpPr>
            <a:grpSpLocks/>
          </p:cNvGrpSpPr>
          <p:nvPr/>
        </p:nvGrpSpPr>
        <p:grpSpPr bwMode="auto">
          <a:xfrm>
            <a:off x="755649" y="3277861"/>
            <a:ext cx="7632701" cy="909638"/>
            <a:chOff x="1663193" y="2618498"/>
            <a:chExt cx="7560786" cy="865671"/>
          </a:xfrm>
        </p:grpSpPr>
        <p:sp>
          <p:nvSpPr>
            <p:cNvPr id="63" name="Rectangle 62">
              <a:extLst>
                <a:ext uri="{FF2B5EF4-FFF2-40B4-BE49-F238E27FC236}">
                  <a16:creationId xmlns:a16="http://schemas.microsoft.com/office/drawing/2014/main" xmlns="" id="{6BA2BD75-721A-4E14-AEE7-090D86B06785}"/>
                </a:ext>
              </a:extLst>
            </p:cNvPr>
            <p:cNvSpPr/>
            <p:nvPr/>
          </p:nvSpPr>
          <p:spPr>
            <a:xfrm flipH="1">
              <a:off x="1760684" y="2631986"/>
              <a:ext cx="7463291" cy="836320"/>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64" name="Rectangle 63">
              <a:extLst>
                <a:ext uri="{FF2B5EF4-FFF2-40B4-BE49-F238E27FC236}">
                  <a16:creationId xmlns:a16="http://schemas.microsoft.com/office/drawing/2014/main" xmlns="" id="{AC2DEB02-4856-4890-8D20-9B2519456B70}"/>
                </a:ext>
              </a:extLst>
            </p:cNvPr>
            <p:cNvSpPr/>
            <p:nvPr/>
          </p:nvSpPr>
          <p:spPr>
            <a:xfrm>
              <a:off x="1663193" y="2618498"/>
              <a:ext cx="57057" cy="865671"/>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65" name="Rectangle 33">
              <a:extLst>
                <a:ext uri="{FF2B5EF4-FFF2-40B4-BE49-F238E27FC236}">
                  <a16:creationId xmlns:a16="http://schemas.microsoft.com/office/drawing/2014/main" xmlns="" id="{57EE1E1C-90D2-4F4B-BD1A-DDB16D6A4CD9}"/>
                </a:ext>
              </a:extLst>
            </p:cNvPr>
            <p:cNvSpPr>
              <a:spLocks noChangeArrowheads="1"/>
            </p:cNvSpPr>
            <p:nvPr/>
          </p:nvSpPr>
          <p:spPr bwMode="auto">
            <a:xfrm>
              <a:off x="1770076" y="2723689"/>
              <a:ext cx="7453903" cy="61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I ran quickly towards the oak tree, </a:t>
              </a:r>
              <a:r>
                <a:rPr lang="en-GB" altLang="en-US" b="1" dirty="0"/>
                <a:t>which had stood in that spot for hundreds of years</a:t>
              </a:r>
              <a:r>
                <a:rPr lang="en-GB" altLang="en-US" dirty="0"/>
                <a:t>.</a:t>
              </a:r>
            </a:p>
          </p:txBody>
        </p:sp>
      </p:grpSp>
      <p:grpSp>
        <p:nvGrpSpPr>
          <p:cNvPr id="66" name="Text box">
            <a:extLst>
              <a:ext uri="{FF2B5EF4-FFF2-40B4-BE49-F238E27FC236}">
                <a16:creationId xmlns:a16="http://schemas.microsoft.com/office/drawing/2014/main" xmlns="" id="{FB4A0C63-842C-4E97-975E-45B9C9788157}"/>
              </a:ext>
            </a:extLst>
          </p:cNvPr>
          <p:cNvGrpSpPr>
            <a:grpSpLocks/>
          </p:cNvGrpSpPr>
          <p:nvPr/>
        </p:nvGrpSpPr>
        <p:grpSpPr bwMode="auto">
          <a:xfrm>
            <a:off x="755649" y="4514990"/>
            <a:ext cx="7632701" cy="909638"/>
            <a:chOff x="1663193" y="2618498"/>
            <a:chExt cx="7560786" cy="865671"/>
          </a:xfrm>
        </p:grpSpPr>
        <p:sp>
          <p:nvSpPr>
            <p:cNvPr id="67" name="Rectangle 66">
              <a:extLst>
                <a:ext uri="{FF2B5EF4-FFF2-40B4-BE49-F238E27FC236}">
                  <a16:creationId xmlns:a16="http://schemas.microsoft.com/office/drawing/2014/main" xmlns="" id="{ED73755E-E498-4848-90D8-4535C4C7930E}"/>
                </a:ext>
              </a:extLst>
            </p:cNvPr>
            <p:cNvSpPr/>
            <p:nvPr/>
          </p:nvSpPr>
          <p:spPr>
            <a:xfrm flipH="1">
              <a:off x="1760684" y="2631986"/>
              <a:ext cx="7463291" cy="836320"/>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68" name="Rectangle 67">
              <a:extLst>
                <a:ext uri="{FF2B5EF4-FFF2-40B4-BE49-F238E27FC236}">
                  <a16:creationId xmlns:a16="http://schemas.microsoft.com/office/drawing/2014/main" xmlns="" id="{11DB2107-C32B-4526-ABAC-94E985DEA56D}"/>
                </a:ext>
              </a:extLst>
            </p:cNvPr>
            <p:cNvSpPr/>
            <p:nvPr/>
          </p:nvSpPr>
          <p:spPr>
            <a:xfrm>
              <a:off x="1663193" y="2618498"/>
              <a:ext cx="57057" cy="865671"/>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69" name="Rectangle 33">
              <a:extLst>
                <a:ext uri="{FF2B5EF4-FFF2-40B4-BE49-F238E27FC236}">
                  <a16:creationId xmlns:a16="http://schemas.microsoft.com/office/drawing/2014/main" xmlns="" id="{741BD1A3-2618-4908-BEFC-FD58C7859A7D}"/>
                </a:ext>
              </a:extLst>
            </p:cNvPr>
            <p:cNvSpPr>
              <a:spLocks noChangeArrowheads="1"/>
            </p:cNvSpPr>
            <p:nvPr/>
          </p:nvSpPr>
          <p:spPr bwMode="auto">
            <a:xfrm>
              <a:off x="1770076" y="2723689"/>
              <a:ext cx="7453903" cy="61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My grandmother, </a:t>
              </a:r>
              <a:r>
                <a:rPr lang="en-GB" altLang="en-US" b="1" dirty="0"/>
                <a:t>whose shiny hair sparkled in the morning sunshine</a:t>
              </a:r>
              <a:r>
                <a:rPr lang="en-GB" altLang="en-US" dirty="0"/>
                <a:t>, stood looking over the bay. </a:t>
              </a:r>
            </a:p>
          </p:txBody>
        </p:sp>
      </p:grpSp>
    </p:spTree>
    <p:extLst>
      <p:ext uri="{BB962C8B-B14F-4D97-AF65-F5344CB8AC3E}">
        <p14:creationId xmlns:p14="http://schemas.microsoft.com/office/powerpoint/2010/main" val="172202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47"/>
                                        </p:tgtEl>
                                        <p:attrNameLst>
                                          <p:attrName>style.visibility</p:attrName>
                                        </p:attrNameLst>
                                      </p:cBhvr>
                                      <p:to>
                                        <p:strVal val="visible"/>
                                      </p:to>
                                    </p:set>
                                    <p:anim calcmode="lin" valueType="num">
                                      <p:cBhvr additive="base">
                                        <p:cTn id="13" dur="500" fill="hold"/>
                                        <p:tgtEl>
                                          <p:spTgt spid="47"/>
                                        </p:tgtEl>
                                        <p:attrNameLst>
                                          <p:attrName>ppt_x</p:attrName>
                                        </p:attrNameLst>
                                      </p:cBhvr>
                                      <p:tavLst>
                                        <p:tav tm="0">
                                          <p:val>
                                            <p:strVal val="#ppt_x"/>
                                          </p:val>
                                        </p:tav>
                                        <p:tav tm="100000">
                                          <p:val>
                                            <p:strVal val="#ppt_x"/>
                                          </p:val>
                                        </p:tav>
                                      </p:tavLst>
                                    </p:anim>
                                    <p:anim calcmode="lin" valueType="num">
                                      <p:cBhvr additive="base">
                                        <p:cTn id="14" dur="500" fill="hold"/>
                                        <p:tgtEl>
                                          <p:spTgt spid="47"/>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2" presetClass="entr" presetSubtype="4"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ppt_x"/>
                                          </p:val>
                                        </p:tav>
                                        <p:tav tm="100000">
                                          <p:val>
                                            <p:strVal val="#ppt_x"/>
                                          </p:val>
                                        </p:tav>
                                      </p:tavLst>
                                    </p:anim>
                                    <p:anim calcmode="lin" valueType="num">
                                      <p:cBhvr additive="base">
                                        <p:cTn id="24" dur="500" fill="hold"/>
                                        <p:tgtEl>
                                          <p:spTgt spid="41"/>
                                        </p:tgtEl>
                                        <p:attrNameLst>
                                          <p:attrName>ppt_y</p:attrName>
                                        </p:attrNameLst>
                                      </p:cBhvr>
                                      <p:tavLst>
                                        <p:tav tm="0">
                                          <p:val>
                                            <p:strVal val="1+#ppt_h/2"/>
                                          </p:val>
                                        </p:tav>
                                        <p:tav tm="100000">
                                          <p:val>
                                            <p:strVal val="#ppt_y"/>
                                          </p:val>
                                        </p:tav>
                                      </p:tavLst>
                                    </p:anim>
                                  </p:childTnLst>
                                </p:cTn>
                              </p:par>
                            </p:childTnLst>
                          </p:cTn>
                        </p:par>
                        <p:par>
                          <p:cTn id="25" fill="hold">
                            <p:stCondLst>
                              <p:cond delay="2000"/>
                            </p:stCondLst>
                            <p:childTnLst>
                              <p:par>
                                <p:cTn id="26" presetID="2" presetClass="entr" presetSubtype="4" fill="hold" nodeType="afterEffect">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cBhvr additive="base">
                                        <p:cTn id="28" dur="500" fill="hold"/>
                                        <p:tgtEl>
                                          <p:spTgt spid="43"/>
                                        </p:tgtEl>
                                        <p:attrNameLst>
                                          <p:attrName>ppt_x</p:attrName>
                                        </p:attrNameLst>
                                      </p:cBhvr>
                                      <p:tavLst>
                                        <p:tav tm="0">
                                          <p:val>
                                            <p:strVal val="#ppt_x"/>
                                          </p:val>
                                        </p:tav>
                                        <p:tav tm="100000">
                                          <p:val>
                                            <p:strVal val="#ppt_x"/>
                                          </p:val>
                                        </p:tav>
                                      </p:tavLst>
                                    </p:anim>
                                    <p:anim calcmode="lin" valueType="num">
                                      <p:cBhvr additive="base">
                                        <p:cTn id="29" dur="500" fill="hold"/>
                                        <p:tgtEl>
                                          <p:spTgt spid="43"/>
                                        </p:tgtEl>
                                        <p:attrNameLst>
                                          <p:attrName>ppt_y</p:attrName>
                                        </p:attrNameLst>
                                      </p:cBhvr>
                                      <p:tavLst>
                                        <p:tav tm="0">
                                          <p:val>
                                            <p:strVal val="1+#ppt_h/2"/>
                                          </p:val>
                                        </p:tav>
                                        <p:tav tm="100000">
                                          <p:val>
                                            <p:strVal val="#ppt_y"/>
                                          </p:val>
                                        </p:tav>
                                      </p:tavLst>
                                    </p:anim>
                                  </p:childTnLst>
                                </p:cTn>
                              </p:par>
                            </p:childTnLst>
                          </p:cTn>
                        </p:par>
                        <p:par>
                          <p:cTn id="30" fill="hold">
                            <p:stCondLst>
                              <p:cond delay="2500"/>
                            </p:stCondLst>
                            <p:childTnLst>
                              <p:par>
                                <p:cTn id="31" presetID="2" presetClass="entr" presetSubtype="4"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 calcmode="lin" valueType="num">
                                      <p:cBhvr additive="base">
                                        <p:cTn id="33" dur="500" fill="hold"/>
                                        <p:tgtEl>
                                          <p:spTgt spid="45"/>
                                        </p:tgtEl>
                                        <p:attrNameLst>
                                          <p:attrName>ppt_x</p:attrName>
                                        </p:attrNameLst>
                                      </p:cBhvr>
                                      <p:tavLst>
                                        <p:tav tm="0">
                                          <p:val>
                                            <p:strVal val="#ppt_x"/>
                                          </p:val>
                                        </p:tav>
                                        <p:tav tm="100000">
                                          <p:val>
                                            <p:strVal val="#ppt_x"/>
                                          </p:val>
                                        </p:tav>
                                      </p:tavLst>
                                    </p:anim>
                                    <p:anim calcmode="lin" valueType="num">
                                      <p:cBhvr additive="base">
                                        <p:cTn id="3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5"/>
                                        </p:tgtEl>
                                      </p:cBhvr>
                                    </p:animEffect>
                                    <p:set>
                                      <p:cBhvr>
                                        <p:cTn id="39" dur="1" fill="hold">
                                          <p:stCondLst>
                                            <p:cond delay="499"/>
                                          </p:stCondLst>
                                        </p:cTn>
                                        <p:tgtEl>
                                          <p:spTgt spid="15"/>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23"/>
                                        </p:tgtEl>
                                      </p:cBhvr>
                                    </p:animEffect>
                                    <p:set>
                                      <p:cBhvr>
                                        <p:cTn id="42" dur="1" fill="hold">
                                          <p:stCondLst>
                                            <p:cond delay="499"/>
                                          </p:stCondLst>
                                        </p:cTn>
                                        <p:tgtEl>
                                          <p:spTgt spid="23"/>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41"/>
                                        </p:tgtEl>
                                      </p:cBhvr>
                                    </p:animEffect>
                                    <p:set>
                                      <p:cBhvr>
                                        <p:cTn id="45" dur="1" fill="hold">
                                          <p:stCondLst>
                                            <p:cond delay="499"/>
                                          </p:stCondLst>
                                        </p:cTn>
                                        <p:tgtEl>
                                          <p:spTgt spid="41"/>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43"/>
                                        </p:tgtEl>
                                      </p:cBhvr>
                                    </p:animEffect>
                                    <p:set>
                                      <p:cBhvr>
                                        <p:cTn id="48" dur="1" fill="hold">
                                          <p:stCondLst>
                                            <p:cond delay="499"/>
                                          </p:stCondLst>
                                        </p:cTn>
                                        <p:tgtEl>
                                          <p:spTgt spid="43"/>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45"/>
                                        </p:tgtEl>
                                      </p:cBhvr>
                                    </p:animEffect>
                                    <p:set>
                                      <p:cBhvr>
                                        <p:cTn id="51" dur="1" fill="hold">
                                          <p:stCondLst>
                                            <p:cond delay="499"/>
                                          </p:stCondLst>
                                        </p:cTn>
                                        <p:tgtEl>
                                          <p:spTgt spid="45"/>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3"/>
                                        </p:tgtEl>
                                      </p:cBhvr>
                                    </p:animEffect>
                                    <p:set>
                                      <p:cBhvr>
                                        <p:cTn id="54" dur="1" fill="hold">
                                          <p:stCondLst>
                                            <p:cond delay="499"/>
                                          </p:stCondLst>
                                        </p:cTn>
                                        <p:tgtEl>
                                          <p:spTgt spid="1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47"/>
                                        </p:tgtEl>
                                      </p:cBhvr>
                                    </p:animEffect>
                                    <p:set>
                                      <p:cBhvr>
                                        <p:cTn id="57" dur="1" fill="hold">
                                          <p:stCondLst>
                                            <p:cond delay="499"/>
                                          </p:stCondLst>
                                        </p:cTn>
                                        <p:tgtEl>
                                          <p:spTgt spid="47"/>
                                        </p:tgtEl>
                                        <p:attrNameLst>
                                          <p:attrName>style.visibility</p:attrName>
                                        </p:attrNameLst>
                                      </p:cBhvr>
                                      <p:to>
                                        <p:strVal val="hidden"/>
                                      </p:to>
                                    </p:set>
                                  </p:childTnLst>
                                </p:cTn>
                              </p:par>
                            </p:childTnLst>
                          </p:cTn>
                        </p:par>
                        <p:par>
                          <p:cTn id="58" fill="hold">
                            <p:stCondLst>
                              <p:cond delay="500"/>
                            </p:stCondLst>
                            <p:childTnLst>
                              <p:par>
                                <p:cTn id="59" presetID="2" presetClass="entr" presetSubtype="4" fill="hold" nodeType="afterEffect">
                                  <p:stCondLst>
                                    <p:cond delay="0"/>
                                  </p:stCondLst>
                                  <p:childTnLst>
                                    <p:set>
                                      <p:cBhvr>
                                        <p:cTn id="60" dur="1" fill="hold">
                                          <p:stCondLst>
                                            <p:cond delay="0"/>
                                          </p:stCondLst>
                                        </p:cTn>
                                        <p:tgtEl>
                                          <p:spTgt spid="52"/>
                                        </p:tgtEl>
                                        <p:attrNameLst>
                                          <p:attrName>style.visibility</p:attrName>
                                        </p:attrNameLst>
                                      </p:cBhvr>
                                      <p:to>
                                        <p:strVal val="visible"/>
                                      </p:to>
                                    </p:set>
                                    <p:anim calcmode="lin" valueType="num">
                                      <p:cBhvr additive="base">
                                        <p:cTn id="61" dur="500" fill="hold"/>
                                        <p:tgtEl>
                                          <p:spTgt spid="52"/>
                                        </p:tgtEl>
                                        <p:attrNameLst>
                                          <p:attrName>ppt_x</p:attrName>
                                        </p:attrNameLst>
                                      </p:cBhvr>
                                      <p:tavLst>
                                        <p:tav tm="0">
                                          <p:val>
                                            <p:strVal val="#ppt_x"/>
                                          </p:val>
                                        </p:tav>
                                        <p:tav tm="100000">
                                          <p:val>
                                            <p:strVal val="#ppt_x"/>
                                          </p:val>
                                        </p:tav>
                                      </p:tavLst>
                                    </p:anim>
                                    <p:anim calcmode="lin" valueType="num">
                                      <p:cBhvr additive="base">
                                        <p:cTn id="62" dur="500" fill="hold"/>
                                        <p:tgtEl>
                                          <p:spTgt spid="52"/>
                                        </p:tgtEl>
                                        <p:attrNameLst>
                                          <p:attrName>ppt_y</p:attrName>
                                        </p:attrNameLst>
                                      </p:cBhvr>
                                      <p:tavLst>
                                        <p:tav tm="0">
                                          <p:val>
                                            <p:strVal val="1+#ppt_h/2"/>
                                          </p:val>
                                        </p:tav>
                                        <p:tav tm="100000">
                                          <p:val>
                                            <p:strVal val="#ppt_y"/>
                                          </p:val>
                                        </p:tav>
                                      </p:tavLst>
                                    </p:anim>
                                  </p:childTnLst>
                                </p:cTn>
                              </p:par>
                            </p:childTnLst>
                          </p:cTn>
                        </p:par>
                        <p:par>
                          <p:cTn id="63" fill="hold">
                            <p:stCondLst>
                              <p:cond delay="1000"/>
                            </p:stCondLst>
                            <p:childTnLst>
                              <p:par>
                                <p:cTn id="64" presetID="42" presetClass="entr" presetSubtype="0" fill="hold" nodeType="afterEffect">
                                  <p:stCondLst>
                                    <p:cond delay="0"/>
                                  </p:stCondLst>
                                  <p:childTnLst>
                                    <p:set>
                                      <p:cBhvr>
                                        <p:cTn id="65" dur="1" fill="hold">
                                          <p:stCondLst>
                                            <p:cond delay="0"/>
                                          </p:stCondLst>
                                        </p:cTn>
                                        <p:tgtEl>
                                          <p:spTgt spid="53"/>
                                        </p:tgtEl>
                                        <p:attrNameLst>
                                          <p:attrName>style.visibility</p:attrName>
                                        </p:attrNameLst>
                                      </p:cBhvr>
                                      <p:to>
                                        <p:strVal val="visible"/>
                                      </p:to>
                                    </p:set>
                                    <p:animEffect transition="in" filter="fade">
                                      <p:cBhvr>
                                        <p:cTn id="66" dur="500"/>
                                        <p:tgtEl>
                                          <p:spTgt spid="53"/>
                                        </p:tgtEl>
                                      </p:cBhvr>
                                    </p:animEffect>
                                    <p:anim calcmode="lin" valueType="num">
                                      <p:cBhvr>
                                        <p:cTn id="67" dur="500" fill="hold"/>
                                        <p:tgtEl>
                                          <p:spTgt spid="53"/>
                                        </p:tgtEl>
                                        <p:attrNameLst>
                                          <p:attrName>ppt_x</p:attrName>
                                        </p:attrNameLst>
                                      </p:cBhvr>
                                      <p:tavLst>
                                        <p:tav tm="0">
                                          <p:val>
                                            <p:strVal val="#ppt_x"/>
                                          </p:val>
                                        </p:tav>
                                        <p:tav tm="100000">
                                          <p:val>
                                            <p:strVal val="#ppt_x"/>
                                          </p:val>
                                        </p:tav>
                                      </p:tavLst>
                                    </p:anim>
                                    <p:anim calcmode="lin" valueType="num">
                                      <p:cBhvr>
                                        <p:cTn id="68" dur="5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52"/>
                                        </p:tgtEl>
                                      </p:cBhvr>
                                    </p:animEffect>
                                    <p:set>
                                      <p:cBhvr>
                                        <p:cTn id="73" dur="1" fill="hold">
                                          <p:stCondLst>
                                            <p:cond delay="499"/>
                                          </p:stCondLst>
                                        </p:cTn>
                                        <p:tgtEl>
                                          <p:spTgt spid="52"/>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53"/>
                                        </p:tgtEl>
                                      </p:cBhvr>
                                    </p:animEffect>
                                    <p:set>
                                      <p:cBhvr>
                                        <p:cTn id="76" dur="1" fill="hold">
                                          <p:stCondLst>
                                            <p:cond delay="499"/>
                                          </p:stCondLst>
                                        </p:cTn>
                                        <p:tgtEl>
                                          <p:spTgt spid="53"/>
                                        </p:tgtEl>
                                        <p:attrNameLst>
                                          <p:attrName>style.visibility</p:attrName>
                                        </p:attrNameLst>
                                      </p:cBhvr>
                                      <p:to>
                                        <p:strVal val="hidden"/>
                                      </p:to>
                                    </p:set>
                                  </p:childTnLst>
                                </p:cTn>
                              </p:par>
                            </p:childTnLst>
                          </p:cTn>
                        </p:par>
                        <p:par>
                          <p:cTn id="77" fill="hold">
                            <p:stCondLst>
                              <p:cond delay="500"/>
                            </p:stCondLst>
                            <p:childTnLst>
                              <p:par>
                                <p:cTn id="78" presetID="42" presetClass="entr" presetSubtype="0" fill="hold" nodeType="afterEffect">
                                  <p:stCondLst>
                                    <p:cond delay="0"/>
                                  </p:stCondLst>
                                  <p:childTnLst>
                                    <p:set>
                                      <p:cBhvr>
                                        <p:cTn id="79" dur="1" fill="hold">
                                          <p:stCondLst>
                                            <p:cond delay="0"/>
                                          </p:stCondLst>
                                        </p:cTn>
                                        <p:tgtEl>
                                          <p:spTgt spid="57"/>
                                        </p:tgtEl>
                                        <p:attrNameLst>
                                          <p:attrName>style.visibility</p:attrName>
                                        </p:attrNameLst>
                                      </p:cBhvr>
                                      <p:to>
                                        <p:strVal val="visible"/>
                                      </p:to>
                                    </p:set>
                                    <p:animEffect transition="in" filter="fade">
                                      <p:cBhvr>
                                        <p:cTn id="80" dur="500"/>
                                        <p:tgtEl>
                                          <p:spTgt spid="57"/>
                                        </p:tgtEl>
                                      </p:cBhvr>
                                    </p:animEffect>
                                    <p:anim calcmode="lin" valueType="num">
                                      <p:cBhvr>
                                        <p:cTn id="81" dur="500" fill="hold"/>
                                        <p:tgtEl>
                                          <p:spTgt spid="57"/>
                                        </p:tgtEl>
                                        <p:attrNameLst>
                                          <p:attrName>ppt_x</p:attrName>
                                        </p:attrNameLst>
                                      </p:cBhvr>
                                      <p:tavLst>
                                        <p:tav tm="0">
                                          <p:val>
                                            <p:strVal val="#ppt_x"/>
                                          </p:val>
                                        </p:tav>
                                        <p:tav tm="100000">
                                          <p:val>
                                            <p:strVal val="#ppt_x"/>
                                          </p:val>
                                        </p:tav>
                                      </p:tavLst>
                                    </p:anim>
                                    <p:anim calcmode="lin" valueType="num">
                                      <p:cBhvr>
                                        <p:cTn id="82" dur="5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62"/>
                                        </p:tgtEl>
                                        <p:attrNameLst>
                                          <p:attrName>style.visibility</p:attrName>
                                        </p:attrNameLst>
                                      </p:cBhvr>
                                      <p:to>
                                        <p:strVal val="visible"/>
                                      </p:to>
                                    </p:set>
                                    <p:animEffect transition="in" filter="fade">
                                      <p:cBhvr>
                                        <p:cTn id="87" dur="500"/>
                                        <p:tgtEl>
                                          <p:spTgt spid="62"/>
                                        </p:tgtEl>
                                      </p:cBhvr>
                                    </p:animEffect>
                                    <p:anim calcmode="lin" valueType="num">
                                      <p:cBhvr>
                                        <p:cTn id="88" dur="500" fill="hold"/>
                                        <p:tgtEl>
                                          <p:spTgt spid="62"/>
                                        </p:tgtEl>
                                        <p:attrNameLst>
                                          <p:attrName>ppt_x</p:attrName>
                                        </p:attrNameLst>
                                      </p:cBhvr>
                                      <p:tavLst>
                                        <p:tav tm="0">
                                          <p:val>
                                            <p:strVal val="#ppt_x"/>
                                          </p:val>
                                        </p:tav>
                                        <p:tav tm="100000">
                                          <p:val>
                                            <p:strVal val="#ppt_x"/>
                                          </p:val>
                                        </p:tav>
                                      </p:tavLst>
                                    </p:anim>
                                    <p:anim calcmode="lin" valueType="num">
                                      <p:cBhvr>
                                        <p:cTn id="89" dur="5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nodeType="clickEffect">
                                  <p:stCondLst>
                                    <p:cond delay="0"/>
                                  </p:stCondLst>
                                  <p:childTnLst>
                                    <p:set>
                                      <p:cBhvr>
                                        <p:cTn id="93" dur="1" fill="hold">
                                          <p:stCondLst>
                                            <p:cond delay="0"/>
                                          </p:stCondLst>
                                        </p:cTn>
                                        <p:tgtEl>
                                          <p:spTgt spid="66"/>
                                        </p:tgtEl>
                                        <p:attrNameLst>
                                          <p:attrName>style.visibility</p:attrName>
                                        </p:attrNameLst>
                                      </p:cBhvr>
                                      <p:to>
                                        <p:strVal val="visible"/>
                                      </p:to>
                                    </p:set>
                                    <p:animEffect transition="in" filter="fade">
                                      <p:cBhvr>
                                        <p:cTn id="94" dur="500"/>
                                        <p:tgtEl>
                                          <p:spTgt spid="66"/>
                                        </p:tgtEl>
                                      </p:cBhvr>
                                    </p:animEffect>
                                    <p:anim calcmode="lin" valueType="num">
                                      <p:cBhvr>
                                        <p:cTn id="95" dur="500" fill="hold"/>
                                        <p:tgtEl>
                                          <p:spTgt spid="66"/>
                                        </p:tgtEl>
                                        <p:attrNameLst>
                                          <p:attrName>ppt_x</p:attrName>
                                        </p:attrNameLst>
                                      </p:cBhvr>
                                      <p:tavLst>
                                        <p:tav tm="0">
                                          <p:val>
                                            <p:strVal val="#ppt_x"/>
                                          </p:val>
                                        </p:tav>
                                        <p:tav tm="100000">
                                          <p:val>
                                            <p:strVal val="#ppt_x"/>
                                          </p:val>
                                        </p:tav>
                                      </p:tavLst>
                                    </p:anim>
                                    <p:anim calcmode="lin" valueType="num">
                                      <p:cBhvr>
                                        <p:cTn id="96" dur="5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E17E92C-50CB-4A35-906B-A4010623C096}"/>
              </a:ext>
            </a:extLst>
          </p:cNvPr>
          <p:cNvSpPr txBox="1"/>
          <p:nvPr/>
        </p:nvSpPr>
        <p:spPr>
          <a:xfrm>
            <a:off x="755650" y="728663"/>
            <a:ext cx="7632700" cy="1077218"/>
          </a:xfrm>
          <a:prstGeom prst="rect">
            <a:avLst/>
          </a:prstGeom>
          <a:noFill/>
        </p:spPr>
        <p:txBody>
          <a:bodyPr wrap="square" rtlCol="0">
            <a:spAutoFit/>
          </a:bodyPr>
          <a:lstStyle/>
          <a:p>
            <a:pPr algn="ctr"/>
            <a:r>
              <a:rPr lang="en-GB" sz="3200" dirty="0">
                <a:latin typeface="+mj-lt"/>
              </a:rPr>
              <a:t>Relative Clauses </a:t>
            </a:r>
            <a:br>
              <a:rPr lang="en-GB" sz="3200" dirty="0">
                <a:latin typeface="+mj-lt"/>
              </a:rPr>
            </a:br>
            <a:r>
              <a:rPr lang="en-GB" sz="3200" dirty="0">
                <a:latin typeface="+mj-lt"/>
              </a:rPr>
              <a:t>and Relative Pronouns</a:t>
            </a:r>
          </a:p>
        </p:txBody>
      </p:sp>
      <p:grpSp>
        <p:nvGrpSpPr>
          <p:cNvPr id="15" name="Group 14">
            <a:extLst>
              <a:ext uri="{FF2B5EF4-FFF2-40B4-BE49-F238E27FC236}">
                <a16:creationId xmlns:a16="http://schemas.microsoft.com/office/drawing/2014/main" xmlns="" id="{6B01F87A-A060-444C-9C9A-00EA5E42C01D}"/>
              </a:ext>
            </a:extLst>
          </p:cNvPr>
          <p:cNvGrpSpPr>
            <a:grpSpLocks/>
          </p:cNvGrpSpPr>
          <p:nvPr/>
        </p:nvGrpSpPr>
        <p:grpSpPr bwMode="auto">
          <a:xfrm>
            <a:off x="755650" y="2021710"/>
            <a:ext cx="6191997" cy="765312"/>
            <a:chOff x="755650" y="1661963"/>
            <a:chExt cx="6191997" cy="764820"/>
          </a:xfrm>
        </p:grpSpPr>
        <p:sp>
          <p:nvSpPr>
            <p:cNvPr id="16" name="Rectangle 4">
              <a:extLst>
                <a:ext uri="{FF2B5EF4-FFF2-40B4-BE49-F238E27FC236}">
                  <a16:creationId xmlns:a16="http://schemas.microsoft.com/office/drawing/2014/main" xmlns="" id="{FEE5334E-5148-4584-8CC1-D449820B9E1D}"/>
                </a:ext>
              </a:extLst>
            </p:cNvPr>
            <p:cNvSpPr>
              <a:spLocks noChangeArrowheads="1"/>
            </p:cNvSpPr>
            <p:nvPr/>
          </p:nvSpPr>
          <p:spPr bwMode="auto">
            <a:xfrm>
              <a:off x="901668" y="1700856"/>
              <a:ext cx="6045979" cy="69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Here are the main points about relative clauses and relative pronouns:</a:t>
              </a:r>
            </a:p>
          </p:txBody>
        </p:sp>
        <p:sp>
          <p:nvSpPr>
            <p:cNvPr id="17" name="Rectangle 16">
              <a:extLst>
                <a:ext uri="{FF2B5EF4-FFF2-40B4-BE49-F238E27FC236}">
                  <a16:creationId xmlns:a16="http://schemas.microsoft.com/office/drawing/2014/main" xmlns="" id="{87FF0796-4409-4864-A93C-3FDAD30BBF56}"/>
                </a:ext>
              </a:extLst>
            </p:cNvPr>
            <p:cNvSpPr/>
            <p:nvPr/>
          </p:nvSpPr>
          <p:spPr>
            <a:xfrm>
              <a:off x="755650" y="1661963"/>
              <a:ext cx="57150" cy="764820"/>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8" name="Group 7">
            <a:extLst>
              <a:ext uri="{FF2B5EF4-FFF2-40B4-BE49-F238E27FC236}">
                <a16:creationId xmlns:a16="http://schemas.microsoft.com/office/drawing/2014/main" xmlns="" id="{363D1068-C4E4-4140-9A70-7E514EBD9225}"/>
              </a:ext>
            </a:extLst>
          </p:cNvPr>
          <p:cNvGrpSpPr/>
          <p:nvPr/>
        </p:nvGrpSpPr>
        <p:grpSpPr>
          <a:xfrm>
            <a:off x="247221" y="3862496"/>
            <a:ext cx="8658095" cy="2379402"/>
            <a:chOff x="247221" y="3862496"/>
            <a:chExt cx="8658095" cy="2379402"/>
          </a:xfrm>
        </p:grpSpPr>
        <p:grpSp>
          <p:nvGrpSpPr>
            <p:cNvPr id="28" name="Group 27">
              <a:extLst>
                <a:ext uri="{FF2B5EF4-FFF2-40B4-BE49-F238E27FC236}">
                  <a16:creationId xmlns:a16="http://schemas.microsoft.com/office/drawing/2014/main" xmlns="" id="{738CDF35-C9FE-442B-B2EF-7F198A50C8CC}"/>
                </a:ext>
              </a:extLst>
            </p:cNvPr>
            <p:cNvGrpSpPr>
              <a:grpSpLocks/>
            </p:cNvGrpSpPr>
            <p:nvPr/>
          </p:nvGrpSpPr>
          <p:grpSpPr bwMode="auto">
            <a:xfrm>
              <a:off x="247221" y="4439866"/>
              <a:ext cx="8658095" cy="914400"/>
              <a:chOff x="247533" y="4874331"/>
              <a:chExt cx="8657332" cy="914400"/>
            </a:xfrm>
          </p:grpSpPr>
          <p:sp>
            <p:nvSpPr>
              <p:cNvPr id="29" name="Rectangle 28">
                <a:extLst>
                  <a:ext uri="{FF2B5EF4-FFF2-40B4-BE49-F238E27FC236}">
                    <a16:creationId xmlns:a16="http://schemas.microsoft.com/office/drawing/2014/main" xmlns="" id="{2FD91B8B-7C50-4588-9A20-6C5D5F6617C1}"/>
                  </a:ext>
                </a:extLst>
              </p:cNvPr>
              <p:cNvSpPr/>
              <p:nvPr/>
            </p:nvSpPr>
            <p:spPr>
              <a:xfrm>
                <a:off x="755917" y="4874331"/>
                <a:ext cx="7632028" cy="914400"/>
              </a:xfrm>
              <a:prstGeom prst="rect">
                <a:avLst/>
              </a:prstGeom>
              <a:solidFill>
                <a:srgbClr val="90C7E5">
                  <a:alpha val="40000"/>
                </a:srgbClr>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0" name="Rectangle 70">
                <a:extLst>
                  <a:ext uri="{FF2B5EF4-FFF2-40B4-BE49-F238E27FC236}">
                    <a16:creationId xmlns:a16="http://schemas.microsoft.com/office/drawing/2014/main" xmlns="" id="{4B3F6E89-3414-45C0-8F15-B1AA80769F4B}"/>
                  </a:ext>
                </a:extLst>
              </p:cNvPr>
              <p:cNvSpPr>
                <a:spLocks noChangeArrowheads="1"/>
              </p:cNvSpPr>
              <p:nvPr/>
            </p:nvSpPr>
            <p:spPr bwMode="auto">
              <a:xfrm>
                <a:off x="247533" y="5120104"/>
                <a:ext cx="8657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dirty="0"/>
                  <a:t>John, </a:t>
                </a:r>
                <a:r>
                  <a:rPr lang="en-GB" altLang="en-US" b="1" dirty="0"/>
                  <a:t>who was in the hall</a:t>
                </a:r>
                <a:r>
                  <a:rPr lang="en-GB" altLang="en-US" dirty="0"/>
                  <a:t>, was playing the piano.</a:t>
                </a:r>
              </a:p>
            </p:txBody>
          </p:sp>
        </p:grpSp>
        <p:grpSp>
          <p:nvGrpSpPr>
            <p:cNvPr id="41" name="Group 40">
              <a:extLst>
                <a:ext uri="{FF2B5EF4-FFF2-40B4-BE49-F238E27FC236}">
                  <a16:creationId xmlns:a16="http://schemas.microsoft.com/office/drawing/2014/main" xmlns="" id="{EDD8EC96-BD6F-42A2-9607-38000560181D}"/>
                </a:ext>
              </a:extLst>
            </p:cNvPr>
            <p:cNvGrpSpPr>
              <a:grpSpLocks/>
            </p:cNvGrpSpPr>
            <p:nvPr/>
          </p:nvGrpSpPr>
          <p:grpSpPr bwMode="auto">
            <a:xfrm>
              <a:off x="2734378" y="5503036"/>
              <a:ext cx="1837622" cy="421960"/>
              <a:chOff x="5097191" y="4866781"/>
              <a:chExt cx="1837460" cy="421960"/>
            </a:xfrm>
          </p:grpSpPr>
          <p:sp>
            <p:nvSpPr>
              <p:cNvPr id="42" name="Rectangle 41">
                <a:extLst>
                  <a:ext uri="{FF2B5EF4-FFF2-40B4-BE49-F238E27FC236}">
                    <a16:creationId xmlns:a16="http://schemas.microsoft.com/office/drawing/2014/main" xmlns="" id="{6B924CDC-BC11-46B8-93EF-F84535810589}"/>
                  </a:ext>
                </a:extLst>
              </p:cNvPr>
              <p:cNvSpPr/>
              <p:nvPr/>
            </p:nvSpPr>
            <p:spPr>
              <a:xfrm>
                <a:off x="5097191" y="4866781"/>
                <a:ext cx="1819055" cy="421960"/>
              </a:xfrm>
              <a:prstGeom prst="rect">
                <a:avLst/>
              </a:prstGeom>
              <a:solidFill>
                <a:schemeClr val="bg1">
                  <a:alpha val="40000"/>
                </a:schemeClr>
              </a:solidFill>
              <a:ln w="28575">
                <a:solidFill>
                  <a:srgbClr val="E74E1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43" name="Rectangle 70">
                <a:extLst>
                  <a:ext uri="{FF2B5EF4-FFF2-40B4-BE49-F238E27FC236}">
                    <a16:creationId xmlns:a16="http://schemas.microsoft.com/office/drawing/2014/main" xmlns="" id="{1C86D532-82A3-412E-A3D3-C907469C3E8D}"/>
                  </a:ext>
                </a:extLst>
              </p:cNvPr>
              <p:cNvSpPr>
                <a:spLocks noChangeArrowheads="1"/>
              </p:cNvSpPr>
              <p:nvPr/>
            </p:nvSpPr>
            <p:spPr bwMode="auto">
              <a:xfrm>
                <a:off x="5110903" y="4922319"/>
                <a:ext cx="1823748"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buNone/>
                  <a:defRPr/>
                </a:pPr>
                <a:r>
                  <a:rPr lang="en-GB" dirty="0">
                    <a:solidFill>
                      <a:schemeClr val="tx1"/>
                    </a:solidFill>
                  </a:rPr>
                  <a:t>relative clause</a:t>
                </a:r>
              </a:p>
            </p:txBody>
          </p:sp>
        </p:grpSp>
        <p:sp>
          <p:nvSpPr>
            <p:cNvPr id="44" name="Rectangle 43">
              <a:extLst>
                <a:ext uri="{FF2B5EF4-FFF2-40B4-BE49-F238E27FC236}">
                  <a16:creationId xmlns:a16="http://schemas.microsoft.com/office/drawing/2014/main" xmlns="" id="{3A5ED849-C452-4CCF-B859-32F870770CB8}"/>
                </a:ext>
              </a:extLst>
            </p:cNvPr>
            <p:cNvSpPr/>
            <p:nvPr/>
          </p:nvSpPr>
          <p:spPr>
            <a:xfrm>
              <a:off x="2594977" y="5009443"/>
              <a:ext cx="2147563" cy="45719"/>
            </a:xfrm>
            <a:prstGeom prst="rect">
              <a:avLst/>
            </a:prstGeom>
            <a:solidFill>
              <a:srgbClr val="E74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Straight Connector 44">
              <a:extLst>
                <a:ext uri="{FF2B5EF4-FFF2-40B4-BE49-F238E27FC236}">
                  <a16:creationId xmlns:a16="http://schemas.microsoft.com/office/drawing/2014/main" xmlns="" id="{C9917A11-F5B5-4976-9116-CDD6AB3C8657}"/>
                </a:ext>
              </a:extLst>
            </p:cNvPr>
            <p:cNvCxnSpPr>
              <a:cxnSpLocks/>
            </p:cNvCxnSpPr>
            <p:nvPr/>
          </p:nvCxnSpPr>
          <p:spPr bwMode="auto">
            <a:xfrm>
              <a:off x="3746831" y="5043014"/>
              <a:ext cx="116957" cy="461317"/>
            </a:xfrm>
            <a:prstGeom prst="line">
              <a:avLst/>
            </a:prstGeom>
            <a:ln w="28575">
              <a:solidFill>
                <a:srgbClr val="E74E14"/>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xmlns="" id="{6841721F-039F-4B6C-93CD-1470EFD6965D}"/>
                </a:ext>
              </a:extLst>
            </p:cNvPr>
            <p:cNvSpPr/>
            <p:nvPr/>
          </p:nvSpPr>
          <p:spPr>
            <a:xfrm>
              <a:off x="4818424" y="5009443"/>
              <a:ext cx="2362319" cy="45719"/>
            </a:xfrm>
            <a:prstGeom prst="rect">
              <a:avLst/>
            </a:prstGeom>
            <a:solidFill>
              <a:srgbClr val="4A3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xmlns="" id="{74EF5191-15CB-49ED-BD9B-426B89859C97}"/>
                </a:ext>
              </a:extLst>
            </p:cNvPr>
            <p:cNvSpPr/>
            <p:nvPr/>
          </p:nvSpPr>
          <p:spPr>
            <a:xfrm>
              <a:off x="2018650" y="5009443"/>
              <a:ext cx="467372" cy="45719"/>
            </a:xfrm>
            <a:prstGeom prst="rect">
              <a:avLst/>
            </a:prstGeom>
            <a:solidFill>
              <a:srgbClr val="4A3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7" name="Group 56">
              <a:extLst>
                <a:ext uri="{FF2B5EF4-FFF2-40B4-BE49-F238E27FC236}">
                  <a16:creationId xmlns:a16="http://schemas.microsoft.com/office/drawing/2014/main" xmlns="" id="{733FF52C-83EF-4801-AC69-72690DD6DD36}"/>
                </a:ext>
              </a:extLst>
            </p:cNvPr>
            <p:cNvGrpSpPr>
              <a:grpSpLocks/>
            </p:cNvGrpSpPr>
            <p:nvPr/>
          </p:nvGrpSpPr>
          <p:grpSpPr bwMode="auto">
            <a:xfrm>
              <a:off x="4914593" y="5819938"/>
              <a:ext cx="1837622" cy="421960"/>
              <a:chOff x="5097191" y="4866781"/>
              <a:chExt cx="1837460" cy="421960"/>
            </a:xfrm>
          </p:grpSpPr>
          <p:sp>
            <p:nvSpPr>
              <p:cNvPr id="58" name="Rectangle 57">
                <a:extLst>
                  <a:ext uri="{FF2B5EF4-FFF2-40B4-BE49-F238E27FC236}">
                    <a16:creationId xmlns:a16="http://schemas.microsoft.com/office/drawing/2014/main" xmlns="" id="{6D4DC782-9A9D-48E8-8E38-138D02ABDF87}"/>
                  </a:ext>
                </a:extLst>
              </p:cNvPr>
              <p:cNvSpPr/>
              <p:nvPr/>
            </p:nvSpPr>
            <p:spPr>
              <a:xfrm>
                <a:off x="5097191" y="4866781"/>
                <a:ext cx="1819055" cy="421960"/>
              </a:xfrm>
              <a:prstGeom prst="rect">
                <a:avLst/>
              </a:prstGeom>
              <a:solidFill>
                <a:schemeClr val="bg1">
                  <a:alpha val="40000"/>
                </a:schemeClr>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59" name="Rectangle 70">
                <a:extLst>
                  <a:ext uri="{FF2B5EF4-FFF2-40B4-BE49-F238E27FC236}">
                    <a16:creationId xmlns:a16="http://schemas.microsoft.com/office/drawing/2014/main" xmlns="" id="{D9884FF1-FFC6-44C0-B848-B758834EFC12}"/>
                  </a:ext>
                </a:extLst>
              </p:cNvPr>
              <p:cNvSpPr>
                <a:spLocks noChangeArrowheads="1"/>
              </p:cNvSpPr>
              <p:nvPr/>
            </p:nvSpPr>
            <p:spPr bwMode="auto">
              <a:xfrm>
                <a:off x="5110903" y="4922319"/>
                <a:ext cx="1823748"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buNone/>
                  <a:defRPr/>
                </a:pPr>
                <a:r>
                  <a:rPr lang="en-GB" dirty="0">
                    <a:solidFill>
                      <a:schemeClr val="tx1"/>
                    </a:solidFill>
                  </a:rPr>
                  <a:t>main clause</a:t>
                </a:r>
              </a:p>
            </p:txBody>
          </p:sp>
        </p:grpSp>
        <p:cxnSp>
          <p:nvCxnSpPr>
            <p:cNvPr id="60" name="Straight Connector 59">
              <a:extLst>
                <a:ext uri="{FF2B5EF4-FFF2-40B4-BE49-F238E27FC236}">
                  <a16:creationId xmlns:a16="http://schemas.microsoft.com/office/drawing/2014/main" xmlns="" id="{C8DDA58D-0996-4D57-A515-1F3A83B511F9}"/>
                </a:ext>
              </a:extLst>
            </p:cNvPr>
            <p:cNvCxnSpPr>
              <a:cxnSpLocks/>
            </p:cNvCxnSpPr>
            <p:nvPr/>
          </p:nvCxnSpPr>
          <p:spPr bwMode="auto">
            <a:xfrm flipH="1">
              <a:off x="5952565" y="5043025"/>
              <a:ext cx="206935" cy="775070"/>
            </a:xfrm>
            <a:prstGeom prst="line">
              <a:avLst/>
            </a:prstGeom>
            <a:ln w="28575">
              <a:solidFill>
                <a:srgbClr val="4A358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xmlns="" id="{5C835D3A-1B25-4752-B41C-61E5E810D5ED}"/>
                </a:ext>
              </a:extLst>
            </p:cNvPr>
            <p:cNvCxnSpPr>
              <a:cxnSpLocks/>
              <a:endCxn id="59" idx="1"/>
            </p:cNvCxnSpPr>
            <p:nvPr/>
          </p:nvCxnSpPr>
          <p:spPr bwMode="auto">
            <a:xfrm>
              <a:off x="2142565" y="5056095"/>
              <a:ext cx="2785741" cy="990197"/>
            </a:xfrm>
            <a:prstGeom prst="bentConnector3">
              <a:avLst>
                <a:gd name="adj1" fmla="val 442"/>
              </a:avLst>
            </a:prstGeom>
            <a:ln w="28575">
              <a:solidFill>
                <a:srgbClr val="4A3582"/>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xmlns="" id="{58EB66DB-A7C0-4B38-B237-B10A2E006E89}"/>
                </a:ext>
              </a:extLst>
            </p:cNvPr>
            <p:cNvGrpSpPr>
              <a:grpSpLocks/>
            </p:cNvGrpSpPr>
            <p:nvPr/>
          </p:nvGrpSpPr>
          <p:grpSpPr bwMode="auto">
            <a:xfrm>
              <a:off x="3729465" y="3862496"/>
              <a:ext cx="1945197" cy="421960"/>
              <a:chOff x="5097190" y="4866781"/>
              <a:chExt cx="1945025" cy="421960"/>
            </a:xfrm>
          </p:grpSpPr>
          <p:sp>
            <p:nvSpPr>
              <p:cNvPr id="74" name="Rectangle 73">
                <a:extLst>
                  <a:ext uri="{FF2B5EF4-FFF2-40B4-BE49-F238E27FC236}">
                    <a16:creationId xmlns:a16="http://schemas.microsoft.com/office/drawing/2014/main" xmlns="" id="{639A63FE-A028-43C1-A7C0-045D4DE61E3E}"/>
                  </a:ext>
                </a:extLst>
              </p:cNvPr>
              <p:cNvSpPr/>
              <p:nvPr/>
            </p:nvSpPr>
            <p:spPr>
              <a:xfrm>
                <a:off x="5097190" y="4866781"/>
                <a:ext cx="1945025" cy="421960"/>
              </a:xfrm>
              <a:prstGeom prst="rect">
                <a:avLst/>
              </a:prstGeom>
              <a:solidFill>
                <a:schemeClr val="bg1">
                  <a:alpha val="40000"/>
                </a:schemeClr>
              </a:solidFill>
              <a:ln w="28575">
                <a:solidFill>
                  <a:srgbClr val="00928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75" name="Rectangle 70">
                <a:extLst>
                  <a:ext uri="{FF2B5EF4-FFF2-40B4-BE49-F238E27FC236}">
                    <a16:creationId xmlns:a16="http://schemas.microsoft.com/office/drawing/2014/main" xmlns="" id="{378F7FC8-0439-4224-B4FB-2E94FEFBD1A5}"/>
                  </a:ext>
                </a:extLst>
              </p:cNvPr>
              <p:cNvSpPr>
                <a:spLocks noChangeArrowheads="1"/>
              </p:cNvSpPr>
              <p:nvPr/>
            </p:nvSpPr>
            <p:spPr bwMode="auto">
              <a:xfrm>
                <a:off x="5110903" y="4922319"/>
                <a:ext cx="1922351"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buNone/>
                  <a:defRPr/>
                </a:pPr>
                <a:r>
                  <a:rPr lang="en-GB" dirty="0">
                    <a:solidFill>
                      <a:schemeClr val="tx1"/>
                    </a:solidFill>
                  </a:rPr>
                  <a:t>relative pronoun</a:t>
                </a:r>
              </a:p>
            </p:txBody>
          </p:sp>
        </p:grpSp>
        <p:cxnSp>
          <p:nvCxnSpPr>
            <p:cNvPr id="77" name="Connector: Elbow 76">
              <a:extLst>
                <a:ext uri="{FF2B5EF4-FFF2-40B4-BE49-F238E27FC236}">
                  <a16:creationId xmlns:a16="http://schemas.microsoft.com/office/drawing/2014/main" xmlns="" id="{B4011E9A-CF0E-4A25-8462-4523A60A8DB3}"/>
                </a:ext>
              </a:extLst>
            </p:cNvPr>
            <p:cNvCxnSpPr>
              <a:cxnSpLocks/>
            </p:cNvCxnSpPr>
            <p:nvPr/>
          </p:nvCxnSpPr>
          <p:spPr>
            <a:xfrm rot="10800000" flipV="1">
              <a:off x="2841815" y="4069976"/>
              <a:ext cx="887506" cy="618569"/>
            </a:xfrm>
            <a:prstGeom prst="bentConnector3">
              <a:avLst>
                <a:gd name="adj1" fmla="val 99495"/>
              </a:avLst>
            </a:prstGeom>
            <a:ln w="28575">
              <a:solidFill>
                <a:srgbClr val="00928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 name="Text box">
            <a:extLst>
              <a:ext uri="{FF2B5EF4-FFF2-40B4-BE49-F238E27FC236}">
                <a16:creationId xmlns:a16="http://schemas.microsoft.com/office/drawing/2014/main" xmlns="" id="{1E0E3A47-42F6-46FA-9352-0EC8C3F78DAA}"/>
              </a:ext>
            </a:extLst>
          </p:cNvPr>
          <p:cNvGrpSpPr>
            <a:grpSpLocks/>
          </p:cNvGrpSpPr>
          <p:nvPr/>
        </p:nvGrpSpPr>
        <p:grpSpPr bwMode="auto">
          <a:xfrm>
            <a:off x="755650" y="2994927"/>
            <a:ext cx="7632700" cy="595436"/>
            <a:chOff x="1663194" y="2616557"/>
            <a:chExt cx="7560785" cy="566656"/>
          </a:xfrm>
        </p:grpSpPr>
        <p:sp>
          <p:nvSpPr>
            <p:cNvPr id="82" name="Rectangle 81">
              <a:extLst>
                <a:ext uri="{FF2B5EF4-FFF2-40B4-BE49-F238E27FC236}">
                  <a16:creationId xmlns:a16="http://schemas.microsoft.com/office/drawing/2014/main" xmlns="" id="{8E7A8FD7-FBEF-4372-9C00-0EAF8CDA44B6}"/>
                </a:ext>
              </a:extLst>
            </p:cNvPr>
            <p:cNvSpPr/>
            <p:nvPr/>
          </p:nvSpPr>
          <p:spPr>
            <a:xfrm flipH="1">
              <a:off x="1760684" y="2631986"/>
              <a:ext cx="6409136" cy="531358"/>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83" name="Rectangle 82">
              <a:extLst>
                <a:ext uri="{FF2B5EF4-FFF2-40B4-BE49-F238E27FC236}">
                  <a16:creationId xmlns:a16="http://schemas.microsoft.com/office/drawing/2014/main" xmlns="" id="{D1DDE083-A7D3-4B3A-9919-248F226C868B}"/>
                </a:ext>
              </a:extLst>
            </p:cNvPr>
            <p:cNvSpPr/>
            <p:nvPr/>
          </p:nvSpPr>
          <p:spPr>
            <a:xfrm>
              <a:off x="1663194" y="2616557"/>
              <a:ext cx="55825" cy="566656"/>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84" name="Rectangle 33">
              <a:extLst>
                <a:ext uri="{FF2B5EF4-FFF2-40B4-BE49-F238E27FC236}">
                  <a16:creationId xmlns:a16="http://schemas.microsoft.com/office/drawing/2014/main" xmlns="" id="{EE3D53FE-719E-485A-88AD-58CFABCEC233}"/>
                </a:ext>
              </a:extLst>
            </p:cNvPr>
            <p:cNvSpPr>
              <a:spLocks noChangeArrowheads="1"/>
            </p:cNvSpPr>
            <p:nvPr/>
          </p:nvSpPr>
          <p:spPr bwMode="auto">
            <a:xfrm>
              <a:off x="1770076" y="2723689"/>
              <a:ext cx="7453903" cy="35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John was playing the piano. </a:t>
              </a:r>
              <a:r>
                <a:rPr lang="en-GB" altLang="en-US" b="1" dirty="0"/>
                <a:t>He</a:t>
              </a:r>
              <a:r>
                <a:rPr lang="en-GB" altLang="en-US" dirty="0"/>
                <a:t> was in the hall.</a:t>
              </a:r>
            </a:p>
          </p:txBody>
        </p:sp>
      </p:grpSp>
      <p:pic>
        <p:nvPicPr>
          <p:cNvPr id="46" name="Picture 45">
            <a:extLst>
              <a:ext uri="{FF2B5EF4-FFF2-40B4-BE49-F238E27FC236}">
                <a16:creationId xmlns:a16="http://schemas.microsoft.com/office/drawing/2014/main" xmlns="" id="{D21EED07-D478-4A8B-9A9E-349BC00986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346" t="-2007" r="25331" b="60149"/>
          <a:stretch/>
        </p:blipFill>
        <p:spPr>
          <a:xfrm>
            <a:off x="6598021" y="2008093"/>
            <a:ext cx="1506071" cy="1506071"/>
          </a:xfrm>
          <a:prstGeom prst="ellipse">
            <a:avLst/>
          </a:prstGeom>
          <a:solidFill>
            <a:schemeClr val="bg1"/>
          </a:solidFill>
          <a:ln w="76200">
            <a:solidFill>
              <a:srgbClr val="00639A"/>
            </a:solidFill>
          </a:ln>
        </p:spPr>
      </p:pic>
      <p:grpSp>
        <p:nvGrpSpPr>
          <p:cNvPr id="50" name="Group 49">
            <a:extLst>
              <a:ext uri="{FF2B5EF4-FFF2-40B4-BE49-F238E27FC236}">
                <a16:creationId xmlns:a16="http://schemas.microsoft.com/office/drawing/2014/main" xmlns="" id="{5EA49C2B-90B7-4527-9281-2CF40C8CC2B5}"/>
              </a:ext>
            </a:extLst>
          </p:cNvPr>
          <p:cNvGrpSpPr>
            <a:grpSpLocks/>
          </p:cNvGrpSpPr>
          <p:nvPr/>
        </p:nvGrpSpPr>
        <p:grpSpPr bwMode="auto">
          <a:xfrm>
            <a:off x="755652" y="1878271"/>
            <a:ext cx="7632698" cy="576000"/>
            <a:chOff x="755650" y="1635086"/>
            <a:chExt cx="7632698" cy="575629"/>
          </a:xfrm>
        </p:grpSpPr>
        <p:sp>
          <p:nvSpPr>
            <p:cNvPr id="51" name="Rectangle 4">
              <a:extLst>
                <a:ext uri="{FF2B5EF4-FFF2-40B4-BE49-F238E27FC236}">
                  <a16:creationId xmlns:a16="http://schemas.microsoft.com/office/drawing/2014/main" xmlns="" id="{A0A9C162-37D8-4263-88FF-86FC55F6A7CE}"/>
                </a:ext>
              </a:extLst>
            </p:cNvPr>
            <p:cNvSpPr>
              <a:spLocks noChangeArrowheads="1"/>
            </p:cNvSpPr>
            <p:nvPr/>
          </p:nvSpPr>
          <p:spPr bwMode="auto">
            <a:xfrm>
              <a:off x="901668" y="1700856"/>
              <a:ext cx="7486680" cy="422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Relative clauses add information to a sentence, using relative pronouns. </a:t>
              </a:r>
            </a:p>
          </p:txBody>
        </p:sp>
        <p:sp>
          <p:nvSpPr>
            <p:cNvPr id="52" name="Rectangle 51">
              <a:extLst>
                <a:ext uri="{FF2B5EF4-FFF2-40B4-BE49-F238E27FC236}">
                  <a16:creationId xmlns:a16="http://schemas.microsoft.com/office/drawing/2014/main" xmlns="" id="{90EA9FAC-CE57-46B6-8CFD-4C7780FC6609}"/>
                </a:ext>
              </a:extLst>
            </p:cNvPr>
            <p:cNvSpPr/>
            <p:nvPr/>
          </p:nvSpPr>
          <p:spPr>
            <a:xfrm>
              <a:off x="755650" y="1635086"/>
              <a:ext cx="57150" cy="575629"/>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53" name="Group 52">
            <a:extLst>
              <a:ext uri="{FF2B5EF4-FFF2-40B4-BE49-F238E27FC236}">
                <a16:creationId xmlns:a16="http://schemas.microsoft.com/office/drawing/2014/main" xmlns="" id="{71AB71C3-E3AE-4581-B65D-C92BC6C3736F}"/>
              </a:ext>
            </a:extLst>
          </p:cNvPr>
          <p:cNvGrpSpPr>
            <a:grpSpLocks/>
          </p:cNvGrpSpPr>
          <p:nvPr/>
        </p:nvGrpSpPr>
        <p:grpSpPr bwMode="auto">
          <a:xfrm>
            <a:off x="755652" y="2676130"/>
            <a:ext cx="4775572" cy="765312"/>
            <a:chOff x="755650" y="1661963"/>
            <a:chExt cx="4775572" cy="764820"/>
          </a:xfrm>
        </p:grpSpPr>
        <p:sp>
          <p:nvSpPr>
            <p:cNvPr id="54" name="Rectangle 4">
              <a:extLst>
                <a:ext uri="{FF2B5EF4-FFF2-40B4-BE49-F238E27FC236}">
                  <a16:creationId xmlns:a16="http://schemas.microsoft.com/office/drawing/2014/main" xmlns="" id="{FCC82822-C104-4384-8A05-8DA040E3BB93}"/>
                </a:ext>
              </a:extLst>
            </p:cNvPr>
            <p:cNvSpPr>
              <a:spLocks noChangeArrowheads="1"/>
            </p:cNvSpPr>
            <p:nvPr/>
          </p:nvSpPr>
          <p:spPr bwMode="auto">
            <a:xfrm>
              <a:off x="901668" y="1700856"/>
              <a:ext cx="4629554" cy="698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A relative pronoun is usually seen in a sentence at the beginning of a relative clause. </a:t>
              </a:r>
            </a:p>
          </p:txBody>
        </p:sp>
        <p:sp>
          <p:nvSpPr>
            <p:cNvPr id="62" name="Rectangle 61">
              <a:extLst>
                <a:ext uri="{FF2B5EF4-FFF2-40B4-BE49-F238E27FC236}">
                  <a16:creationId xmlns:a16="http://schemas.microsoft.com/office/drawing/2014/main" xmlns="" id="{2735F4F7-E6AA-42ED-979D-A74962FEE905}"/>
                </a:ext>
              </a:extLst>
            </p:cNvPr>
            <p:cNvSpPr/>
            <p:nvPr/>
          </p:nvSpPr>
          <p:spPr>
            <a:xfrm>
              <a:off x="755650" y="1661963"/>
              <a:ext cx="57150" cy="764820"/>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63" name="Group 62">
            <a:extLst>
              <a:ext uri="{FF2B5EF4-FFF2-40B4-BE49-F238E27FC236}">
                <a16:creationId xmlns:a16="http://schemas.microsoft.com/office/drawing/2014/main" xmlns="" id="{00DC3EE4-87BF-439F-9AEC-F7AE9E79F544}"/>
              </a:ext>
            </a:extLst>
          </p:cNvPr>
          <p:cNvGrpSpPr>
            <a:grpSpLocks/>
          </p:cNvGrpSpPr>
          <p:nvPr/>
        </p:nvGrpSpPr>
        <p:grpSpPr bwMode="auto">
          <a:xfrm>
            <a:off x="755652" y="3733967"/>
            <a:ext cx="4775572" cy="765312"/>
            <a:chOff x="755650" y="1661963"/>
            <a:chExt cx="4775572" cy="764820"/>
          </a:xfrm>
        </p:grpSpPr>
        <p:sp>
          <p:nvSpPr>
            <p:cNvPr id="64" name="Rectangle 4">
              <a:extLst>
                <a:ext uri="{FF2B5EF4-FFF2-40B4-BE49-F238E27FC236}">
                  <a16:creationId xmlns:a16="http://schemas.microsoft.com/office/drawing/2014/main" xmlns="" id="{FAE76502-30A4-407B-8B84-8D20218B46C7}"/>
                </a:ext>
              </a:extLst>
            </p:cNvPr>
            <p:cNvSpPr>
              <a:spLocks noChangeArrowheads="1"/>
            </p:cNvSpPr>
            <p:nvPr/>
          </p:nvSpPr>
          <p:spPr bwMode="auto">
            <a:xfrm>
              <a:off x="901668" y="1700856"/>
              <a:ext cx="4629554" cy="698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A relative clause functions as an adjective, modifying nouns and pronouns. </a:t>
              </a:r>
            </a:p>
          </p:txBody>
        </p:sp>
        <p:sp>
          <p:nvSpPr>
            <p:cNvPr id="65" name="Rectangle 64">
              <a:extLst>
                <a:ext uri="{FF2B5EF4-FFF2-40B4-BE49-F238E27FC236}">
                  <a16:creationId xmlns:a16="http://schemas.microsoft.com/office/drawing/2014/main" xmlns="" id="{3D797277-ED13-4706-87DE-0B63CFEAFEC0}"/>
                </a:ext>
              </a:extLst>
            </p:cNvPr>
            <p:cNvSpPr/>
            <p:nvPr/>
          </p:nvSpPr>
          <p:spPr>
            <a:xfrm>
              <a:off x="755650" y="1661963"/>
              <a:ext cx="57150" cy="764820"/>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66" name="Group 65">
            <a:extLst>
              <a:ext uri="{FF2B5EF4-FFF2-40B4-BE49-F238E27FC236}">
                <a16:creationId xmlns:a16="http://schemas.microsoft.com/office/drawing/2014/main" xmlns="" id="{3DCD1DCB-D6AB-4508-8D19-03F1DEA7F193}"/>
              </a:ext>
            </a:extLst>
          </p:cNvPr>
          <p:cNvGrpSpPr>
            <a:grpSpLocks/>
          </p:cNvGrpSpPr>
          <p:nvPr/>
        </p:nvGrpSpPr>
        <p:grpSpPr bwMode="auto">
          <a:xfrm>
            <a:off x="755652" y="4873367"/>
            <a:ext cx="3726701" cy="1253401"/>
            <a:chOff x="755650" y="1700856"/>
            <a:chExt cx="3726701" cy="1252596"/>
          </a:xfrm>
        </p:grpSpPr>
        <p:sp>
          <p:nvSpPr>
            <p:cNvPr id="67" name="Rectangle 4">
              <a:extLst>
                <a:ext uri="{FF2B5EF4-FFF2-40B4-BE49-F238E27FC236}">
                  <a16:creationId xmlns:a16="http://schemas.microsoft.com/office/drawing/2014/main" xmlns="" id="{AB429FBA-FFCC-4B36-BB06-050066C793A1}"/>
                </a:ext>
              </a:extLst>
            </p:cNvPr>
            <p:cNvSpPr>
              <a:spLocks noChangeArrowheads="1"/>
            </p:cNvSpPr>
            <p:nvPr/>
          </p:nvSpPr>
          <p:spPr bwMode="auto">
            <a:xfrm>
              <a:off x="901668" y="1700856"/>
              <a:ext cx="3580683" cy="12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A relative clause starts with either a relative adverb (where) or a relative pronoun: that, who, whom, whose, which.</a:t>
              </a:r>
            </a:p>
          </p:txBody>
        </p:sp>
        <p:sp>
          <p:nvSpPr>
            <p:cNvPr id="68" name="Rectangle 67">
              <a:extLst>
                <a:ext uri="{FF2B5EF4-FFF2-40B4-BE49-F238E27FC236}">
                  <a16:creationId xmlns:a16="http://schemas.microsoft.com/office/drawing/2014/main" xmlns="" id="{3B06B753-C70E-43BE-8DF6-8B79DF7D7927}"/>
                </a:ext>
              </a:extLst>
            </p:cNvPr>
            <p:cNvSpPr/>
            <p:nvPr/>
          </p:nvSpPr>
          <p:spPr>
            <a:xfrm>
              <a:off x="755650" y="1715184"/>
              <a:ext cx="57150" cy="1231750"/>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pic>
        <p:nvPicPr>
          <p:cNvPr id="10" name="Picture 9">
            <a:extLst>
              <a:ext uri="{FF2B5EF4-FFF2-40B4-BE49-F238E27FC236}">
                <a16:creationId xmlns:a16="http://schemas.microsoft.com/office/drawing/2014/main" xmlns="" id="{6BF3FFA1-19DE-4147-92BE-664BF7EE39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6000"/>
          <a:stretch/>
        </p:blipFill>
        <p:spPr>
          <a:xfrm>
            <a:off x="4572001" y="2616328"/>
            <a:ext cx="4068762" cy="3737222"/>
          </a:xfrm>
          <a:prstGeom prst="roundRect">
            <a:avLst>
              <a:gd name="adj" fmla="val 2754"/>
            </a:avLst>
          </a:prstGeom>
        </p:spPr>
      </p:pic>
    </p:spTree>
    <p:extLst>
      <p:ext uri="{BB962C8B-B14F-4D97-AF65-F5344CB8AC3E}">
        <p14:creationId xmlns:p14="http://schemas.microsoft.com/office/powerpoint/2010/main" val="241016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anim calcmode="lin" valueType="num">
                                      <p:cBhvr>
                                        <p:cTn id="8" dur="500" fill="hold"/>
                                        <p:tgtEl>
                                          <p:spTgt spid="81"/>
                                        </p:tgtEl>
                                        <p:attrNameLst>
                                          <p:attrName>ppt_x</p:attrName>
                                        </p:attrNameLst>
                                      </p:cBhvr>
                                      <p:tavLst>
                                        <p:tav tm="0">
                                          <p:val>
                                            <p:strVal val="#ppt_x"/>
                                          </p:val>
                                        </p:tav>
                                        <p:tav tm="100000">
                                          <p:val>
                                            <p:strVal val="#ppt_x"/>
                                          </p:val>
                                        </p:tav>
                                      </p:tavLst>
                                    </p:anim>
                                    <p:anim calcmode="lin" valueType="num">
                                      <p:cBhvr>
                                        <p:cTn id="9" dur="5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81"/>
                                        </p:tgtEl>
                                      </p:cBhvr>
                                    </p:animEffect>
                                    <p:set>
                                      <p:cBhvr>
                                        <p:cTn id="19" dur="1" fill="hold">
                                          <p:stCondLst>
                                            <p:cond delay="499"/>
                                          </p:stCondLst>
                                        </p:cTn>
                                        <p:tgtEl>
                                          <p:spTgt spid="81"/>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46"/>
                                        </p:tgtEl>
                                      </p:cBhvr>
                                    </p:animEffect>
                                    <p:set>
                                      <p:cBhvr>
                                        <p:cTn id="28" dur="1" fill="hold">
                                          <p:stCondLst>
                                            <p:cond delay="499"/>
                                          </p:stCondLst>
                                        </p:cTn>
                                        <p:tgtEl>
                                          <p:spTgt spid="46"/>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par>
                          <p:cTn id="33" fill="hold">
                            <p:stCondLst>
                              <p:cond delay="1000"/>
                            </p:stCondLst>
                            <p:childTnLst>
                              <p:par>
                                <p:cTn id="34" presetID="42" presetClass="entr" presetSubtype="0" fill="hold" nodeType="after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500"/>
                                        <p:tgtEl>
                                          <p:spTgt spid="50"/>
                                        </p:tgtEl>
                                      </p:cBhvr>
                                    </p:animEffect>
                                    <p:anim calcmode="lin" valueType="num">
                                      <p:cBhvr>
                                        <p:cTn id="37" dur="500" fill="hold"/>
                                        <p:tgtEl>
                                          <p:spTgt spid="50"/>
                                        </p:tgtEl>
                                        <p:attrNameLst>
                                          <p:attrName>ppt_x</p:attrName>
                                        </p:attrNameLst>
                                      </p:cBhvr>
                                      <p:tavLst>
                                        <p:tav tm="0">
                                          <p:val>
                                            <p:strVal val="#ppt_x"/>
                                          </p:val>
                                        </p:tav>
                                        <p:tav tm="100000">
                                          <p:val>
                                            <p:strVal val="#ppt_x"/>
                                          </p:val>
                                        </p:tav>
                                      </p:tavLst>
                                    </p:anim>
                                    <p:anim calcmode="lin" valueType="num">
                                      <p:cBhvr>
                                        <p:cTn id="38" dur="5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fade">
                                      <p:cBhvr>
                                        <p:cTn id="43" dur="500"/>
                                        <p:tgtEl>
                                          <p:spTgt spid="53"/>
                                        </p:tgtEl>
                                      </p:cBhvr>
                                    </p:animEffect>
                                    <p:anim calcmode="lin" valueType="num">
                                      <p:cBhvr>
                                        <p:cTn id="44" dur="500" fill="hold"/>
                                        <p:tgtEl>
                                          <p:spTgt spid="53"/>
                                        </p:tgtEl>
                                        <p:attrNameLst>
                                          <p:attrName>ppt_x</p:attrName>
                                        </p:attrNameLst>
                                      </p:cBhvr>
                                      <p:tavLst>
                                        <p:tav tm="0">
                                          <p:val>
                                            <p:strVal val="#ppt_x"/>
                                          </p:val>
                                        </p:tav>
                                        <p:tav tm="100000">
                                          <p:val>
                                            <p:strVal val="#ppt_x"/>
                                          </p:val>
                                        </p:tav>
                                      </p:tavLst>
                                    </p:anim>
                                    <p:anim calcmode="lin" valueType="num">
                                      <p:cBhvr>
                                        <p:cTn id="45" dur="5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fade">
                                      <p:cBhvr>
                                        <p:cTn id="50" dur="500"/>
                                        <p:tgtEl>
                                          <p:spTgt spid="63"/>
                                        </p:tgtEl>
                                      </p:cBhvr>
                                    </p:animEffect>
                                    <p:anim calcmode="lin" valueType="num">
                                      <p:cBhvr>
                                        <p:cTn id="51" dur="500" fill="hold"/>
                                        <p:tgtEl>
                                          <p:spTgt spid="63"/>
                                        </p:tgtEl>
                                        <p:attrNameLst>
                                          <p:attrName>ppt_x</p:attrName>
                                        </p:attrNameLst>
                                      </p:cBhvr>
                                      <p:tavLst>
                                        <p:tav tm="0">
                                          <p:val>
                                            <p:strVal val="#ppt_x"/>
                                          </p:val>
                                        </p:tav>
                                        <p:tav tm="100000">
                                          <p:val>
                                            <p:strVal val="#ppt_x"/>
                                          </p:val>
                                        </p:tav>
                                      </p:tavLst>
                                    </p:anim>
                                    <p:anim calcmode="lin" valueType="num">
                                      <p:cBhvr>
                                        <p:cTn id="52" dur="5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66"/>
                                        </p:tgtEl>
                                        <p:attrNameLst>
                                          <p:attrName>style.visibility</p:attrName>
                                        </p:attrNameLst>
                                      </p:cBhvr>
                                      <p:to>
                                        <p:strVal val="visible"/>
                                      </p:to>
                                    </p:set>
                                    <p:animEffect transition="in" filter="fade">
                                      <p:cBhvr>
                                        <p:cTn id="57" dur="500"/>
                                        <p:tgtEl>
                                          <p:spTgt spid="66"/>
                                        </p:tgtEl>
                                      </p:cBhvr>
                                    </p:animEffect>
                                    <p:anim calcmode="lin" valueType="num">
                                      <p:cBhvr>
                                        <p:cTn id="58" dur="500" fill="hold"/>
                                        <p:tgtEl>
                                          <p:spTgt spid="66"/>
                                        </p:tgtEl>
                                        <p:attrNameLst>
                                          <p:attrName>ppt_x</p:attrName>
                                        </p:attrNameLst>
                                      </p:cBhvr>
                                      <p:tavLst>
                                        <p:tav tm="0">
                                          <p:val>
                                            <p:strVal val="#ppt_x"/>
                                          </p:val>
                                        </p:tav>
                                        <p:tav tm="100000">
                                          <p:val>
                                            <p:strVal val="#ppt_x"/>
                                          </p:val>
                                        </p:tav>
                                      </p:tavLst>
                                    </p:anim>
                                    <p:anim calcmode="lin" valueType="num">
                                      <p:cBhvr>
                                        <p:cTn id="59" dur="5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E17E92C-50CB-4A35-906B-A4010623C096}"/>
              </a:ext>
            </a:extLst>
          </p:cNvPr>
          <p:cNvSpPr txBox="1"/>
          <p:nvPr/>
        </p:nvSpPr>
        <p:spPr>
          <a:xfrm>
            <a:off x="755650" y="728663"/>
            <a:ext cx="7632700" cy="1077218"/>
          </a:xfrm>
          <a:prstGeom prst="rect">
            <a:avLst/>
          </a:prstGeom>
          <a:noFill/>
        </p:spPr>
        <p:txBody>
          <a:bodyPr wrap="square" rtlCol="0">
            <a:spAutoFit/>
          </a:bodyPr>
          <a:lstStyle/>
          <a:p>
            <a:pPr algn="ctr"/>
            <a:r>
              <a:rPr lang="en-GB" sz="3200" dirty="0">
                <a:latin typeface="+mj-lt"/>
              </a:rPr>
              <a:t>Relative Clauses </a:t>
            </a:r>
            <a:br>
              <a:rPr lang="en-GB" sz="3200" dirty="0">
                <a:latin typeface="+mj-lt"/>
              </a:rPr>
            </a:br>
            <a:r>
              <a:rPr lang="en-GB" sz="3200" dirty="0">
                <a:latin typeface="+mj-lt"/>
              </a:rPr>
              <a:t>and Relative Pronouns</a:t>
            </a:r>
          </a:p>
        </p:txBody>
      </p:sp>
      <p:grpSp>
        <p:nvGrpSpPr>
          <p:cNvPr id="81" name="Text box">
            <a:extLst>
              <a:ext uri="{FF2B5EF4-FFF2-40B4-BE49-F238E27FC236}">
                <a16:creationId xmlns:a16="http://schemas.microsoft.com/office/drawing/2014/main" xmlns="" id="{1E0E3A47-42F6-46FA-9352-0EC8C3F78DAA}"/>
              </a:ext>
            </a:extLst>
          </p:cNvPr>
          <p:cNvGrpSpPr>
            <a:grpSpLocks/>
          </p:cNvGrpSpPr>
          <p:nvPr/>
        </p:nvGrpSpPr>
        <p:grpSpPr bwMode="auto">
          <a:xfrm>
            <a:off x="755650" y="2193371"/>
            <a:ext cx="6568513" cy="871780"/>
            <a:chOff x="1663194" y="2621569"/>
            <a:chExt cx="6506625" cy="829642"/>
          </a:xfrm>
        </p:grpSpPr>
        <p:sp>
          <p:nvSpPr>
            <p:cNvPr id="82" name="Rectangle 81">
              <a:extLst>
                <a:ext uri="{FF2B5EF4-FFF2-40B4-BE49-F238E27FC236}">
                  <a16:creationId xmlns:a16="http://schemas.microsoft.com/office/drawing/2014/main" xmlns="" id="{8E7A8FD7-FBEF-4372-9C00-0EAF8CDA44B6}"/>
                </a:ext>
              </a:extLst>
            </p:cNvPr>
            <p:cNvSpPr/>
            <p:nvPr/>
          </p:nvSpPr>
          <p:spPr>
            <a:xfrm flipH="1">
              <a:off x="1760683" y="2631986"/>
              <a:ext cx="6409136" cy="811435"/>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83" name="Rectangle 82">
              <a:extLst>
                <a:ext uri="{FF2B5EF4-FFF2-40B4-BE49-F238E27FC236}">
                  <a16:creationId xmlns:a16="http://schemas.microsoft.com/office/drawing/2014/main" xmlns="" id="{D1DDE083-A7D3-4B3A-9919-248F226C868B}"/>
                </a:ext>
              </a:extLst>
            </p:cNvPr>
            <p:cNvSpPr/>
            <p:nvPr/>
          </p:nvSpPr>
          <p:spPr>
            <a:xfrm>
              <a:off x="1663194" y="2621569"/>
              <a:ext cx="55825" cy="829642"/>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84" name="Rectangle 33">
              <a:extLst>
                <a:ext uri="{FF2B5EF4-FFF2-40B4-BE49-F238E27FC236}">
                  <a16:creationId xmlns:a16="http://schemas.microsoft.com/office/drawing/2014/main" xmlns="" id="{EE3D53FE-719E-485A-88AD-58CFABCEC233}"/>
                </a:ext>
              </a:extLst>
            </p:cNvPr>
            <p:cNvSpPr>
              <a:spLocks noChangeArrowheads="1"/>
            </p:cNvSpPr>
            <p:nvPr/>
          </p:nvSpPr>
          <p:spPr bwMode="auto">
            <a:xfrm>
              <a:off x="1770076" y="2723689"/>
              <a:ext cx="5858050" cy="61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The following are examples of sentences that have </a:t>
              </a:r>
              <a:r>
                <a:rPr lang="en-GB" altLang="en-US" b="1" dirty="0"/>
                <a:t>relative clauses </a:t>
              </a:r>
              <a:r>
                <a:rPr lang="en-GB" altLang="en-US" dirty="0"/>
                <a:t>starting with </a:t>
              </a:r>
              <a:r>
                <a:rPr lang="en-GB" altLang="en-US" b="1" dirty="0"/>
                <a:t>relative pronouns</a:t>
              </a:r>
              <a:r>
                <a:rPr lang="en-GB" altLang="en-US" dirty="0"/>
                <a:t>.</a:t>
              </a:r>
            </a:p>
          </p:txBody>
        </p:sp>
      </p:grpSp>
      <p:pic>
        <p:nvPicPr>
          <p:cNvPr id="46" name="Picture 45">
            <a:extLst>
              <a:ext uri="{FF2B5EF4-FFF2-40B4-BE49-F238E27FC236}">
                <a16:creationId xmlns:a16="http://schemas.microsoft.com/office/drawing/2014/main" xmlns="" id="{D21EED07-D478-4A8B-9A9E-349BC00986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674" t="-860" r="-4796" b="61385"/>
          <a:stretch/>
        </p:blipFill>
        <p:spPr>
          <a:xfrm>
            <a:off x="6459556" y="1887560"/>
            <a:ext cx="1504800" cy="1504800"/>
          </a:xfrm>
          <a:prstGeom prst="ellipse">
            <a:avLst/>
          </a:prstGeom>
          <a:solidFill>
            <a:schemeClr val="bg1"/>
          </a:solidFill>
          <a:ln w="76200">
            <a:solidFill>
              <a:srgbClr val="00639A"/>
            </a:solidFill>
          </a:ln>
        </p:spPr>
      </p:pic>
      <p:sp>
        <p:nvSpPr>
          <p:cNvPr id="3" name="Speech Bubble: Oval 2">
            <a:extLst>
              <a:ext uri="{FF2B5EF4-FFF2-40B4-BE49-F238E27FC236}">
                <a16:creationId xmlns:a16="http://schemas.microsoft.com/office/drawing/2014/main" xmlns="" id="{193CB426-DDC3-49EA-9E09-68CA6E6DC4A6}"/>
              </a:ext>
            </a:extLst>
          </p:cNvPr>
          <p:cNvSpPr/>
          <p:nvPr/>
        </p:nvSpPr>
        <p:spPr>
          <a:xfrm>
            <a:off x="3505202" y="3236263"/>
            <a:ext cx="3218330" cy="1102658"/>
          </a:xfrm>
          <a:prstGeom prst="wedgeEllipseCallout">
            <a:avLst>
              <a:gd name="adj1" fmla="val 48768"/>
              <a:gd name="adj2" fmla="val -63556"/>
            </a:avLst>
          </a:prstGeom>
          <a:solidFill>
            <a:schemeClr val="bg1"/>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dirty="0">
                <a:solidFill>
                  <a:schemeClr val="tx1"/>
                </a:solidFill>
              </a:rPr>
              <a:t>Can you identify the relative pronouns?</a:t>
            </a:r>
          </a:p>
        </p:txBody>
      </p:sp>
      <p:sp>
        <p:nvSpPr>
          <p:cNvPr id="71" name="Rectangle 70">
            <a:extLst>
              <a:ext uri="{FF2B5EF4-FFF2-40B4-BE49-F238E27FC236}">
                <a16:creationId xmlns:a16="http://schemas.microsoft.com/office/drawing/2014/main" xmlns="" id="{FEDC5AD5-B683-433C-AB25-22CBEF346B2E}"/>
              </a:ext>
            </a:extLst>
          </p:cNvPr>
          <p:cNvSpPr/>
          <p:nvPr/>
        </p:nvSpPr>
        <p:spPr bwMode="auto">
          <a:xfrm>
            <a:off x="-78377" y="4784251"/>
            <a:ext cx="9326879" cy="884413"/>
          </a:xfrm>
          <a:prstGeom prst="rect">
            <a:avLst/>
          </a:prstGeom>
          <a:solidFill>
            <a:srgbClr val="90C7E5"/>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76" name="1 underline">
            <a:extLst>
              <a:ext uri="{FF2B5EF4-FFF2-40B4-BE49-F238E27FC236}">
                <a16:creationId xmlns:a16="http://schemas.microsoft.com/office/drawing/2014/main" xmlns="" id="{D21311A2-61C7-429B-B24E-AEC82B9255D5}"/>
              </a:ext>
            </a:extLst>
          </p:cNvPr>
          <p:cNvSpPr/>
          <p:nvPr/>
        </p:nvSpPr>
        <p:spPr>
          <a:xfrm>
            <a:off x="2972514" y="5379608"/>
            <a:ext cx="684279" cy="45719"/>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1">
            <a:extLst>
              <a:ext uri="{FF2B5EF4-FFF2-40B4-BE49-F238E27FC236}">
                <a16:creationId xmlns:a16="http://schemas.microsoft.com/office/drawing/2014/main" xmlns="" id="{4BA0A4B4-1019-41E3-A84D-F10C4A043A9C}"/>
              </a:ext>
            </a:extLst>
          </p:cNvPr>
          <p:cNvSpPr>
            <a:spLocks noChangeArrowheads="1"/>
          </p:cNvSpPr>
          <p:nvPr/>
        </p:nvSpPr>
        <p:spPr bwMode="auto">
          <a:xfrm>
            <a:off x="1" y="5036847"/>
            <a:ext cx="9143998" cy="400110"/>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sz="2000" dirty="0">
                <a:latin typeface="+mn-lt"/>
              </a:rPr>
              <a:t>Spaghetti, which many of us enjoy, can be messy.</a:t>
            </a:r>
          </a:p>
        </p:txBody>
      </p:sp>
      <p:sp>
        <p:nvSpPr>
          <p:cNvPr id="79" name="2 underline">
            <a:extLst>
              <a:ext uri="{FF2B5EF4-FFF2-40B4-BE49-F238E27FC236}">
                <a16:creationId xmlns:a16="http://schemas.microsoft.com/office/drawing/2014/main" xmlns="" id="{376DB347-B0FE-4F47-9343-267512FE4745}"/>
              </a:ext>
            </a:extLst>
          </p:cNvPr>
          <p:cNvSpPr/>
          <p:nvPr/>
        </p:nvSpPr>
        <p:spPr>
          <a:xfrm>
            <a:off x="3792708" y="5379605"/>
            <a:ext cx="514109" cy="45719"/>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2">
            <a:extLst>
              <a:ext uri="{FF2B5EF4-FFF2-40B4-BE49-F238E27FC236}">
                <a16:creationId xmlns:a16="http://schemas.microsoft.com/office/drawing/2014/main" xmlns="" id="{B2C8D4F5-F6D7-45EC-9675-0718522249D9}"/>
              </a:ext>
            </a:extLst>
          </p:cNvPr>
          <p:cNvSpPr>
            <a:spLocks noChangeArrowheads="1"/>
          </p:cNvSpPr>
          <p:nvPr/>
        </p:nvSpPr>
        <p:spPr bwMode="auto">
          <a:xfrm>
            <a:off x="8966" y="5036844"/>
            <a:ext cx="9143998" cy="400110"/>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sz="2000" dirty="0">
                <a:latin typeface="+mn-lt"/>
              </a:rPr>
              <a:t> This is the book that everyone is talking about.</a:t>
            </a:r>
          </a:p>
        </p:txBody>
      </p:sp>
      <p:sp>
        <p:nvSpPr>
          <p:cNvPr id="85" name="3 underline">
            <a:extLst>
              <a:ext uri="{FF2B5EF4-FFF2-40B4-BE49-F238E27FC236}">
                <a16:creationId xmlns:a16="http://schemas.microsoft.com/office/drawing/2014/main" xmlns="" id="{E6490B1A-DBDB-473E-BC68-D972439B3F9A}"/>
              </a:ext>
            </a:extLst>
          </p:cNvPr>
          <p:cNvSpPr/>
          <p:nvPr/>
        </p:nvSpPr>
        <p:spPr>
          <a:xfrm>
            <a:off x="4236545" y="5390763"/>
            <a:ext cx="684279" cy="45719"/>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3">
            <a:extLst>
              <a:ext uri="{FF2B5EF4-FFF2-40B4-BE49-F238E27FC236}">
                <a16:creationId xmlns:a16="http://schemas.microsoft.com/office/drawing/2014/main" xmlns="" id="{D713DCC9-B5F9-409F-B048-C1249A88EB3F}"/>
              </a:ext>
            </a:extLst>
          </p:cNvPr>
          <p:cNvSpPr>
            <a:spLocks noChangeArrowheads="1"/>
          </p:cNvSpPr>
          <p:nvPr/>
        </p:nvSpPr>
        <p:spPr bwMode="auto">
          <a:xfrm>
            <a:off x="2" y="5048002"/>
            <a:ext cx="9143998" cy="400110"/>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sz="2000" dirty="0">
                <a:latin typeface="+mn-lt"/>
              </a:rPr>
              <a:t> She wrote to the person whom she had met last month.</a:t>
            </a:r>
          </a:p>
        </p:txBody>
      </p:sp>
      <p:sp>
        <p:nvSpPr>
          <p:cNvPr id="87" name="4 underline">
            <a:extLst>
              <a:ext uri="{FF2B5EF4-FFF2-40B4-BE49-F238E27FC236}">
                <a16:creationId xmlns:a16="http://schemas.microsoft.com/office/drawing/2014/main" xmlns="" id="{7DC1A2C6-2D29-4D9B-B50E-7D92459C158D}"/>
              </a:ext>
            </a:extLst>
          </p:cNvPr>
          <p:cNvSpPr/>
          <p:nvPr/>
        </p:nvSpPr>
        <p:spPr>
          <a:xfrm>
            <a:off x="4774427" y="5363869"/>
            <a:ext cx="684279" cy="45719"/>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4">
            <a:extLst>
              <a:ext uri="{FF2B5EF4-FFF2-40B4-BE49-F238E27FC236}">
                <a16:creationId xmlns:a16="http://schemas.microsoft.com/office/drawing/2014/main" xmlns="" id="{7C450EBF-5067-4969-BD79-99847FF9CC05}"/>
              </a:ext>
            </a:extLst>
          </p:cNvPr>
          <p:cNvSpPr>
            <a:spLocks noChangeArrowheads="1"/>
          </p:cNvSpPr>
          <p:nvPr/>
        </p:nvSpPr>
        <p:spPr bwMode="auto">
          <a:xfrm>
            <a:off x="2" y="5021108"/>
            <a:ext cx="9143998" cy="400110"/>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sz="2000" dirty="0">
                <a:latin typeface="+mn-lt"/>
              </a:rPr>
              <a:t> We didn’t bring the receipt, which was a big mistake.</a:t>
            </a:r>
          </a:p>
        </p:txBody>
      </p:sp>
      <p:sp>
        <p:nvSpPr>
          <p:cNvPr id="92" name="5 underline">
            <a:extLst>
              <a:ext uri="{FF2B5EF4-FFF2-40B4-BE49-F238E27FC236}">
                <a16:creationId xmlns:a16="http://schemas.microsoft.com/office/drawing/2014/main" xmlns="" id="{ADC0A3FC-2E60-477E-8B46-8B92920B8EC9}"/>
              </a:ext>
            </a:extLst>
          </p:cNvPr>
          <p:cNvSpPr/>
          <p:nvPr/>
        </p:nvSpPr>
        <p:spPr>
          <a:xfrm>
            <a:off x="4209649" y="5350858"/>
            <a:ext cx="684279" cy="45719"/>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3" name="5">
            <a:extLst>
              <a:ext uri="{FF2B5EF4-FFF2-40B4-BE49-F238E27FC236}">
                <a16:creationId xmlns:a16="http://schemas.microsoft.com/office/drawing/2014/main" xmlns="" id="{D9CD1D14-ED8D-4E7B-A3DB-7BB7C6411DAB}"/>
              </a:ext>
            </a:extLst>
          </p:cNvPr>
          <p:cNvSpPr>
            <a:spLocks noChangeArrowheads="1"/>
          </p:cNvSpPr>
          <p:nvPr/>
        </p:nvSpPr>
        <p:spPr bwMode="auto">
          <a:xfrm>
            <a:off x="2" y="5008097"/>
            <a:ext cx="9143998" cy="400110"/>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sz="2000" dirty="0">
                <a:latin typeface="+mn-lt"/>
              </a:rPr>
              <a:t> I have a friend whose cat is annoying.</a:t>
            </a:r>
          </a:p>
        </p:txBody>
      </p:sp>
      <p:sp>
        <p:nvSpPr>
          <p:cNvPr id="94" name="6 underline">
            <a:extLst>
              <a:ext uri="{FF2B5EF4-FFF2-40B4-BE49-F238E27FC236}">
                <a16:creationId xmlns:a16="http://schemas.microsoft.com/office/drawing/2014/main" xmlns="" id="{F048BFA9-4D50-4F5B-95D7-157C06F96715}"/>
              </a:ext>
            </a:extLst>
          </p:cNvPr>
          <p:cNvSpPr/>
          <p:nvPr/>
        </p:nvSpPr>
        <p:spPr>
          <a:xfrm>
            <a:off x="2824522" y="5368781"/>
            <a:ext cx="514109" cy="45719"/>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6">
            <a:extLst>
              <a:ext uri="{FF2B5EF4-FFF2-40B4-BE49-F238E27FC236}">
                <a16:creationId xmlns:a16="http://schemas.microsoft.com/office/drawing/2014/main" xmlns="" id="{3BD37D52-0105-4BD7-88BC-9F2982062A03}"/>
              </a:ext>
            </a:extLst>
          </p:cNvPr>
          <p:cNvSpPr>
            <a:spLocks noChangeArrowheads="1"/>
          </p:cNvSpPr>
          <p:nvPr/>
        </p:nvSpPr>
        <p:spPr bwMode="auto">
          <a:xfrm>
            <a:off x="2" y="5026020"/>
            <a:ext cx="9143998" cy="400110"/>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sz="2000" dirty="0">
                <a:latin typeface="+mn-lt"/>
              </a:rPr>
              <a:t> People who are clever can always find a way.</a:t>
            </a:r>
          </a:p>
        </p:txBody>
      </p:sp>
      <p:sp>
        <p:nvSpPr>
          <p:cNvPr id="26" name="7 underline">
            <a:extLst>
              <a:ext uri="{FF2B5EF4-FFF2-40B4-BE49-F238E27FC236}">
                <a16:creationId xmlns:a16="http://schemas.microsoft.com/office/drawing/2014/main" xmlns="" id="{61B699E9-164B-4D12-8E07-94FCA96E9D8C}"/>
              </a:ext>
            </a:extLst>
          </p:cNvPr>
          <p:cNvSpPr/>
          <p:nvPr/>
        </p:nvSpPr>
        <p:spPr>
          <a:xfrm>
            <a:off x="4418860" y="5371711"/>
            <a:ext cx="514109" cy="45719"/>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7">
            <a:extLst>
              <a:ext uri="{FF2B5EF4-FFF2-40B4-BE49-F238E27FC236}">
                <a16:creationId xmlns:a16="http://schemas.microsoft.com/office/drawing/2014/main" xmlns="" id="{A7D528A8-9941-442A-BD27-495A4269CF2E}"/>
              </a:ext>
            </a:extLst>
          </p:cNvPr>
          <p:cNvSpPr>
            <a:spLocks noChangeArrowheads="1"/>
          </p:cNvSpPr>
          <p:nvPr/>
        </p:nvSpPr>
        <p:spPr bwMode="auto">
          <a:xfrm>
            <a:off x="2931" y="5028950"/>
            <a:ext cx="9143998" cy="400110"/>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sz="2000" dirty="0">
                <a:latin typeface="+mn-lt"/>
              </a:rPr>
              <a:t>Grandma remembers a time when radio shows were popular.</a:t>
            </a:r>
          </a:p>
        </p:txBody>
      </p:sp>
      <p:sp>
        <p:nvSpPr>
          <p:cNvPr id="96" name="8 underline">
            <a:extLst>
              <a:ext uri="{FF2B5EF4-FFF2-40B4-BE49-F238E27FC236}">
                <a16:creationId xmlns:a16="http://schemas.microsoft.com/office/drawing/2014/main" xmlns="" id="{22F1A3C5-4D45-4DB8-8CB3-6F5FFC460C62}"/>
              </a:ext>
            </a:extLst>
          </p:cNvPr>
          <p:cNvSpPr/>
          <p:nvPr/>
        </p:nvSpPr>
        <p:spPr>
          <a:xfrm>
            <a:off x="3147060" y="5345941"/>
            <a:ext cx="622072" cy="45719"/>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8">
            <a:extLst>
              <a:ext uri="{FF2B5EF4-FFF2-40B4-BE49-F238E27FC236}">
                <a16:creationId xmlns:a16="http://schemas.microsoft.com/office/drawing/2014/main" xmlns="" id="{38ECB6C4-B94A-459C-975A-D313C8611786}"/>
              </a:ext>
            </a:extLst>
          </p:cNvPr>
          <p:cNvSpPr>
            <a:spLocks noChangeArrowheads="1"/>
          </p:cNvSpPr>
          <p:nvPr/>
        </p:nvSpPr>
        <p:spPr bwMode="auto">
          <a:xfrm>
            <a:off x="2" y="5003180"/>
            <a:ext cx="9143998" cy="400110"/>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sz="2000" dirty="0">
                <a:latin typeface="+mn-lt"/>
              </a:rPr>
              <a:t>Never go to a doctor whose office plants have died. - Erma </a:t>
            </a:r>
            <a:r>
              <a:rPr lang="en-GB" sz="2000" dirty="0" err="1">
                <a:latin typeface="+mn-lt"/>
              </a:rPr>
              <a:t>Bombeck</a:t>
            </a:r>
            <a:endParaRPr lang="en-GB" sz="2000" dirty="0">
              <a:latin typeface="+mn-lt"/>
            </a:endParaRPr>
          </a:p>
        </p:txBody>
      </p:sp>
      <p:sp>
        <p:nvSpPr>
          <p:cNvPr id="98" name="9 underline">
            <a:extLst>
              <a:ext uri="{FF2B5EF4-FFF2-40B4-BE49-F238E27FC236}">
                <a16:creationId xmlns:a16="http://schemas.microsoft.com/office/drawing/2014/main" xmlns="" id="{76FD99E6-C804-4916-9748-2BBCB84881F3}"/>
              </a:ext>
            </a:extLst>
          </p:cNvPr>
          <p:cNvSpPr/>
          <p:nvPr/>
        </p:nvSpPr>
        <p:spPr>
          <a:xfrm>
            <a:off x="2659631" y="5365954"/>
            <a:ext cx="467372" cy="45719"/>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9">
            <a:extLst>
              <a:ext uri="{FF2B5EF4-FFF2-40B4-BE49-F238E27FC236}">
                <a16:creationId xmlns:a16="http://schemas.microsoft.com/office/drawing/2014/main" xmlns="" id="{2D90EEB5-9ABC-4B34-826A-6CA381FD24BC}"/>
              </a:ext>
            </a:extLst>
          </p:cNvPr>
          <p:cNvSpPr>
            <a:spLocks noChangeArrowheads="1"/>
          </p:cNvSpPr>
          <p:nvPr/>
        </p:nvSpPr>
        <p:spPr bwMode="auto">
          <a:xfrm>
            <a:off x="2" y="5023193"/>
            <a:ext cx="9143998" cy="400110"/>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sz="2000" dirty="0">
                <a:latin typeface="+mn-lt"/>
              </a:rPr>
              <a:t> The driver who went through the stop sign was careless.</a:t>
            </a:r>
          </a:p>
        </p:txBody>
      </p:sp>
    </p:spTree>
    <p:extLst>
      <p:ext uri="{BB962C8B-B14F-4D97-AF65-F5344CB8AC3E}">
        <p14:creationId xmlns:p14="http://schemas.microsoft.com/office/powerpoint/2010/main" val="410046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500"/>
                                        <p:tgtEl>
                                          <p:spTgt spid="71"/>
                                        </p:tgtEl>
                                      </p:cBhvr>
                                    </p:animEffect>
                                    <p:anim calcmode="lin" valueType="num">
                                      <p:cBhvr>
                                        <p:cTn id="13" dur="500" fill="hold"/>
                                        <p:tgtEl>
                                          <p:spTgt spid="71"/>
                                        </p:tgtEl>
                                        <p:attrNameLst>
                                          <p:attrName>ppt_x</p:attrName>
                                        </p:attrNameLst>
                                      </p:cBhvr>
                                      <p:tavLst>
                                        <p:tav tm="0">
                                          <p:val>
                                            <p:strVal val="#ppt_x"/>
                                          </p:val>
                                        </p:tav>
                                        <p:tav tm="100000">
                                          <p:val>
                                            <p:strVal val="#ppt_x"/>
                                          </p:val>
                                        </p:tav>
                                      </p:tavLst>
                                    </p:anim>
                                    <p:anim calcmode="lin" valueType="num">
                                      <p:cBhvr>
                                        <p:cTn id="14" dur="500" fill="hold"/>
                                        <p:tgtEl>
                                          <p:spTgt spid="71"/>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78"/>
                                        </p:tgtEl>
                                        <p:attrNameLst>
                                          <p:attrName>style.visibility</p:attrName>
                                        </p:attrNameLst>
                                      </p:cBhvr>
                                      <p:to>
                                        <p:strVal val="visible"/>
                                      </p:to>
                                    </p:set>
                                    <p:animEffect transition="in" filter="fade">
                                      <p:cBhvr>
                                        <p:cTn id="18" dur="500"/>
                                        <p:tgtEl>
                                          <p:spTgt spid="7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fade">
                                      <p:cBhvr>
                                        <p:cTn id="23" dur="500"/>
                                        <p:tgtEl>
                                          <p:spTgt spid="7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78"/>
                                        </p:tgtEl>
                                      </p:cBhvr>
                                    </p:animEffect>
                                    <p:set>
                                      <p:cBhvr>
                                        <p:cTn id="28" dur="1" fill="hold">
                                          <p:stCondLst>
                                            <p:cond delay="499"/>
                                          </p:stCondLst>
                                        </p:cTn>
                                        <p:tgtEl>
                                          <p:spTgt spid="78"/>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76"/>
                                        </p:tgtEl>
                                      </p:cBhvr>
                                    </p:animEffect>
                                    <p:set>
                                      <p:cBhvr>
                                        <p:cTn id="31" dur="1" fill="hold">
                                          <p:stCondLst>
                                            <p:cond delay="499"/>
                                          </p:stCondLst>
                                        </p:cTn>
                                        <p:tgtEl>
                                          <p:spTgt spid="76"/>
                                        </p:tgtEl>
                                        <p:attrNameLst>
                                          <p:attrName>style.visibility</p:attrName>
                                        </p:attrNameLst>
                                      </p:cBhvr>
                                      <p:to>
                                        <p:strVal val="hidden"/>
                                      </p:to>
                                    </p:se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80"/>
                                        </p:tgtEl>
                                        <p:attrNameLst>
                                          <p:attrName>style.visibility</p:attrName>
                                        </p:attrNameLst>
                                      </p:cBhvr>
                                      <p:to>
                                        <p:strVal val="visible"/>
                                      </p:to>
                                    </p:set>
                                    <p:animEffect transition="in" filter="fade">
                                      <p:cBhvr>
                                        <p:cTn id="35" dur="500"/>
                                        <p:tgtEl>
                                          <p:spTgt spid="8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9"/>
                                        </p:tgtEl>
                                        <p:attrNameLst>
                                          <p:attrName>style.visibility</p:attrName>
                                        </p:attrNameLst>
                                      </p:cBhvr>
                                      <p:to>
                                        <p:strVal val="visible"/>
                                      </p:to>
                                    </p:set>
                                    <p:animEffect transition="in" filter="fade">
                                      <p:cBhvr>
                                        <p:cTn id="40" dur="500"/>
                                        <p:tgtEl>
                                          <p:spTgt spid="7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80"/>
                                        </p:tgtEl>
                                      </p:cBhvr>
                                    </p:animEffect>
                                    <p:set>
                                      <p:cBhvr>
                                        <p:cTn id="45" dur="1" fill="hold">
                                          <p:stCondLst>
                                            <p:cond delay="499"/>
                                          </p:stCondLst>
                                        </p:cTn>
                                        <p:tgtEl>
                                          <p:spTgt spid="80"/>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79"/>
                                        </p:tgtEl>
                                      </p:cBhvr>
                                    </p:animEffect>
                                    <p:set>
                                      <p:cBhvr>
                                        <p:cTn id="48" dur="1" fill="hold">
                                          <p:stCondLst>
                                            <p:cond delay="499"/>
                                          </p:stCondLst>
                                        </p:cTn>
                                        <p:tgtEl>
                                          <p:spTgt spid="79"/>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86"/>
                                        </p:tgtEl>
                                        <p:attrNameLst>
                                          <p:attrName>style.visibility</p:attrName>
                                        </p:attrNameLst>
                                      </p:cBhvr>
                                      <p:to>
                                        <p:strVal val="visible"/>
                                      </p:to>
                                    </p:set>
                                    <p:animEffect transition="in" filter="fade">
                                      <p:cBhvr>
                                        <p:cTn id="52" dur="500"/>
                                        <p:tgtEl>
                                          <p:spTgt spid="8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5"/>
                                        </p:tgtEl>
                                        <p:attrNameLst>
                                          <p:attrName>style.visibility</p:attrName>
                                        </p:attrNameLst>
                                      </p:cBhvr>
                                      <p:to>
                                        <p:strVal val="visible"/>
                                      </p:to>
                                    </p:set>
                                    <p:animEffect transition="in" filter="fade">
                                      <p:cBhvr>
                                        <p:cTn id="57" dur="500"/>
                                        <p:tgtEl>
                                          <p:spTgt spid="8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86"/>
                                        </p:tgtEl>
                                      </p:cBhvr>
                                    </p:animEffect>
                                    <p:set>
                                      <p:cBhvr>
                                        <p:cTn id="62" dur="1" fill="hold">
                                          <p:stCondLst>
                                            <p:cond delay="499"/>
                                          </p:stCondLst>
                                        </p:cTn>
                                        <p:tgtEl>
                                          <p:spTgt spid="86"/>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85"/>
                                        </p:tgtEl>
                                      </p:cBhvr>
                                    </p:animEffect>
                                    <p:set>
                                      <p:cBhvr>
                                        <p:cTn id="65" dur="1" fill="hold">
                                          <p:stCondLst>
                                            <p:cond delay="499"/>
                                          </p:stCondLst>
                                        </p:cTn>
                                        <p:tgtEl>
                                          <p:spTgt spid="85"/>
                                        </p:tgtEl>
                                        <p:attrNameLst>
                                          <p:attrName>style.visibility</p:attrName>
                                        </p:attrNameLst>
                                      </p:cBhvr>
                                      <p:to>
                                        <p:strVal val="hidden"/>
                                      </p:to>
                                    </p:se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88"/>
                                        </p:tgtEl>
                                        <p:attrNameLst>
                                          <p:attrName>style.visibility</p:attrName>
                                        </p:attrNameLst>
                                      </p:cBhvr>
                                      <p:to>
                                        <p:strVal val="visible"/>
                                      </p:to>
                                    </p:set>
                                    <p:animEffect transition="in" filter="fade">
                                      <p:cBhvr>
                                        <p:cTn id="69" dur="500"/>
                                        <p:tgtEl>
                                          <p:spTgt spid="88"/>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87"/>
                                        </p:tgtEl>
                                        <p:attrNameLst>
                                          <p:attrName>style.visibility</p:attrName>
                                        </p:attrNameLst>
                                      </p:cBhvr>
                                      <p:to>
                                        <p:strVal val="visible"/>
                                      </p:to>
                                    </p:set>
                                    <p:animEffect transition="in" filter="fade">
                                      <p:cBhvr>
                                        <p:cTn id="74" dur="500"/>
                                        <p:tgtEl>
                                          <p:spTgt spid="8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88"/>
                                        </p:tgtEl>
                                      </p:cBhvr>
                                    </p:animEffect>
                                    <p:set>
                                      <p:cBhvr>
                                        <p:cTn id="79" dur="1" fill="hold">
                                          <p:stCondLst>
                                            <p:cond delay="499"/>
                                          </p:stCondLst>
                                        </p:cTn>
                                        <p:tgtEl>
                                          <p:spTgt spid="88"/>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87"/>
                                        </p:tgtEl>
                                      </p:cBhvr>
                                    </p:animEffect>
                                    <p:set>
                                      <p:cBhvr>
                                        <p:cTn id="82" dur="1" fill="hold">
                                          <p:stCondLst>
                                            <p:cond delay="499"/>
                                          </p:stCondLst>
                                        </p:cTn>
                                        <p:tgtEl>
                                          <p:spTgt spid="87"/>
                                        </p:tgtEl>
                                        <p:attrNameLst>
                                          <p:attrName>style.visibility</p:attrName>
                                        </p:attrNameLst>
                                      </p:cBhvr>
                                      <p:to>
                                        <p:strVal val="hidden"/>
                                      </p:to>
                                    </p:set>
                                  </p:childTnLst>
                                </p:cTn>
                              </p:par>
                            </p:childTnLst>
                          </p:cTn>
                        </p:par>
                        <p:par>
                          <p:cTn id="83" fill="hold">
                            <p:stCondLst>
                              <p:cond delay="500"/>
                            </p:stCondLst>
                            <p:childTnLst>
                              <p:par>
                                <p:cTn id="84" presetID="10" presetClass="entr" presetSubtype="0" fill="hold" grpId="0" nodeType="afterEffect">
                                  <p:stCondLst>
                                    <p:cond delay="0"/>
                                  </p:stCondLst>
                                  <p:childTnLst>
                                    <p:set>
                                      <p:cBhvr>
                                        <p:cTn id="85" dur="1" fill="hold">
                                          <p:stCondLst>
                                            <p:cond delay="0"/>
                                          </p:stCondLst>
                                        </p:cTn>
                                        <p:tgtEl>
                                          <p:spTgt spid="93"/>
                                        </p:tgtEl>
                                        <p:attrNameLst>
                                          <p:attrName>style.visibility</p:attrName>
                                        </p:attrNameLst>
                                      </p:cBhvr>
                                      <p:to>
                                        <p:strVal val="visible"/>
                                      </p:to>
                                    </p:set>
                                    <p:animEffect transition="in" filter="fade">
                                      <p:cBhvr>
                                        <p:cTn id="86" dur="500"/>
                                        <p:tgtEl>
                                          <p:spTgt spid="93"/>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92"/>
                                        </p:tgtEl>
                                        <p:attrNameLst>
                                          <p:attrName>style.visibility</p:attrName>
                                        </p:attrNameLst>
                                      </p:cBhvr>
                                      <p:to>
                                        <p:strVal val="visible"/>
                                      </p:to>
                                    </p:set>
                                    <p:animEffect transition="in" filter="fade">
                                      <p:cBhvr>
                                        <p:cTn id="91" dur="500"/>
                                        <p:tgtEl>
                                          <p:spTgt spid="92"/>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1" nodeType="clickEffect">
                                  <p:stCondLst>
                                    <p:cond delay="0"/>
                                  </p:stCondLst>
                                  <p:childTnLst>
                                    <p:animEffect transition="out" filter="fade">
                                      <p:cBhvr>
                                        <p:cTn id="95" dur="500"/>
                                        <p:tgtEl>
                                          <p:spTgt spid="93"/>
                                        </p:tgtEl>
                                      </p:cBhvr>
                                    </p:animEffect>
                                    <p:set>
                                      <p:cBhvr>
                                        <p:cTn id="96" dur="1" fill="hold">
                                          <p:stCondLst>
                                            <p:cond delay="499"/>
                                          </p:stCondLst>
                                        </p:cTn>
                                        <p:tgtEl>
                                          <p:spTgt spid="93"/>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92"/>
                                        </p:tgtEl>
                                      </p:cBhvr>
                                    </p:animEffect>
                                    <p:set>
                                      <p:cBhvr>
                                        <p:cTn id="99" dur="1" fill="hold">
                                          <p:stCondLst>
                                            <p:cond delay="499"/>
                                          </p:stCondLst>
                                        </p:cTn>
                                        <p:tgtEl>
                                          <p:spTgt spid="92"/>
                                        </p:tgtEl>
                                        <p:attrNameLst>
                                          <p:attrName>style.visibility</p:attrName>
                                        </p:attrNameLst>
                                      </p:cBhvr>
                                      <p:to>
                                        <p:strVal val="hidden"/>
                                      </p:to>
                                    </p:set>
                                  </p:childTnLst>
                                </p:cTn>
                              </p:par>
                            </p:childTnLst>
                          </p:cTn>
                        </p:par>
                        <p:par>
                          <p:cTn id="100" fill="hold">
                            <p:stCondLst>
                              <p:cond delay="500"/>
                            </p:stCondLst>
                            <p:childTnLst>
                              <p:par>
                                <p:cTn id="101" presetID="10" presetClass="entr" presetSubtype="0" fill="hold" grpId="0" nodeType="afterEffect">
                                  <p:stCondLst>
                                    <p:cond delay="0"/>
                                  </p:stCondLst>
                                  <p:childTnLst>
                                    <p:set>
                                      <p:cBhvr>
                                        <p:cTn id="102" dur="1" fill="hold">
                                          <p:stCondLst>
                                            <p:cond delay="0"/>
                                          </p:stCondLst>
                                        </p:cTn>
                                        <p:tgtEl>
                                          <p:spTgt spid="95"/>
                                        </p:tgtEl>
                                        <p:attrNameLst>
                                          <p:attrName>style.visibility</p:attrName>
                                        </p:attrNameLst>
                                      </p:cBhvr>
                                      <p:to>
                                        <p:strVal val="visible"/>
                                      </p:to>
                                    </p:set>
                                    <p:animEffect transition="in" filter="fade">
                                      <p:cBhvr>
                                        <p:cTn id="103" dur="500"/>
                                        <p:tgtEl>
                                          <p:spTgt spid="95"/>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94"/>
                                        </p:tgtEl>
                                        <p:attrNameLst>
                                          <p:attrName>style.visibility</p:attrName>
                                        </p:attrNameLst>
                                      </p:cBhvr>
                                      <p:to>
                                        <p:strVal val="visible"/>
                                      </p:to>
                                    </p:set>
                                    <p:animEffect transition="in" filter="fade">
                                      <p:cBhvr>
                                        <p:cTn id="108" dur="500"/>
                                        <p:tgtEl>
                                          <p:spTgt spid="94"/>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1" nodeType="clickEffect">
                                  <p:stCondLst>
                                    <p:cond delay="0"/>
                                  </p:stCondLst>
                                  <p:childTnLst>
                                    <p:animEffect transition="out" filter="fade">
                                      <p:cBhvr>
                                        <p:cTn id="112" dur="500"/>
                                        <p:tgtEl>
                                          <p:spTgt spid="95"/>
                                        </p:tgtEl>
                                      </p:cBhvr>
                                    </p:animEffect>
                                    <p:set>
                                      <p:cBhvr>
                                        <p:cTn id="113" dur="1" fill="hold">
                                          <p:stCondLst>
                                            <p:cond delay="499"/>
                                          </p:stCondLst>
                                        </p:cTn>
                                        <p:tgtEl>
                                          <p:spTgt spid="95"/>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94"/>
                                        </p:tgtEl>
                                      </p:cBhvr>
                                    </p:animEffect>
                                    <p:set>
                                      <p:cBhvr>
                                        <p:cTn id="116" dur="1" fill="hold">
                                          <p:stCondLst>
                                            <p:cond delay="499"/>
                                          </p:stCondLst>
                                        </p:cTn>
                                        <p:tgtEl>
                                          <p:spTgt spid="94"/>
                                        </p:tgtEl>
                                        <p:attrNameLst>
                                          <p:attrName>style.visibility</p:attrName>
                                        </p:attrNameLst>
                                      </p:cBhvr>
                                      <p:to>
                                        <p:strVal val="hidden"/>
                                      </p:to>
                                    </p:set>
                                  </p:childTnLst>
                                </p:cTn>
                              </p:par>
                            </p:childTnLst>
                          </p:cTn>
                        </p:par>
                        <p:par>
                          <p:cTn id="117" fill="hold">
                            <p:stCondLst>
                              <p:cond delay="500"/>
                            </p:stCondLst>
                            <p:childTnLst>
                              <p:par>
                                <p:cTn id="118" presetID="10" presetClass="entr" presetSubtype="0" fill="hold" grpId="0" nodeType="afterEffect">
                                  <p:stCondLst>
                                    <p:cond delay="0"/>
                                  </p:stCondLst>
                                  <p:childTnLst>
                                    <p:set>
                                      <p:cBhvr>
                                        <p:cTn id="119" dur="1" fill="hold">
                                          <p:stCondLst>
                                            <p:cond delay="0"/>
                                          </p:stCondLst>
                                        </p:cTn>
                                        <p:tgtEl>
                                          <p:spTgt spid="27"/>
                                        </p:tgtEl>
                                        <p:attrNameLst>
                                          <p:attrName>style.visibility</p:attrName>
                                        </p:attrNameLst>
                                      </p:cBhvr>
                                      <p:to>
                                        <p:strVal val="visible"/>
                                      </p:to>
                                    </p:set>
                                    <p:animEffect transition="in" filter="fade">
                                      <p:cBhvr>
                                        <p:cTn id="120" dur="500"/>
                                        <p:tgtEl>
                                          <p:spTgt spid="27"/>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26"/>
                                        </p:tgtEl>
                                        <p:attrNameLst>
                                          <p:attrName>style.visibility</p:attrName>
                                        </p:attrNameLst>
                                      </p:cBhvr>
                                      <p:to>
                                        <p:strVal val="visible"/>
                                      </p:to>
                                    </p:set>
                                    <p:animEffect transition="in" filter="fade">
                                      <p:cBhvr>
                                        <p:cTn id="125" dur="500"/>
                                        <p:tgtEl>
                                          <p:spTgt spid="26"/>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grpId="1" nodeType="clickEffect">
                                  <p:stCondLst>
                                    <p:cond delay="0"/>
                                  </p:stCondLst>
                                  <p:childTnLst>
                                    <p:animEffect transition="out" filter="fade">
                                      <p:cBhvr>
                                        <p:cTn id="129" dur="500"/>
                                        <p:tgtEl>
                                          <p:spTgt spid="27"/>
                                        </p:tgtEl>
                                      </p:cBhvr>
                                    </p:animEffect>
                                    <p:set>
                                      <p:cBhvr>
                                        <p:cTn id="130" dur="1" fill="hold">
                                          <p:stCondLst>
                                            <p:cond delay="499"/>
                                          </p:stCondLst>
                                        </p:cTn>
                                        <p:tgtEl>
                                          <p:spTgt spid="27"/>
                                        </p:tgtEl>
                                        <p:attrNameLst>
                                          <p:attrName>style.visibility</p:attrName>
                                        </p:attrNameLst>
                                      </p:cBhvr>
                                      <p:to>
                                        <p:strVal val="hidden"/>
                                      </p:to>
                                    </p:set>
                                  </p:childTnLst>
                                </p:cTn>
                              </p:par>
                              <p:par>
                                <p:cTn id="131" presetID="10" presetClass="exit" presetSubtype="0" fill="hold" grpId="1" nodeType="withEffect">
                                  <p:stCondLst>
                                    <p:cond delay="0"/>
                                  </p:stCondLst>
                                  <p:childTnLst>
                                    <p:animEffect transition="out" filter="fade">
                                      <p:cBhvr>
                                        <p:cTn id="132" dur="500"/>
                                        <p:tgtEl>
                                          <p:spTgt spid="26"/>
                                        </p:tgtEl>
                                      </p:cBhvr>
                                    </p:animEffect>
                                    <p:set>
                                      <p:cBhvr>
                                        <p:cTn id="133" dur="1" fill="hold">
                                          <p:stCondLst>
                                            <p:cond delay="499"/>
                                          </p:stCondLst>
                                        </p:cTn>
                                        <p:tgtEl>
                                          <p:spTgt spid="26"/>
                                        </p:tgtEl>
                                        <p:attrNameLst>
                                          <p:attrName>style.visibility</p:attrName>
                                        </p:attrNameLst>
                                      </p:cBhvr>
                                      <p:to>
                                        <p:strVal val="hidden"/>
                                      </p:to>
                                    </p:set>
                                  </p:childTnLst>
                                </p:cTn>
                              </p:par>
                            </p:childTnLst>
                          </p:cTn>
                        </p:par>
                        <p:par>
                          <p:cTn id="134" fill="hold">
                            <p:stCondLst>
                              <p:cond delay="500"/>
                            </p:stCondLst>
                            <p:childTnLst>
                              <p:par>
                                <p:cTn id="135" presetID="10" presetClass="entr" presetSubtype="0" fill="hold" grpId="0" nodeType="afterEffect">
                                  <p:stCondLst>
                                    <p:cond delay="0"/>
                                  </p:stCondLst>
                                  <p:childTnLst>
                                    <p:set>
                                      <p:cBhvr>
                                        <p:cTn id="136" dur="1" fill="hold">
                                          <p:stCondLst>
                                            <p:cond delay="0"/>
                                          </p:stCondLst>
                                        </p:cTn>
                                        <p:tgtEl>
                                          <p:spTgt spid="97"/>
                                        </p:tgtEl>
                                        <p:attrNameLst>
                                          <p:attrName>style.visibility</p:attrName>
                                        </p:attrNameLst>
                                      </p:cBhvr>
                                      <p:to>
                                        <p:strVal val="visible"/>
                                      </p:to>
                                    </p:set>
                                    <p:animEffect transition="in" filter="fade">
                                      <p:cBhvr>
                                        <p:cTn id="137" dur="500"/>
                                        <p:tgtEl>
                                          <p:spTgt spid="97"/>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96"/>
                                        </p:tgtEl>
                                        <p:attrNameLst>
                                          <p:attrName>style.visibility</p:attrName>
                                        </p:attrNameLst>
                                      </p:cBhvr>
                                      <p:to>
                                        <p:strVal val="visible"/>
                                      </p:to>
                                    </p:set>
                                    <p:animEffect transition="in" filter="fade">
                                      <p:cBhvr>
                                        <p:cTn id="142" dur="500"/>
                                        <p:tgtEl>
                                          <p:spTgt spid="96"/>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97"/>
                                        </p:tgtEl>
                                      </p:cBhvr>
                                    </p:animEffect>
                                    <p:set>
                                      <p:cBhvr>
                                        <p:cTn id="147" dur="1" fill="hold">
                                          <p:stCondLst>
                                            <p:cond delay="499"/>
                                          </p:stCondLst>
                                        </p:cTn>
                                        <p:tgtEl>
                                          <p:spTgt spid="97"/>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96"/>
                                        </p:tgtEl>
                                      </p:cBhvr>
                                    </p:animEffect>
                                    <p:set>
                                      <p:cBhvr>
                                        <p:cTn id="150" dur="1" fill="hold">
                                          <p:stCondLst>
                                            <p:cond delay="499"/>
                                          </p:stCondLst>
                                        </p:cTn>
                                        <p:tgtEl>
                                          <p:spTgt spid="96"/>
                                        </p:tgtEl>
                                        <p:attrNameLst>
                                          <p:attrName>style.visibility</p:attrName>
                                        </p:attrNameLst>
                                      </p:cBhvr>
                                      <p:to>
                                        <p:strVal val="hidden"/>
                                      </p:to>
                                    </p:set>
                                  </p:childTnLst>
                                </p:cTn>
                              </p:par>
                            </p:childTnLst>
                          </p:cTn>
                        </p:par>
                        <p:par>
                          <p:cTn id="151" fill="hold">
                            <p:stCondLst>
                              <p:cond delay="500"/>
                            </p:stCondLst>
                            <p:childTnLst>
                              <p:par>
                                <p:cTn id="152" presetID="10" presetClass="entr" presetSubtype="0" fill="hold" grpId="0" nodeType="afterEffect">
                                  <p:stCondLst>
                                    <p:cond delay="0"/>
                                  </p:stCondLst>
                                  <p:childTnLst>
                                    <p:set>
                                      <p:cBhvr>
                                        <p:cTn id="153" dur="1" fill="hold">
                                          <p:stCondLst>
                                            <p:cond delay="0"/>
                                          </p:stCondLst>
                                        </p:cTn>
                                        <p:tgtEl>
                                          <p:spTgt spid="99"/>
                                        </p:tgtEl>
                                        <p:attrNameLst>
                                          <p:attrName>style.visibility</p:attrName>
                                        </p:attrNameLst>
                                      </p:cBhvr>
                                      <p:to>
                                        <p:strVal val="visible"/>
                                      </p:to>
                                    </p:set>
                                    <p:animEffect transition="in" filter="fade">
                                      <p:cBhvr>
                                        <p:cTn id="154" dur="500"/>
                                        <p:tgtEl>
                                          <p:spTgt spid="99"/>
                                        </p:tgtEl>
                                      </p:cBhvr>
                                    </p:animEffect>
                                  </p:childTnLst>
                                </p:cTn>
                              </p:par>
                            </p:childTnLst>
                          </p:cTn>
                        </p:par>
                      </p:childTnLst>
                    </p:cTn>
                  </p:par>
                  <p:par>
                    <p:cTn id="155" fill="hold">
                      <p:stCondLst>
                        <p:cond delay="indefinite"/>
                      </p:stCondLst>
                      <p:childTnLst>
                        <p:par>
                          <p:cTn id="156" fill="hold">
                            <p:stCondLst>
                              <p:cond delay="0"/>
                            </p:stCondLst>
                            <p:childTnLst>
                              <p:par>
                                <p:cTn id="157" presetID="10" presetClass="entr" presetSubtype="0" fill="hold" grpId="0" nodeType="clickEffect">
                                  <p:stCondLst>
                                    <p:cond delay="0"/>
                                  </p:stCondLst>
                                  <p:childTnLst>
                                    <p:set>
                                      <p:cBhvr>
                                        <p:cTn id="158" dur="1" fill="hold">
                                          <p:stCondLst>
                                            <p:cond delay="0"/>
                                          </p:stCondLst>
                                        </p:cTn>
                                        <p:tgtEl>
                                          <p:spTgt spid="98"/>
                                        </p:tgtEl>
                                        <p:attrNameLst>
                                          <p:attrName>style.visibility</p:attrName>
                                        </p:attrNameLst>
                                      </p:cBhvr>
                                      <p:to>
                                        <p:strVal val="visible"/>
                                      </p:to>
                                    </p:set>
                                    <p:animEffect transition="in" filter="fade">
                                      <p:cBhvr>
                                        <p:cTn id="159"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1" grpId="0" animBg="1"/>
      <p:bldP spid="76" grpId="0" animBg="1"/>
      <p:bldP spid="76" grpId="1" animBg="1"/>
      <p:bldP spid="78" grpId="0"/>
      <p:bldP spid="78" grpId="1"/>
      <p:bldP spid="79" grpId="0" animBg="1"/>
      <p:bldP spid="79" grpId="1" animBg="1"/>
      <p:bldP spid="80" grpId="0"/>
      <p:bldP spid="80" grpId="1"/>
      <p:bldP spid="85" grpId="0" animBg="1"/>
      <p:bldP spid="85" grpId="1" animBg="1"/>
      <p:bldP spid="86" grpId="0"/>
      <p:bldP spid="86" grpId="1"/>
      <p:bldP spid="87" grpId="0" animBg="1"/>
      <p:bldP spid="87" grpId="1" animBg="1"/>
      <p:bldP spid="88" grpId="0"/>
      <p:bldP spid="88" grpId="1"/>
      <p:bldP spid="92" grpId="0" animBg="1"/>
      <p:bldP spid="92" grpId="1" animBg="1"/>
      <p:bldP spid="93" grpId="0"/>
      <p:bldP spid="93" grpId="1"/>
      <p:bldP spid="94" grpId="0" animBg="1"/>
      <p:bldP spid="94" grpId="1" animBg="1"/>
      <p:bldP spid="95" grpId="0"/>
      <p:bldP spid="95" grpId="1"/>
      <p:bldP spid="26" grpId="0" animBg="1"/>
      <p:bldP spid="26" grpId="1" animBg="1"/>
      <p:bldP spid="27" grpId="0"/>
      <p:bldP spid="27" grpId="1"/>
      <p:bldP spid="96" grpId="0" animBg="1"/>
      <p:bldP spid="96" grpId="1" animBg="1"/>
      <p:bldP spid="97" grpId="0"/>
      <p:bldP spid="97" grpId="1"/>
      <p:bldP spid="98" grpId="0" animBg="1"/>
      <p:bldP spid="9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96FB520E-F927-4670-BE34-4568CAF752C3}"/>
              </a:ext>
            </a:extLst>
          </p:cNvPr>
          <p:cNvGrpSpPr>
            <a:grpSpLocks/>
          </p:cNvGrpSpPr>
          <p:nvPr/>
        </p:nvGrpSpPr>
        <p:grpSpPr bwMode="auto">
          <a:xfrm>
            <a:off x="-78377" y="2483225"/>
            <a:ext cx="9326879" cy="1953080"/>
            <a:chOff x="2055966" y="3848045"/>
            <a:chExt cx="5043043" cy="1953080"/>
          </a:xfrm>
          <a:solidFill>
            <a:srgbClr val="00639A"/>
          </a:solidFill>
        </p:grpSpPr>
        <p:sp>
          <p:nvSpPr>
            <p:cNvPr id="10" name="Rectangle 9">
              <a:extLst>
                <a:ext uri="{FF2B5EF4-FFF2-40B4-BE49-F238E27FC236}">
                  <a16:creationId xmlns:a16="http://schemas.microsoft.com/office/drawing/2014/main" xmlns="" id="{DA219107-1CF4-4CE3-AADE-4150029B65F8}"/>
                </a:ext>
              </a:extLst>
            </p:cNvPr>
            <p:cNvSpPr/>
            <p:nvPr/>
          </p:nvSpPr>
          <p:spPr>
            <a:xfrm>
              <a:off x="2055966" y="3848045"/>
              <a:ext cx="5043043" cy="1953080"/>
            </a:xfrm>
            <a:prstGeom prst="rect">
              <a:avLst/>
            </a:prstGeom>
            <a:grpFill/>
            <a:ln w="57150">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1" name="Rectangle 70">
              <a:extLst>
                <a:ext uri="{FF2B5EF4-FFF2-40B4-BE49-F238E27FC236}">
                  <a16:creationId xmlns:a16="http://schemas.microsoft.com/office/drawing/2014/main" xmlns="" id="{C1E5611C-CB7D-4114-8F75-745C264186CC}"/>
                </a:ext>
              </a:extLst>
            </p:cNvPr>
            <p:cNvSpPr>
              <a:spLocks noChangeArrowheads="1"/>
            </p:cNvSpPr>
            <p:nvPr/>
          </p:nvSpPr>
          <p:spPr bwMode="auto">
            <a:xfrm>
              <a:off x="4570425" y="4269578"/>
              <a:ext cx="2063500" cy="1077218"/>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sz="3200" b="1" dirty="0">
                  <a:solidFill>
                    <a:schemeClr val="bg1"/>
                  </a:solidFill>
                  <a:latin typeface="+mn-lt"/>
                </a:rPr>
                <a:t>Independent Focused Activity</a:t>
              </a:r>
            </a:p>
          </p:txBody>
        </p:sp>
      </p:grpSp>
      <p:pic>
        <p:nvPicPr>
          <p:cNvPr id="3" name="Picture 2">
            <a:extLst>
              <a:ext uri="{FF2B5EF4-FFF2-40B4-BE49-F238E27FC236}">
                <a16:creationId xmlns:a16="http://schemas.microsoft.com/office/drawing/2014/main" xmlns="" id="{49EB24DD-E431-4A69-BAFE-A720FA92A1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131" r="20682"/>
          <a:stretch/>
        </p:blipFill>
        <p:spPr>
          <a:xfrm>
            <a:off x="493713" y="1724025"/>
            <a:ext cx="4780259" cy="4641850"/>
          </a:xfrm>
          <a:prstGeom prst="roundRect">
            <a:avLst>
              <a:gd name="adj" fmla="val 2493"/>
            </a:avLst>
          </a:prstGeom>
        </p:spPr>
      </p:pic>
    </p:spTree>
    <p:extLst>
      <p:ext uri="{BB962C8B-B14F-4D97-AF65-F5344CB8AC3E}">
        <p14:creationId xmlns:p14="http://schemas.microsoft.com/office/powerpoint/2010/main" val="906200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DC5B591-F5E2-4EF0-9400-95FE857E1921}"/>
              </a:ext>
            </a:extLst>
          </p:cNvPr>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Commas and Relative Clauses</a:t>
            </a:r>
          </a:p>
        </p:txBody>
      </p:sp>
      <p:grpSp>
        <p:nvGrpSpPr>
          <p:cNvPr id="11" name="Group 10">
            <a:extLst>
              <a:ext uri="{FF2B5EF4-FFF2-40B4-BE49-F238E27FC236}">
                <a16:creationId xmlns:a16="http://schemas.microsoft.com/office/drawing/2014/main" xmlns="" id="{9086A321-DCD4-4DB8-A1F6-E3A82C9A47CA}"/>
              </a:ext>
            </a:extLst>
          </p:cNvPr>
          <p:cNvGrpSpPr>
            <a:grpSpLocks/>
          </p:cNvGrpSpPr>
          <p:nvPr/>
        </p:nvGrpSpPr>
        <p:grpSpPr bwMode="auto">
          <a:xfrm>
            <a:off x="755650" y="3383844"/>
            <a:ext cx="5510679" cy="773538"/>
            <a:chOff x="755650" y="1571610"/>
            <a:chExt cx="5510679" cy="773037"/>
          </a:xfrm>
        </p:grpSpPr>
        <p:sp>
          <p:nvSpPr>
            <p:cNvPr id="12" name="Rectangle 4">
              <a:extLst>
                <a:ext uri="{FF2B5EF4-FFF2-40B4-BE49-F238E27FC236}">
                  <a16:creationId xmlns:a16="http://schemas.microsoft.com/office/drawing/2014/main" xmlns="" id="{9FF8CFC2-99FE-4249-A91A-EC1B6AA3AAAE}"/>
                </a:ext>
              </a:extLst>
            </p:cNvPr>
            <p:cNvSpPr>
              <a:spLocks noChangeArrowheads="1"/>
            </p:cNvSpPr>
            <p:nvPr/>
          </p:nvSpPr>
          <p:spPr bwMode="auto">
            <a:xfrm>
              <a:off x="901668" y="1603429"/>
              <a:ext cx="5364661" cy="69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The penguin, who was enjoying the morning sunshine, waddled towards the water. </a:t>
              </a:r>
            </a:p>
          </p:txBody>
        </p:sp>
        <p:sp>
          <p:nvSpPr>
            <p:cNvPr id="13" name="Rectangle 12">
              <a:extLst>
                <a:ext uri="{FF2B5EF4-FFF2-40B4-BE49-F238E27FC236}">
                  <a16:creationId xmlns:a16="http://schemas.microsoft.com/office/drawing/2014/main" xmlns="" id="{18269B79-21AC-4289-B49A-63D69C8C2D93}"/>
                </a:ext>
              </a:extLst>
            </p:cNvPr>
            <p:cNvSpPr/>
            <p:nvPr/>
          </p:nvSpPr>
          <p:spPr>
            <a:xfrm>
              <a:off x="755650" y="1571610"/>
              <a:ext cx="57150" cy="773037"/>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23" name="Text box">
            <a:extLst>
              <a:ext uri="{FF2B5EF4-FFF2-40B4-BE49-F238E27FC236}">
                <a16:creationId xmlns:a16="http://schemas.microsoft.com/office/drawing/2014/main" xmlns="" id="{6922918F-474E-48E6-8932-46125F48C919}"/>
              </a:ext>
            </a:extLst>
          </p:cNvPr>
          <p:cNvGrpSpPr>
            <a:grpSpLocks/>
          </p:cNvGrpSpPr>
          <p:nvPr/>
        </p:nvGrpSpPr>
        <p:grpSpPr bwMode="auto">
          <a:xfrm>
            <a:off x="755650" y="1707288"/>
            <a:ext cx="6102350" cy="1160342"/>
            <a:chOff x="1663194" y="2606197"/>
            <a:chExt cx="6044854" cy="1104256"/>
          </a:xfrm>
        </p:grpSpPr>
        <p:sp>
          <p:nvSpPr>
            <p:cNvPr id="24" name="Rectangle 23">
              <a:extLst>
                <a:ext uri="{FF2B5EF4-FFF2-40B4-BE49-F238E27FC236}">
                  <a16:creationId xmlns:a16="http://schemas.microsoft.com/office/drawing/2014/main" xmlns="" id="{A9725474-A1F2-4EAA-B8DE-7C90538EBC3A}"/>
                </a:ext>
              </a:extLst>
            </p:cNvPr>
            <p:cNvSpPr/>
            <p:nvPr/>
          </p:nvSpPr>
          <p:spPr>
            <a:xfrm flipH="1">
              <a:off x="1760683" y="2631986"/>
              <a:ext cx="5947365" cy="1062428"/>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5" name="Rectangle 24">
              <a:extLst>
                <a:ext uri="{FF2B5EF4-FFF2-40B4-BE49-F238E27FC236}">
                  <a16:creationId xmlns:a16="http://schemas.microsoft.com/office/drawing/2014/main" xmlns="" id="{BE818200-BB46-4DCB-BA5C-0B0ABAC18BA3}"/>
                </a:ext>
              </a:extLst>
            </p:cNvPr>
            <p:cNvSpPr/>
            <p:nvPr/>
          </p:nvSpPr>
          <p:spPr>
            <a:xfrm>
              <a:off x="1663194" y="2606197"/>
              <a:ext cx="55825" cy="1104256"/>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6" name="Rectangle 33">
              <a:extLst>
                <a:ext uri="{FF2B5EF4-FFF2-40B4-BE49-F238E27FC236}">
                  <a16:creationId xmlns:a16="http://schemas.microsoft.com/office/drawing/2014/main" xmlns="" id="{46A96162-4C68-4E0B-9A9E-6D272A2FF0A2}"/>
                </a:ext>
              </a:extLst>
            </p:cNvPr>
            <p:cNvSpPr>
              <a:spLocks noChangeArrowheads="1"/>
            </p:cNvSpPr>
            <p:nvPr/>
          </p:nvSpPr>
          <p:spPr bwMode="auto">
            <a:xfrm>
              <a:off x="1770076" y="2723689"/>
              <a:ext cx="4961145" cy="87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You will have noticed that sometimes relative clauses have commas to separate them from the main clause and sometimes they do not. </a:t>
              </a:r>
            </a:p>
          </p:txBody>
        </p:sp>
      </p:grpSp>
      <p:grpSp>
        <p:nvGrpSpPr>
          <p:cNvPr id="36" name="Group 35">
            <a:extLst>
              <a:ext uri="{FF2B5EF4-FFF2-40B4-BE49-F238E27FC236}">
                <a16:creationId xmlns:a16="http://schemas.microsoft.com/office/drawing/2014/main" xmlns="" id="{112EE3EE-EA26-4640-9720-9DF89643C042}"/>
              </a:ext>
            </a:extLst>
          </p:cNvPr>
          <p:cNvGrpSpPr>
            <a:grpSpLocks/>
          </p:cNvGrpSpPr>
          <p:nvPr/>
        </p:nvGrpSpPr>
        <p:grpSpPr bwMode="auto">
          <a:xfrm>
            <a:off x="755650" y="4612008"/>
            <a:ext cx="5770655" cy="773538"/>
            <a:chOff x="755650" y="1571610"/>
            <a:chExt cx="5770655" cy="773037"/>
          </a:xfrm>
        </p:grpSpPr>
        <p:sp>
          <p:nvSpPr>
            <p:cNvPr id="37" name="Rectangle 4">
              <a:extLst>
                <a:ext uri="{FF2B5EF4-FFF2-40B4-BE49-F238E27FC236}">
                  <a16:creationId xmlns:a16="http://schemas.microsoft.com/office/drawing/2014/main" xmlns="" id="{B75A8A2C-67BA-43D9-9D0B-3535F2B4F8FB}"/>
                </a:ext>
              </a:extLst>
            </p:cNvPr>
            <p:cNvSpPr>
              <a:spLocks noChangeArrowheads="1"/>
            </p:cNvSpPr>
            <p:nvPr/>
          </p:nvSpPr>
          <p:spPr bwMode="auto">
            <a:xfrm>
              <a:off x="901668" y="1603429"/>
              <a:ext cx="5624637" cy="69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The penguin who banged his head on the side of the rock needed to be rescued by a specialist team of vets. </a:t>
              </a:r>
            </a:p>
          </p:txBody>
        </p:sp>
        <p:sp>
          <p:nvSpPr>
            <p:cNvPr id="38" name="Rectangle 37">
              <a:extLst>
                <a:ext uri="{FF2B5EF4-FFF2-40B4-BE49-F238E27FC236}">
                  <a16:creationId xmlns:a16="http://schemas.microsoft.com/office/drawing/2014/main" xmlns="" id="{9C42ECB2-D78F-4550-BCBD-E684B43E1F11}"/>
                </a:ext>
              </a:extLst>
            </p:cNvPr>
            <p:cNvSpPr/>
            <p:nvPr/>
          </p:nvSpPr>
          <p:spPr>
            <a:xfrm>
              <a:off x="755650" y="1571610"/>
              <a:ext cx="57150" cy="773037"/>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39" name="Text box">
            <a:extLst>
              <a:ext uri="{FF2B5EF4-FFF2-40B4-BE49-F238E27FC236}">
                <a16:creationId xmlns:a16="http://schemas.microsoft.com/office/drawing/2014/main" xmlns="" id="{7F35787D-BC62-4A44-B329-A661C4BE102D}"/>
              </a:ext>
            </a:extLst>
          </p:cNvPr>
          <p:cNvGrpSpPr>
            <a:grpSpLocks/>
          </p:cNvGrpSpPr>
          <p:nvPr/>
        </p:nvGrpSpPr>
        <p:grpSpPr bwMode="auto">
          <a:xfrm>
            <a:off x="746687" y="1726057"/>
            <a:ext cx="7641662" cy="900000"/>
            <a:chOff x="1663194" y="2624064"/>
            <a:chExt cx="7569663" cy="856498"/>
          </a:xfrm>
        </p:grpSpPr>
        <p:sp>
          <p:nvSpPr>
            <p:cNvPr id="40" name="Rectangle 39">
              <a:extLst>
                <a:ext uri="{FF2B5EF4-FFF2-40B4-BE49-F238E27FC236}">
                  <a16:creationId xmlns:a16="http://schemas.microsoft.com/office/drawing/2014/main" xmlns="" id="{A704BF6B-DE70-496B-998A-640582738502}"/>
                </a:ext>
              </a:extLst>
            </p:cNvPr>
            <p:cNvSpPr/>
            <p:nvPr/>
          </p:nvSpPr>
          <p:spPr>
            <a:xfrm flipH="1">
              <a:off x="1760682" y="2631985"/>
              <a:ext cx="7472175" cy="832085"/>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41" name="Rectangle 40">
              <a:extLst>
                <a:ext uri="{FF2B5EF4-FFF2-40B4-BE49-F238E27FC236}">
                  <a16:creationId xmlns:a16="http://schemas.microsoft.com/office/drawing/2014/main" xmlns="" id="{8925B890-CBCB-4481-A445-9907F7E9A731}"/>
                </a:ext>
              </a:extLst>
            </p:cNvPr>
            <p:cNvSpPr/>
            <p:nvPr/>
          </p:nvSpPr>
          <p:spPr>
            <a:xfrm>
              <a:off x="1663194" y="2624064"/>
              <a:ext cx="55825" cy="856498"/>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42" name="Rectangle 33">
              <a:extLst>
                <a:ext uri="{FF2B5EF4-FFF2-40B4-BE49-F238E27FC236}">
                  <a16:creationId xmlns:a16="http://schemas.microsoft.com/office/drawing/2014/main" xmlns="" id="{2E32A092-CF9F-4892-998C-423107AE7CD6}"/>
                </a:ext>
              </a:extLst>
            </p:cNvPr>
            <p:cNvSpPr>
              <a:spLocks noChangeArrowheads="1"/>
            </p:cNvSpPr>
            <p:nvPr/>
          </p:nvSpPr>
          <p:spPr bwMode="auto">
            <a:xfrm>
              <a:off x="1770076" y="2723689"/>
              <a:ext cx="6950318" cy="615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Commas are used when the relative clause contains additional, non-essential information. </a:t>
              </a:r>
            </a:p>
          </p:txBody>
        </p:sp>
      </p:grpSp>
      <p:pic>
        <p:nvPicPr>
          <p:cNvPr id="35" name="Picture 34">
            <a:extLst>
              <a:ext uri="{FF2B5EF4-FFF2-40B4-BE49-F238E27FC236}">
                <a16:creationId xmlns:a16="http://schemas.microsoft.com/office/drawing/2014/main" xmlns="" id="{13AB560B-D19F-4BD0-A490-4EAA827141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257364" y="1557363"/>
            <a:ext cx="2117523" cy="4751362"/>
          </a:xfrm>
          <a:prstGeom prst="rect">
            <a:avLst/>
          </a:prstGeom>
        </p:spPr>
      </p:pic>
      <p:grpSp>
        <p:nvGrpSpPr>
          <p:cNvPr id="43" name="Group 42">
            <a:extLst>
              <a:ext uri="{FF2B5EF4-FFF2-40B4-BE49-F238E27FC236}">
                <a16:creationId xmlns:a16="http://schemas.microsoft.com/office/drawing/2014/main" xmlns="" id="{DA4D2BB4-47D7-4C4D-A5CE-7EF58047524D}"/>
              </a:ext>
            </a:extLst>
          </p:cNvPr>
          <p:cNvGrpSpPr>
            <a:grpSpLocks/>
          </p:cNvGrpSpPr>
          <p:nvPr/>
        </p:nvGrpSpPr>
        <p:grpSpPr bwMode="auto">
          <a:xfrm>
            <a:off x="-78377" y="2877126"/>
            <a:ext cx="9326879" cy="879082"/>
            <a:chOff x="2055966" y="4934664"/>
            <a:chExt cx="5043043" cy="827177"/>
          </a:xfrm>
          <a:solidFill>
            <a:srgbClr val="BCBCE9"/>
          </a:solidFill>
        </p:grpSpPr>
        <p:sp>
          <p:nvSpPr>
            <p:cNvPr id="44" name="Rectangle 43">
              <a:extLst>
                <a:ext uri="{FF2B5EF4-FFF2-40B4-BE49-F238E27FC236}">
                  <a16:creationId xmlns:a16="http://schemas.microsoft.com/office/drawing/2014/main" xmlns="" id="{8D136AD4-06B2-4DA7-BA38-B11367FC2801}"/>
                </a:ext>
              </a:extLst>
            </p:cNvPr>
            <p:cNvSpPr/>
            <p:nvPr/>
          </p:nvSpPr>
          <p:spPr>
            <a:xfrm>
              <a:off x="2055966" y="4934664"/>
              <a:ext cx="5043043" cy="827177"/>
            </a:xfrm>
            <a:prstGeom prst="rect">
              <a:avLst/>
            </a:prstGeom>
            <a:solidFill>
              <a:srgbClr val="90C7E5"/>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45" name="Rectangle 70">
              <a:extLst>
                <a:ext uri="{FF2B5EF4-FFF2-40B4-BE49-F238E27FC236}">
                  <a16:creationId xmlns:a16="http://schemas.microsoft.com/office/drawing/2014/main" xmlns="" id="{4100B7FB-4EAD-4907-92BA-49264F2E4241}"/>
                </a:ext>
              </a:extLst>
            </p:cNvPr>
            <p:cNvSpPr>
              <a:spLocks noChangeArrowheads="1"/>
            </p:cNvSpPr>
            <p:nvPr/>
          </p:nvSpPr>
          <p:spPr bwMode="auto">
            <a:xfrm>
              <a:off x="2881961" y="5004654"/>
              <a:ext cx="3376927" cy="666089"/>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sz="2000" dirty="0">
                  <a:solidFill>
                    <a:srgbClr val="1C1C1C"/>
                  </a:solidFill>
                  <a:latin typeface="+mn-lt"/>
                </a:rPr>
                <a:t>The penguin, who was enjoying the morning sunshine, waddled towards the water. </a:t>
              </a:r>
            </a:p>
          </p:txBody>
        </p:sp>
      </p:grpSp>
      <p:grpSp>
        <p:nvGrpSpPr>
          <p:cNvPr id="58" name="Group 57">
            <a:extLst>
              <a:ext uri="{FF2B5EF4-FFF2-40B4-BE49-F238E27FC236}">
                <a16:creationId xmlns:a16="http://schemas.microsoft.com/office/drawing/2014/main" xmlns="" id="{16D16BB9-E0C1-4B07-B454-6923727F6A67}"/>
              </a:ext>
            </a:extLst>
          </p:cNvPr>
          <p:cNvGrpSpPr>
            <a:grpSpLocks/>
          </p:cNvGrpSpPr>
          <p:nvPr/>
        </p:nvGrpSpPr>
        <p:grpSpPr bwMode="auto">
          <a:xfrm>
            <a:off x="755652" y="4061143"/>
            <a:ext cx="7632698" cy="715506"/>
            <a:chOff x="755650" y="1603429"/>
            <a:chExt cx="7632698" cy="715044"/>
          </a:xfrm>
        </p:grpSpPr>
        <p:sp>
          <p:nvSpPr>
            <p:cNvPr id="59" name="Rectangle 4">
              <a:extLst>
                <a:ext uri="{FF2B5EF4-FFF2-40B4-BE49-F238E27FC236}">
                  <a16:creationId xmlns:a16="http://schemas.microsoft.com/office/drawing/2014/main" xmlns="" id="{CAFDB249-70F0-426D-A3C6-97941F2BADEF}"/>
                </a:ext>
              </a:extLst>
            </p:cNvPr>
            <p:cNvSpPr>
              <a:spLocks noChangeArrowheads="1"/>
            </p:cNvSpPr>
            <p:nvPr/>
          </p:nvSpPr>
          <p:spPr bwMode="auto">
            <a:xfrm>
              <a:off x="901668" y="1603429"/>
              <a:ext cx="7486680" cy="698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The relative clause gives the reader some extra information about the penguin. It is not essential to the meaning of the sentence. </a:t>
              </a:r>
            </a:p>
          </p:txBody>
        </p:sp>
        <p:sp>
          <p:nvSpPr>
            <p:cNvPr id="60" name="Rectangle 59">
              <a:extLst>
                <a:ext uri="{FF2B5EF4-FFF2-40B4-BE49-F238E27FC236}">
                  <a16:creationId xmlns:a16="http://schemas.microsoft.com/office/drawing/2014/main" xmlns="" id="{4FCC2C88-2AD1-4010-95BC-B79BBB5BE68B}"/>
                </a:ext>
              </a:extLst>
            </p:cNvPr>
            <p:cNvSpPr/>
            <p:nvPr/>
          </p:nvSpPr>
          <p:spPr>
            <a:xfrm>
              <a:off x="755650" y="1615711"/>
              <a:ext cx="57150" cy="702762"/>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66" name="Group 65">
            <a:extLst>
              <a:ext uri="{FF2B5EF4-FFF2-40B4-BE49-F238E27FC236}">
                <a16:creationId xmlns:a16="http://schemas.microsoft.com/office/drawing/2014/main" xmlns="" id="{26A3AAC4-4283-477D-A5B9-2B3A5C7697F1}"/>
              </a:ext>
            </a:extLst>
          </p:cNvPr>
          <p:cNvGrpSpPr>
            <a:grpSpLocks/>
          </p:cNvGrpSpPr>
          <p:nvPr/>
        </p:nvGrpSpPr>
        <p:grpSpPr bwMode="auto">
          <a:xfrm>
            <a:off x="755652" y="5075665"/>
            <a:ext cx="7632698" cy="1029579"/>
            <a:chOff x="755650" y="1578063"/>
            <a:chExt cx="7632698" cy="1028915"/>
          </a:xfrm>
        </p:grpSpPr>
        <p:sp>
          <p:nvSpPr>
            <p:cNvPr id="67" name="Rectangle 4">
              <a:extLst>
                <a:ext uri="{FF2B5EF4-FFF2-40B4-BE49-F238E27FC236}">
                  <a16:creationId xmlns:a16="http://schemas.microsoft.com/office/drawing/2014/main" xmlns="" id="{CD3072DC-058C-4C21-A3F6-8AA5FE42145D}"/>
                </a:ext>
              </a:extLst>
            </p:cNvPr>
            <p:cNvSpPr>
              <a:spLocks noChangeArrowheads="1"/>
            </p:cNvSpPr>
            <p:nvPr/>
          </p:nvSpPr>
          <p:spPr bwMode="auto">
            <a:xfrm>
              <a:off x="901668" y="1603429"/>
              <a:ext cx="7486680" cy="97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He is waddling towards the water. The fact that he is enjoying the sunshine as well is not very relevant. If you got rid of what was inside the commas, the sentence would have the same meaning.</a:t>
              </a:r>
            </a:p>
          </p:txBody>
        </p:sp>
        <p:sp>
          <p:nvSpPr>
            <p:cNvPr id="68" name="Rectangle 67">
              <a:extLst>
                <a:ext uri="{FF2B5EF4-FFF2-40B4-BE49-F238E27FC236}">
                  <a16:creationId xmlns:a16="http://schemas.microsoft.com/office/drawing/2014/main" xmlns="" id="{A38559A3-8042-4E96-A68D-E22D672E6459}"/>
                </a:ext>
              </a:extLst>
            </p:cNvPr>
            <p:cNvSpPr/>
            <p:nvPr/>
          </p:nvSpPr>
          <p:spPr>
            <a:xfrm>
              <a:off x="755650" y="1578063"/>
              <a:ext cx="57150" cy="1028915"/>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sp>
        <p:nvSpPr>
          <p:cNvPr id="61" name="pop up window">
            <a:extLst>
              <a:ext uri="{FF2B5EF4-FFF2-40B4-BE49-F238E27FC236}">
                <a16:creationId xmlns:a16="http://schemas.microsoft.com/office/drawing/2014/main" xmlns="" id="{DD6BABAB-D343-4866-A1CD-38ADA9EDB38A}"/>
              </a:ext>
            </a:extLst>
          </p:cNvPr>
          <p:cNvSpPr/>
          <p:nvPr/>
        </p:nvSpPr>
        <p:spPr>
          <a:xfrm>
            <a:off x="0" y="0"/>
            <a:ext cx="9144000" cy="6858000"/>
          </a:xfrm>
          <a:prstGeom prst="rect">
            <a:avLst/>
          </a:prstGeom>
          <a:solidFill>
            <a:schemeClr val="tx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winkl"/>
              <a:ea typeface="+mn-ea"/>
              <a:cs typeface="+mn-cs"/>
            </a:endParaRPr>
          </a:p>
        </p:txBody>
      </p:sp>
      <p:grpSp>
        <p:nvGrpSpPr>
          <p:cNvPr id="62" name="Text box">
            <a:extLst>
              <a:ext uri="{FF2B5EF4-FFF2-40B4-BE49-F238E27FC236}">
                <a16:creationId xmlns:a16="http://schemas.microsoft.com/office/drawing/2014/main" xmlns="" id="{B1F0F834-4AF3-46D7-8ECD-234B3E9F1653}"/>
              </a:ext>
            </a:extLst>
          </p:cNvPr>
          <p:cNvGrpSpPr>
            <a:grpSpLocks/>
          </p:cNvGrpSpPr>
          <p:nvPr/>
        </p:nvGrpSpPr>
        <p:grpSpPr bwMode="auto">
          <a:xfrm>
            <a:off x="755650" y="2993110"/>
            <a:ext cx="7632700" cy="871780"/>
            <a:chOff x="1663194" y="2621569"/>
            <a:chExt cx="7560785" cy="829642"/>
          </a:xfrm>
        </p:grpSpPr>
        <p:sp>
          <p:nvSpPr>
            <p:cNvPr id="63" name="Rectangle 62">
              <a:extLst>
                <a:ext uri="{FF2B5EF4-FFF2-40B4-BE49-F238E27FC236}">
                  <a16:creationId xmlns:a16="http://schemas.microsoft.com/office/drawing/2014/main" xmlns="" id="{E91BE028-A62F-4116-8087-A377E2679111}"/>
                </a:ext>
              </a:extLst>
            </p:cNvPr>
            <p:cNvSpPr/>
            <p:nvPr/>
          </p:nvSpPr>
          <p:spPr>
            <a:xfrm flipH="1">
              <a:off x="1760682" y="2631986"/>
              <a:ext cx="7463297" cy="811435"/>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64" name="Rectangle 63">
              <a:extLst>
                <a:ext uri="{FF2B5EF4-FFF2-40B4-BE49-F238E27FC236}">
                  <a16:creationId xmlns:a16="http://schemas.microsoft.com/office/drawing/2014/main" xmlns="" id="{C293EB38-7AF6-4EE4-81EF-361A6CF774A9}"/>
                </a:ext>
              </a:extLst>
            </p:cNvPr>
            <p:cNvSpPr/>
            <p:nvPr/>
          </p:nvSpPr>
          <p:spPr>
            <a:xfrm>
              <a:off x="1663194" y="2621569"/>
              <a:ext cx="55825" cy="829642"/>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65" name="Rectangle 33">
              <a:extLst>
                <a:ext uri="{FF2B5EF4-FFF2-40B4-BE49-F238E27FC236}">
                  <a16:creationId xmlns:a16="http://schemas.microsoft.com/office/drawing/2014/main" xmlns="" id="{3B7B5E81-27B7-4346-B4E5-C444F23A677D}"/>
                </a:ext>
              </a:extLst>
            </p:cNvPr>
            <p:cNvSpPr>
              <a:spLocks noChangeArrowheads="1"/>
            </p:cNvSpPr>
            <p:nvPr/>
          </p:nvSpPr>
          <p:spPr bwMode="auto">
            <a:xfrm>
              <a:off x="1770076" y="2723689"/>
              <a:ext cx="7453903" cy="615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Because the information is </a:t>
              </a:r>
              <a:r>
                <a:rPr lang="en-GB" altLang="en-US" b="1" dirty="0"/>
                <a:t>not essential </a:t>
              </a:r>
              <a:r>
                <a:rPr lang="en-GB" altLang="en-US" dirty="0"/>
                <a:t>to the meaning of the sentence, this is called a </a:t>
              </a:r>
              <a:r>
                <a:rPr lang="en-GB" altLang="en-US" b="1" dirty="0"/>
                <a:t>non-essential relative clause</a:t>
              </a:r>
              <a:r>
                <a:rPr lang="en-GB" altLang="en-US" dirty="0"/>
                <a:t>.</a:t>
              </a:r>
            </a:p>
          </p:txBody>
        </p:sp>
      </p:grpSp>
    </p:spTree>
    <p:extLst>
      <p:ext uri="{BB962C8B-B14F-4D97-AF65-F5344CB8AC3E}">
        <p14:creationId xmlns:p14="http://schemas.microsoft.com/office/powerpoint/2010/main" val="336856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anim calcmode="lin" valueType="num">
                                      <p:cBhvr>
                                        <p:cTn id="19" dur="500" fill="hold"/>
                                        <p:tgtEl>
                                          <p:spTgt spid="36"/>
                                        </p:tgtEl>
                                        <p:attrNameLst>
                                          <p:attrName>ppt_x</p:attrName>
                                        </p:attrNameLst>
                                      </p:cBhvr>
                                      <p:tavLst>
                                        <p:tav tm="0">
                                          <p:val>
                                            <p:strVal val="#ppt_x"/>
                                          </p:val>
                                        </p:tav>
                                        <p:tav tm="100000">
                                          <p:val>
                                            <p:strVal val="#ppt_x"/>
                                          </p:val>
                                        </p:tav>
                                      </p:tavLst>
                                    </p:anim>
                                    <p:anim calcmode="lin" valueType="num">
                                      <p:cBhvr>
                                        <p:cTn id="20"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36"/>
                                        </p:tgtEl>
                                      </p:cBhvr>
                                    </p:animEffect>
                                    <p:set>
                                      <p:cBhvr>
                                        <p:cTn id="28" dur="1" fill="hold">
                                          <p:stCondLst>
                                            <p:cond delay="499"/>
                                          </p:stCondLst>
                                        </p:cTn>
                                        <p:tgtEl>
                                          <p:spTgt spid="36"/>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5"/>
                                        </p:tgtEl>
                                      </p:cBhvr>
                                    </p:animEffect>
                                    <p:set>
                                      <p:cBhvr>
                                        <p:cTn id="34" dur="1" fill="hold">
                                          <p:stCondLst>
                                            <p:cond delay="499"/>
                                          </p:stCondLst>
                                        </p:cTn>
                                        <p:tgtEl>
                                          <p:spTgt spid="35"/>
                                        </p:tgtEl>
                                        <p:attrNameLst>
                                          <p:attrName>style.visibility</p:attrName>
                                        </p:attrNameLst>
                                      </p:cBhvr>
                                      <p:to>
                                        <p:strVal val="hidden"/>
                                      </p:to>
                                    </p:set>
                                  </p:childTnLst>
                                </p:cTn>
                              </p:par>
                            </p:childTnLst>
                          </p:cTn>
                        </p:par>
                        <p:par>
                          <p:cTn id="35" fill="hold">
                            <p:stCondLst>
                              <p:cond delay="500"/>
                            </p:stCondLst>
                            <p:childTnLst>
                              <p:par>
                                <p:cTn id="36" presetID="42" presetClass="entr" presetSubtype="0" fill="hold" nodeType="after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anim calcmode="lin" valueType="num">
                                      <p:cBhvr>
                                        <p:cTn id="39" dur="500" fill="hold"/>
                                        <p:tgtEl>
                                          <p:spTgt spid="39"/>
                                        </p:tgtEl>
                                        <p:attrNameLst>
                                          <p:attrName>ppt_x</p:attrName>
                                        </p:attrNameLst>
                                      </p:cBhvr>
                                      <p:tavLst>
                                        <p:tav tm="0">
                                          <p:val>
                                            <p:strVal val="#ppt_x"/>
                                          </p:val>
                                        </p:tav>
                                        <p:tav tm="100000">
                                          <p:val>
                                            <p:strVal val="#ppt_x"/>
                                          </p:val>
                                        </p:tav>
                                      </p:tavLst>
                                    </p:anim>
                                    <p:anim calcmode="lin" valueType="num">
                                      <p:cBhvr>
                                        <p:cTn id="40" dur="5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3"/>
                                        </p:tgtEl>
                                        <p:attrNameLst>
                                          <p:attrName>style.visibility</p:attrName>
                                        </p:attrNameLst>
                                      </p:cBhvr>
                                      <p:to>
                                        <p:strVal val="visible"/>
                                      </p:to>
                                    </p:set>
                                    <p:animEffect transition="in" filter="fade">
                                      <p:cBhvr>
                                        <p:cTn id="45" dur="1000"/>
                                        <p:tgtEl>
                                          <p:spTgt spid="43"/>
                                        </p:tgtEl>
                                      </p:cBhvr>
                                    </p:animEffect>
                                    <p:anim calcmode="lin" valueType="num">
                                      <p:cBhvr>
                                        <p:cTn id="46" dur="1000" fill="hold"/>
                                        <p:tgtEl>
                                          <p:spTgt spid="43"/>
                                        </p:tgtEl>
                                        <p:attrNameLst>
                                          <p:attrName>ppt_x</p:attrName>
                                        </p:attrNameLst>
                                      </p:cBhvr>
                                      <p:tavLst>
                                        <p:tav tm="0">
                                          <p:val>
                                            <p:strVal val="#ppt_x"/>
                                          </p:val>
                                        </p:tav>
                                        <p:tav tm="100000">
                                          <p:val>
                                            <p:strVal val="#ppt_x"/>
                                          </p:val>
                                        </p:tav>
                                      </p:tavLst>
                                    </p:anim>
                                    <p:anim calcmode="lin" valueType="num">
                                      <p:cBhvr>
                                        <p:cTn id="4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fade">
                                      <p:cBhvr>
                                        <p:cTn id="52" dur="500"/>
                                        <p:tgtEl>
                                          <p:spTgt spid="58"/>
                                        </p:tgtEl>
                                      </p:cBhvr>
                                    </p:animEffect>
                                    <p:anim calcmode="lin" valueType="num">
                                      <p:cBhvr>
                                        <p:cTn id="53" dur="500" fill="hold"/>
                                        <p:tgtEl>
                                          <p:spTgt spid="58"/>
                                        </p:tgtEl>
                                        <p:attrNameLst>
                                          <p:attrName>ppt_x</p:attrName>
                                        </p:attrNameLst>
                                      </p:cBhvr>
                                      <p:tavLst>
                                        <p:tav tm="0">
                                          <p:val>
                                            <p:strVal val="#ppt_x"/>
                                          </p:val>
                                        </p:tav>
                                        <p:tav tm="100000">
                                          <p:val>
                                            <p:strVal val="#ppt_x"/>
                                          </p:val>
                                        </p:tav>
                                      </p:tavLst>
                                    </p:anim>
                                    <p:anim calcmode="lin" valueType="num">
                                      <p:cBhvr>
                                        <p:cTn id="54" dur="5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66"/>
                                        </p:tgtEl>
                                        <p:attrNameLst>
                                          <p:attrName>style.visibility</p:attrName>
                                        </p:attrNameLst>
                                      </p:cBhvr>
                                      <p:to>
                                        <p:strVal val="visible"/>
                                      </p:to>
                                    </p:set>
                                    <p:animEffect transition="in" filter="fade">
                                      <p:cBhvr>
                                        <p:cTn id="59" dur="500"/>
                                        <p:tgtEl>
                                          <p:spTgt spid="66"/>
                                        </p:tgtEl>
                                      </p:cBhvr>
                                    </p:animEffect>
                                    <p:anim calcmode="lin" valueType="num">
                                      <p:cBhvr>
                                        <p:cTn id="60" dur="500" fill="hold"/>
                                        <p:tgtEl>
                                          <p:spTgt spid="66"/>
                                        </p:tgtEl>
                                        <p:attrNameLst>
                                          <p:attrName>ppt_x</p:attrName>
                                        </p:attrNameLst>
                                      </p:cBhvr>
                                      <p:tavLst>
                                        <p:tav tm="0">
                                          <p:val>
                                            <p:strVal val="#ppt_x"/>
                                          </p:val>
                                        </p:tav>
                                        <p:tav tm="100000">
                                          <p:val>
                                            <p:strVal val="#ppt_x"/>
                                          </p:val>
                                        </p:tav>
                                      </p:tavLst>
                                    </p:anim>
                                    <p:anim calcmode="lin" valueType="num">
                                      <p:cBhvr>
                                        <p:cTn id="61" dur="5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1"/>
                                        </p:tgtEl>
                                        <p:attrNameLst>
                                          <p:attrName>style.visibility</p:attrName>
                                        </p:attrNameLst>
                                      </p:cBhvr>
                                      <p:to>
                                        <p:strVal val="visible"/>
                                      </p:to>
                                    </p:set>
                                    <p:animEffect transition="in" filter="fade">
                                      <p:cBhvr>
                                        <p:cTn id="66" dur="500"/>
                                        <p:tgtEl>
                                          <p:spTgt spid="61"/>
                                        </p:tgtEl>
                                      </p:cBhvr>
                                    </p:animEffect>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62"/>
                                        </p:tgtEl>
                                        <p:attrNameLst>
                                          <p:attrName>style.visibility</p:attrName>
                                        </p:attrNameLst>
                                      </p:cBhvr>
                                      <p:to>
                                        <p:strVal val="visible"/>
                                      </p:to>
                                    </p:set>
                                    <p:animEffect transition="in" filter="fade">
                                      <p:cBhvr>
                                        <p:cTn id="7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DC5B591-F5E2-4EF0-9400-95FE857E1921}"/>
              </a:ext>
            </a:extLst>
          </p:cNvPr>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Commas and Relative Clauses</a:t>
            </a:r>
          </a:p>
        </p:txBody>
      </p:sp>
      <p:grpSp>
        <p:nvGrpSpPr>
          <p:cNvPr id="23" name="Text box">
            <a:extLst>
              <a:ext uri="{FF2B5EF4-FFF2-40B4-BE49-F238E27FC236}">
                <a16:creationId xmlns:a16="http://schemas.microsoft.com/office/drawing/2014/main" xmlns="" id="{6922918F-474E-48E6-8932-46125F48C919}"/>
              </a:ext>
            </a:extLst>
          </p:cNvPr>
          <p:cNvGrpSpPr>
            <a:grpSpLocks/>
          </p:cNvGrpSpPr>
          <p:nvPr/>
        </p:nvGrpSpPr>
        <p:grpSpPr bwMode="auto">
          <a:xfrm>
            <a:off x="755650" y="1717094"/>
            <a:ext cx="6102350" cy="871782"/>
            <a:chOff x="1663194" y="2615525"/>
            <a:chExt cx="6044854" cy="829644"/>
          </a:xfrm>
        </p:grpSpPr>
        <p:sp>
          <p:nvSpPr>
            <p:cNvPr id="24" name="Rectangle 23">
              <a:extLst>
                <a:ext uri="{FF2B5EF4-FFF2-40B4-BE49-F238E27FC236}">
                  <a16:creationId xmlns:a16="http://schemas.microsoft.com/office/drawing/2014/main" xmlns="" id="{A9725474-A1F2-4EAA-B8DE-7C90538EBC3A}"/>
                </a:ext>
              </a:extLst>
            </p:cNvPr>
            <p:cNvSpPr/>
            <p:nvPr/>
          </p:nvSpPr>
          <p:spPr>
            <a:xfrm flipH="1">
              <a:off x="1760683" y="2631986"/>
              <a:ext cx="5947365" cy="806486"/>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5" name="Rectangle 24">
              <a:extLst>
                <a:ext uri="{FF2B5EF4-FFF2-40B4-BE49-F238E27FC236}">
                  <a16:creationId xmlns:a16="http://schemas.microsoft.com/office/drawing/2014/main" xmlns="" id="{BE818200-BB46-4DCB-BA5C-0B0ABAC18BA3}"/>
                </a:ext>
              </a:extLst>
            </p:cNvPr>
            <p:cNvSpPr/>
            <p:nvPr/>
          </p:nvSpPr>
          <p:spPr>
            <a:xfrm>
              <a:off x="1663194" y="2615525"/>
              <a:ext cx="55825" cy="829644"/>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6" name="Rectangle 33">
              <a:extLst>
                <a:ext uri="{FF2B5EF4-FFF2-40B4-BE49-F238E27FC236}">
                  <a16:creationId xmlns:a16="http://schemas.microsoft.com/office/drawing/2014/main" xmlns="" id="{46A96162-4C68-4E0B-9A9E-6D272A2FF0A2}"/>
                </a:ext>
              </a:extLst>
            </p:cNvPr>
            <p:cNvSpPr>
              <a:spLocks noChangeArrowheads="1"/>
            </p:cNvSpPr>
            <p:nvPr/>
          </p:nvSpPr>
          <p:spPr bwMode="auto">
            <a:xfrm>
              <a:off x="1770076" y="2723689"/>
              <a:ext cx="4961145" cy="615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When the relative clause contains essential information, no commas are needed. </a:t>
              </a:r>
            </a:p>
          </p:txBody>
        </p:sp>
      </p:grpSp>
      <p:pic>
        <p:nvPicPr>
          <p:cNvPr id="35" name="Picture 34">
            <a:extLst>
              <a:ext uri="{FF2B5EF4-FFF2-40B4-BE49-F238E27FC236}">
                <a16:creationId xmlns:a16="http://schemas.microsoft.com/office/drawing/2014/main" xmlns="" id="{13AB560B-D19F-4BD0-A490-4EAA827141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257364" y="1557363"/>
            <a:ext cx="2117523" cy="4751362"/>
          </a:xfrm>
          <a:prstGeom prst="rect">
            <a:avLst/>
          </a:prstGeom>
        </p:spPr>
      </p:pic>
      <p:grpSp>
        <p:nvGrpSpPr>
          <p:cNvPr id="43" name="Group 42">
            <a:extLst>
              <a:ext uri="{FF2B5EF4-FFF2-40B4-BE49-F238E27FC236}">
                <a16:creationId xmlns:a16="http://schemas.microsoft.com/office/drawing/2014/main" xmlns="" id="{DA4D2BB4-47D7-4C4D-A5CE-7EF58047524D}"/>
              </a:ext>
            </a:extLst>
          </p:cNvPr>
          <p:cNvGrpSpPr>
            <a:grpSpLocks/>
          </p:cNvGrpSpPr>
          <p:nvPr/>
        </p:nvGrpSpPr>
        <p:grpSpPr bwMode="auto">
          <a:xfrm>
            <a:off x="-78377" y="2877126"/>
            <a:ext cx="9326879" cy="879082"/>
            <a:chOff x="2055966" y="4934664"/>
            <a:chExt cx="5043043" cy="827177"/>
          </a:xfrm>
          <a:solidFill>
            <a:srgbClr val="BCBCE9"/>
          </a:solidFill>
        </p:grpSpPr>
        <p:sp>
          <p:nvSpPr>
            <p:cNvPr id="44" name="Rectangle 43">
              <a:extLst>
                <a:ext uri="{FF2B5EF4-FFF2-40B4-BE49-F238E27FC236}">
                  <a16:creationId xmlns:a16="http://schemas.microsoft.com/office/drawing/2014/main" xmlns="" id="{8D136AD4-06B2-4DA7-BA38-B11367FC2801}"/>
                </a:ext>
              </a:extLst>
            </p:cNvPr>
            <p:cNvSpPr/>
            <p:nvPr/>
          </p:nvSpPr>
          <p:spPr>
            <a:xfrm>
              <a:off x="2055966" y="4934664"/>
              <a:ext cx="5043043" cy="827177"/>
            </a:xfrm>
            <a:prstGeom prst="rect">
              <a:avLst/>
            </a:prstGeom>
            <a:solidFill>
              <a:srgbClr val="90C7E5"/>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45" name="Rectangle 70">
              <a:extLst>
                <a:ext uri="{FF2B5EF4-FFF2-40B4-BE49-F238E27FC236}">
                  <a16:creationId xmlns:a16="http://schemas.microsoft.com/office/drawing/2014/main" xmlns="" id="{4100B7FB-4EAD-4907-92BA-49264F2E4241}"/>
                </a:ext>
              </a:extLst>
            </p:cNvPr>
            <p:cNvSpPr>
              <a:spLocks noChangeArrowheads="1"/>
            </p:cNvSpPr>
            <p:nvPr/>
          </p:nvSpPr>
          <p:spPr bwMode="auto">
            <a:xfrm>
              <a:off x="2881961" y="5004654"/>
              <a:ext cx="3376927" cy="666089"/>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sz="2000" dirty="0">
                  <a:solidFill>
                    <a:srgbClr val="1C1C1C"/>
                  </a:solidFill>
                  <a:latin typeface="+mn-lt"/>
                </a:rPr>
                <a:t>The penguin who banged his head on the side of the rock needed to be rescued by a specialist team of vets. </a:t>
              </a:r>
            </a:p>
          </p:txBody>
        </p:sp>
      </p:grpSp>
      <p:grpSp>
        <p:nvGrpSpPr>
          <p:cNvPr id="58" name="Group 57">
            <a:extLst>
              <a:ext uri="{FF2B5EF4-FFF2-40B4-BE49-F238E27FC236}">
                <a16:creationId xmlns:a16="http://schemas.microsoft.com/office/drawing/2014/main" xmlns="" id="{16D16BB9-E0C1-4B07-B454-6923727F6A67}"/>
              </a:ext>
            </a:extLst>
          </p:cNvPr>
          <p:cNvGrpSpPr>
            <a:grpSpLocks/>
          </p:cNvGrpSpPr>
          <p:nvPr/>
        </p:nvGrpSpPr>
        <p:grpSpPr bwMode="auto">
          <a:xfrm>
            <a:off x="755652" y="4016317"/>
            <a:ext cx="5143124" cy="976403"/>
            <a:chOff x="755650" y="1603429"/>
            <a:chExt cx="5143124" cy="975773"/>
          </a:xfrm>
        </p:grpSpPr>
        <p:sp>
          <p:nvSpPr>
            <p:cNvPr id="59" name="Rectangle 4">
              <a:extLst>
                <a:ext uri="{FF2B5EF4-FFF2-40B4-BE49-F238E27FC236}">
                  <a16:creationId xmlns:a16="http://schemas.microsoft.com/office/drawing/2014/main" xmlns="" id="{CAFDB249-70F0-426D-A3C6-97941F2BADEF}"/>
                </a:ext>
              </a:extLst>
            </p:cNvPr>
            <p:cNvSpPr>
              <a:spLocks noChangeArrowheads="1"/>
            </p:cNvSpPr>
            <p:nvPr/>
          </p:nvSpPr>
          <p:spPr bwMode="auto">
            <a:xfrm>
              <a:off x="901668" y="1603429"/>
              <a:ext cx="4997106" cy="975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This specifies a particular penguin. The fact that this penguin has a head injury is very relevant to the meaning of the sentence. </a:t>
              </a:r>
            </a:p>
          </p:txBody>
        </p:sp>
        <p:sp>
          <p:nvSpPr>
            <p:cNvPr id="60" name="Rectangle 59">
              <a:extLst>
                <a:ext uri="{FF2B5EF4-FFF2-40B4-BE49-F238E27FC236}">
                  <a16:creationId xmlns:a16="http://schemas.microsoft.com/office/drawing/2014/main" xmlns="" id="{4FCC2C88-2AD1-4010-95BC-B79BBB5BE68B}"/>
                </a:ext>
              </a:extLst>
            </p:cNvPr>
            <p:cNvSpPr/>
            <p:nvPr/>
          </p:nvSpPr>
          <p:spPr>
            <a:xfrm>
              <a:off x="755650" y="1667348"/>
              <a:ext cx="57150" cy="850343"/>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66" name="Group 65">
            <a:extLst>
              <a:ext uri="{FF2B5EF4-FFF2-40B4-BE49-F238E27FC236}">
                <a16:creationId xmlns:a16="http://schemas.microsoft.com/office/drawing/2014/main" xmlns="" id="{26A3AAC4-4283-477D-A5B9-2B3A5C7697F1}"/>
              </a:ext>
            </a:extLst>
          </p:cNvPr>
          <p:cNvGrpSpPr>
            <a:grpSpLocks/>
          </p:cNvGrpSpPr>
          <p:nvPr/>
        </p:nvGrpSpPr>
        <p:grpSpPr bwMode="auto">
          <a:xfrm>
            <a:off x="755652" y="5172635"/>
            <a:ext cx="5636183" cy="705038"/>
            <a:chOff x="755650" y="1597795"/>
            <a:chExt cx="5636183" cy="704587"/>
          </a:xfrm>
        </p:grpSpPr>
        <p:sp>
          <p:nvSpPr>
            <p:cNvPr id="67" name="Rectangle 4">
              <a:extLst>
                <a:ext uri="{FF2B5EF4-FFF2-40B4-BE49-F238E27FC236}">
                  <a16:creationId xmlns:a16="http://schemas.microsoft.com/office/drawing/2014/main" xmlns="" id="{CD3072DC-058C-4C21-A3F6-8AA5FE42145D}"/>
                </a:ext>
              </a:extLst>
            </p:cNvPr>
            <p:cNvSpPr>
              <a:spLocks noChangeArrowheads="1"/>
            </p:cNvSpPr>
            <p:nvPr/>
          </p:nvSpPr>
          <p:spPr bwMode="auto">
            <a:xfrm>
              <a:off x="901668" y="1603429"/>
              <a:ext cx="5490165" cy="698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If you removed the relative clause from this sentence, the meaning of the sentence would change. </a:t>
              </a:r>
            </a:p>
          </p:txBody>
        </p:sp>
        <p:sp>
          <p:nvSpPr>
            <p:cNvPr id="68" name="Rectangle 67">
              <a:extLst>
                <a:ext uri="{FF2B5EF4-FFF2-40B4-BE49-F238E27FC236}">
                  <a16:creationId xmlns:a16="http://schemas.microsoft.com/office/drawing/2014/main" xmlns="" id="{A38559A3-8042-4E96-A68D-E22D672E6459}"/>
                </a:ext>
              </a:extLst>
            </p:cNvPr>
            <p:cNvSpPr/>
            <p:nvPr/>
          </p:nvSpPr>
          <p:spPr>
            <a:xfrm>
              <a:off x="755650" y="1597795"/>
              <a:ext cx="57150" cy="702763"/>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sp>
        <p:nvSpPr>
          <p:cNvPr id="61" name="pop up window">
            <a:extLst>
              <a:ext uri="{FF2B5EF4-FFF2-40B4-BE49-F238E27FC236}">
                <a16:creationId xmlns:a16="http://schemas.microsoft.com/office/drawing/2014/main" xmlns="" id="{DD6BABAB-D343-4866-A1CD-38ADA9EDB38A}"/>
              </a:ext>
            </a:extLst>
          </p:cNvPr>
          <p:cNvSpPr/>
          <p:nvPr/>
        </p:nvSpPr>
        <p:spPr>
          <a:xfrm>
            <a:off x="0" y="0"/>
            <a:ext cx="9144000" cy="6858000"/>
          </a:xfrm>
          <a:prstGeom prst="rect">
            <a:avLst/>
          </a:prstGeom>
          <a:solidFill>
            <a:schemeClr val="tx1">
              <a:alpha val="8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Twinkl"/>
              <a:ea typeface="+mn-ea"/>
              <a:cs typeface="+mn-cs"/>
            </a:endParaRPr>
          </a:p>
        </p:txBody>
      </p:sp>
      <p:grpSp>
        <p:nvGrpSpPr>
          <p:cNvPr id="62" name="Text box">
            <a:extLst>
              <a:ext uri="{FF2B5EF4-FFF2-40B4-BE49-F238E27FC236}">
                <a16:creationId xmlns:a16="http://schemas.microsoft.com/office/drawing/2014/main" xmlns="" id="{B1F0F834-4AF3-46D7-8ECD-234B3E9F1653}"/>
              </a:ext>
            </a:extLst>
          </p:cNvPr>
          <p:cNvGrpSpPr>
            <a:grpSpLocks/>
          </p:cNvGrpSpPr>
          <p:nvPr/>
        </p:nvGrpSpPr>
        <p:grpSpPr bwMode="auto">
          <a:xfrm>
            <a:off x="755650" y="2993110"/>
            <a:ext cx="7632700" cy="871780"/>
            <a:chOff x="1663194" y="2621569"/>
            <a:chExt cx="7560785" cy="829642"/>
          </a:xfrm>
        </p:grpSpPr>
        <p:sp>
          <p:nvSpPr>
            <p:cNvPr id="63" name="Rectangle 62">
              <a:extLst>
                <a:ext uri="{FF2B5EF4-FFF2-40B4-BE49-F238E27FC236}">
                  <a16:creationId xmlns:a16="http://schemas.microsoft.com/office/drawing/2014/main" xmlns="" id="{E91BE028-A62F-4116-8087-A377E2679111}"/>
                </a:ext>
              </a:extLst>
            </p:cNvPr>
            <p:cNvSpPr/>
            <p:nvPr/>
          </p:nvSpPr>
          <p:spPr>
            <a:xfrm flipH="1">
              <a:off x="1760682" y="2631986"/>
              <a:ext cx="7463297" cy="811435"/>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64" name="Rectangle 63">
              <a:extLst>
                <a:ext uri="{FF2B5EF4-FFF2-40B4-BE49-F238E27FC236}">
                  <a16:creationId xmlns:a16="http://schemas.microsoft.com/office/drawing/2014/main" xmlns="" id="{C293EB38-7AF6-4EE4-81EF-361A6CF774A9}"/>
                </a:ext>
              </a:extLst>
            </p:cNvPr>
            <p:cNvSpPr/>
            <p:nvPr/>
          </p:nvSpPr>
          <p:spPr>
            <a:xfrm>
              <a:off x="1663194" y="2621569"/>
              <a:ext cx="55825" cy="829642"/>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65" name="Rectangle 33">
              <a:extLst>
                <a:ext uri="{FF2B5EF4-FFF2-40B4-BE49-F238E27FC236}">
                  <a16:creationId xmlns:a16="http://schemas.microsoft.com/office/drawing/2014/main" xmlns="" id="{3B7B5E81-27B7-4346-B4E5-C444F23A677D}"/>
                </a:ext>
              </a:extLst>
            </p:cNvPr>
            <p:cNvSpPr>
              <a:spLocks noChangeArrowheads="1"/>
            </p:cNvSpPr>
            <p:nvPr/>
          </p:nvSpPr>
          <p:spPr bwMode="auto">
            <a:xfrm>
              <a:off x="1770076" y="2723689"/>
              <a:ext cx="7453903" cy="615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Because the information is </a:t>
              </a:r>
              <a:r>
                <a:rPr lang="en-GB" altLang="en-US" b="1" dirty="0"/>
                <a:t>essential</a:t>
              </a:r>
              <a:r>
                <a:rPr lang="en-GB" altLang="en-US" dirty="0"/>
                <a:t> to the sentence, this is called an essential </a:t>
              </a:r>
              <a:r>
                <a:rPr lang="en-GB" altLang="en-US" b="1" dirty="0"/>
                <a:t>relative clause</a:t>
              </a:r>
              <a:r>
                <a:rPr lang="en-GB" altLang="en-US" dirty="0"/>
                <a:t>. </a:t>
              </a:r>
            </a:p>
          </p:txBody>
        </p:sp>
      </p:grpSp>
    </p:spTree>
    <p:extLst>
      <p:ext uri="{BB962C8B-B14F-4D97-AF65-F5344CB8AC3E}">
        <p14:creationId xmlns:p14="http://schemas.microsoft.com/office/powerpoint/2010/main" val="401436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1000"/>
                                        <p:tgtEl>
                                          <p:spTgt spid="43"/>
                                        </p:tgtEl>
                                      </p:cBhvr>
                                    </p:animEffect>
                                    <p:anim calcmode="lin" valueType="num">
                                      <p:cBhvr>
                                        <p:cTn id="12" dur="1000" fill="hold"/>
                                        <p:tgtEl>
                                          <p:spTgt spid="43"/>
                                        </p:tgtEl>
                                        <p:attrNameLst>
                                          <p:attrName>ppt_x</p:attrName>
                                        </p:attrNameLst>
                                      </p:cBhvr>
                                      <p:tavLst>
                                        <p:tav tm="0">
                                          <p:val>
                                            <p:strVal val="#ppt_x"/>
                                          </p:val>
                                        </p:tav>
                                        <p:tav tm="100000">
                                          <p:val>
                                            <p:strVal val="#ppt_x"/>
                                          </p:val>
                                        </p:tav>
                                      </p:tavLst>
                                    </p:anim>
                                    <p:anim calcmode="lin" valueType="num">
                                      <p:cBhvr>
                                        <p:cTn id="13"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fade">
                                      <p:cBhvr>
                                        <p:cTn id="18" dur="500"/>
                                        <p:tgtEl>
                                          <p:spTgt spid="58"/>
                                        </p:tgtEl>
                                      </p:cBhvr>
                                    </p:animEffect>
                                    <p:anim calcmode="lin" valueType="num">
                                      <p:cBhvr>
                                        <p:cTn id="19" dur="500" fill="hold"/>
                                        <p:tgtEl>
                                          <p:spTgt spid="58"/>
                                        </p:tgtEl>
                                        <p:attrNameLst>
                                          <p:attrName>ppt_x</p:attrName>
                                        </p:attrNameLst>
                                      </p:cBhvr>
                                      <p:tavLst>
                                        <p:tav tm="0">
                                          <p:val>
                                            <p:strVal val="#ppt_x"/>
                                          </p:val>
                                        </p:tav>
                                        <p:tav tm="100000">
                                          <p:val>
                                            <p:strVal val="#ppt_x"/>
                                          </p:val>
                                        </p:tav>
                                      </p:tavLst>
                                    </p:anim>
                                    <p:anim calcmode="lin" valueType="num">
                                      <p:cBhvr>
                                        <p:cTn id="20" dur="5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fade">
                                      <p:cBhvr>
                                        <p:cTn id="25" dur="500"/>
                                        <p:tgtEl>
                                          <p:spTgt spid="66"/>
                                        </p:tgtEl>
                                      </p:cBhvr>
                                    </p:animEffect>
                                    <p:anim calcmode="lin" valueType="num">
                                      <p:cBhvr>
                                        <p:cTn id="26" dur="500" fill="hold"/>
                                        <p:tgtEl>
                                          <p:spTgt spid="66"/>
                                        </p:tgtEl>
                                        <p:attrNameLst>
                                          <p:attrName>ppt_x</p:attrName>
                                        </p:attrNameLst>
                                      </p:cBhvr>
                                      <p:tavLst>
                                        <p:tav tm="0">
                                          <p:val>
                                            <p:strVal val="#ppt_x"/>
                                          </p:val>
                                        </p:tav>
                                        <p:tav tm="100000">
                                          <p:val>
                                            <p:strVal val="#ppt_x"/>
                                          </p:val>
                                        </p:tav>
                                      </p:tavLst>
                                    </p:anim>
                                    <p:anim calcmode="lin" valueType="num">
                                      <p:cBhvr>
                                        <p:cTn id="27" dur="5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500"/>
                                        <p:tgtEl>
                                          <p:spTgt spid="61"/>
                                        </p:tgtEl>
                                      </p:cBhvr>
                                    </p:animEffec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62"/>
                                        </p:tgtEl>
                                        <p:attrNameLst>
                                          <p:attrName>style.visibility</p:attrName>
                                        </p:attrNameLst>
                                      </p:cBhvr>
                                      <p:to>
                                        <p:strVal val="visible"/>
                                      </p:to>
                                    </p:set>
                                    <p:animEffect transition="in" filter="fade">
                                      <p:cBhvr>
                                        <p:cTn id="36"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DC5B591-F5E2-4EF0-9400-95FE857E1921}"/>
              </a:ext>
            </a:extLst>
          </p:cNvPr>
          <p:cNvSpPr txBox="1"/>
          <p:nvPr/>
        </p:nvSpPr>
        <p:spPr>
          <a:xfrm>
            <a:off x="755650" y="728663"/>
            <a:ext cx="7632700" cy="1077218"/>
          </a:xfrm>
          <a:prstGeom prst="rect">
            <a:avLst/>
          </a:prstGeom>
          <a:noFill/>
        </p:spPr>
        <p:txBody>
          <a:bodyPr wrap="square" rtlCol="0">
            <a:spAutoFit/>
          </a:bodyPr>
          <a:lstStyle/>
          <a:p>
            <a:pPr algn="ctr"/>
            <a:r>
              <a:rPr lang="en-GB" sz="3200" dirty="0">
                <a:latin typeface="+mj-lt"/>
              </a:rPr>
              <a:t>Commas and Relative Clauses</a:t>
            </a:r>
            <a:br>
              <a:rPr lang="en-GB" sz="3200" dirty="0">
                <a:latin typeface="+mj-lt"/>
              </a:rPr>
            </a:br>
            <a:r>
              <a:rPr lang="en-GB" sz="3200" dirty="0">
                <a:latin typeface="+mj-lt"/>
              </a:rPr>
              <a:t>To recap:</a:t>
            </a:r>
          </a:p>
        </p:txBody>
      </p:sp>
      <p:grpSp>
        <p:nvGrpSpPr>
          <p:cNvPr id="7" name="Text box">
            <a:extLst>
              <a:ext uri="{FF2B5EF4-FFF2-40B4-BE49-F238E27FC236}">
                <a16:creationId xmlns:a16="http://schemas.microsoft.com/office/drawing/2014/main" xmlns="" id="{5F36D3A9-5D3B-40AE-AD6F-B6BD3D94BE3E}"/>
              </a:ext>
            </a:extLst>
          </p:cNvPr>
          <p:cNvGrpSpPr>
            <a:grpSpLocks/>
          </p:cNvGrpSpPr>
          <p:nvPr/>
        </p:nvGrpSpPr>
        <p:grpSpPr bwMode="auto">
          <a:xfrm>
            <a:off x="755650" y="2013268"/>
            <a:ext cx="7632700" cy="595465"/>
            <a:chOff x="1663194" y="2627576"/>
            <a:chExt cx="7560785" cy="566682"/>
          </a:xfrm>
        </p:grpSpPr>
        <p:sp>
          <p:nvSpPr>
            <p:cNvPr id="8" name="Rectangle 7">
              <a:extLst>
                <a:ext uri="{FF2B5EF4-FFF2-40B4-BE49-F238E27FC236}">
                  <a16:creationId xmlns:a16="http://schemas.microsoft.com/office/drawing/2014/main" xmlns="" id="{290AE471-272C-45DB-9048-B5811452B1C3}"/>
                </a:ext>
              </a:extLst>
            </p:cNvPr>
            <p:cNvSpPr/>
            <p:nvPr/>
          </p:nvSpPr>
          <p:spPr>
            <a:xfrm flipH="1">
              <a:off x="1760683" y="2631986"/>
              <a:ext cx="7463296" cy="562272"/>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9" name="Rectangle 8">
              <a:extLst>
                <a:ext uri="{FF2B5EF4-FFF2-40B4-BE49-F238E27FC236}">
                  <a16:creationId xmlns:a16="http://schemas.microsoft.com/office/drawing/2014/main" xmlns="" id="{8C26C307-1D51-4959-BA90-C0D47C3390CF}"/>
                </a:ext>
              </a:extLst>
            </p:cNvPr>
            <p:cNvSpPr/>
            <p:nvPr/>
          </p:nvSpPr>
          <p:spPr>
            <a:xfrm>
              <a:off x="1663194" y="2627576"/>
              <a:ext cx="55825" cy="566657"/>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0" name="Rectangle 33">
              <a:extLst>
                <a:ext uri="{FF2B5EF4-FFF2-40B4-BE49-F238E27FC236}">
                  <a16:creationId xmlns:a16="http://schemas.microsoft.com/office/drawing/2014/main" xmlns="" id="{04001D50-7B7A-4CDA-B0EB-782BAC452EFF}"/>
                </a:ext>
              </a:extLst>
            </p:cNvPr>
            <p:cNvSpPr>
              <a:spLocks noChangeArrowheads="1"/>
            </p:cNvSpPr>
            <p:nvPr/>
          </p:nvSpPr>
          <p:spPr bwMode="auto">
            <a:xfrm>
              <a:off x="1770076" y="2723689"/>
              <a:ext cx="7332169" cy="35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There are two types of relative clauses: </a:t>
              </a:r>
              <a:r>
                <a:rPr lang="en-GB" altLang="en-US" b="1" dirty="0"/>
                <a:t>non-essential</a:t>
              </a:r>
              <a:r>
                <a:rPr lang="en-GB" altLang="en-US" dirty="0"/>
                <a:t> and </a:t>
              </a:r>
              <a:r>
                <a:rPr lang="en-GB" altLang="en-US" b="1" dirty="0"/>
                <a:t>essential</a:t>
              </a:r>
              <a:r>
                <a:rPr lang="en-GB" altLang="en-US" dirty="0"/>
                <a:t>. </a:t>
              </a:r>
            </a:p>
          </p:txBody>
        </p:sp>
      </p:grpSp>
      <p:grpSp>
        <p:nvGrpSpPr>
          <p:cNvPr id="11" name="Group 10">
            <a:extLst>
              <a:ext uri="{FF2B5EF4-FFF2-40B4-BE49-F238E27FC236}">
                <a16:creationId xmlns:a16="http://schemas.microsoft.com/office/drawing/2014/main" xmlns="" id="{222D73A3-241C-42A1-8AA3-87247A6E3BE9}"/>
              </a:ext>
            </a:extLst>
          </p:cNvPr>
          <p:cNvGrpSpPr>
            <a:grpSpLocks/>
          </p:cNvGrpSpPr>
          <p:nvPr/>
        </p:nvGrpSpPr>
        <p:grpSpPr bwMode="auto">
          <a:xfrm>
            <a:off x="755650" y="2971805"/>
            <a:ext cx="5707903" cy="707762"/>
            <a:chOff x="755650" y="1595074"/>
            <a:chExt cx="5707903" cy="707307"/>
          </a:xfrm>
        </p:grpSpPr>
        <p:sp>
          <p:nvSpPr>
            <p:cNvPr id="12" name="Rectangle 4">
              <a:extLst>
                <a:ext uri="{FF2B5EF4-FFF2-40B4-BE49-F238E27FC236}">
                  <a16:creationId xmlns:a16="http://schemas.microsoft.com/office/drawing/2014/main" xmlns="" id="{E432361C-032C-40E4-80A5-2DDD7E4B6AC7}"/>
                </a:ext>
              </a:extLst>
            </p:cNvPr>
            <p:cNvSpPr>
              <a:spLocks noChangeArrowheads="1"/>
            </p:cNvSpPr>
            <p:nvPr/>
          </p:nvSpPr>
          <p:spPr bwMode="auto">
            <a:xfrm>
              <a:off x="901669" y="1603429"/>
              <a:ext cx="5561884" cy="69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Non-essential relative clauses offer additional information about the noun.</a:t>
              </a:r>
            </a:p>
          </p:txBody>
        </p:sp>
        <p:sp>
          <p:nvSpPr>
            <p:cNvPr id="13" name="Rectangle 12">
              <a:extLst>
                <a:ext uri="{FF2B5EF4-FFF2-40B4-BE49-F238E27FC236}">
                  <a16:creationId xmlns:a16="http://schemas.microsoft.com/office/drawing/2014/main" xmlns="" id="{32736EDA-F599-4551-82C0-AA4096576539}"/>
                </a:ext>
              </a:extLst>
            </p:cNvPr>
            <p:cNvSpPr/>
            <p:nvPr/>
          </p:nvSpPr>
          <p:spPr>
            <a:xfrm>
              <a:off x="755650" y="1595074"/>
              <a:ext cx="57150" cy="696511"/>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14" name="Group 13">
            <a:extLst>
              <a:ext uri="{FF2B5EF4-FFF2-40B4-BE49-F238E27FC236}">
                <a16:creationId xmlns:a16="http://schemas.microsoft.com/office/drawing/2014/main" xmlns="" id="{D51C934F-77E2-417E-800F-359BCE8BB17E}"/>
              </a:ext>
            </a:extLst>
          </p:cNvPr>
          <p:cNvGrpSpPr>
            <a:grpSpLocks/>
          </p:cNvGrpSpPr>
          <p:nvPr/>
        </p:nvGrpSpPr>
        <p:grpSpPr bwMode="auto">
          <a:xfrm>
            <a:off x="755650" y="4066584"/>
            <a:ext cx="4892115" cy="1358176"/>
            <a:chOff x="755650" y="1551366"/>
            <a:chExt cx="4892115" cy="1357303"/>
          </a:xfrm>
        </p:grpSpPr>
        <p:sp>
          <p:nvSpPr>
            <p:cNvPr id="15" name="Rectangle 4">
              <a:extLst>
                <a:ext uri="{FF2B5EF4-FFF2-40B4-BE49-F238E27FC236}">
                  <a16:creationId xmlns:a16="http://schemas.microsoft.com/office/drawing/2014/main" xmlns="" id="{DFEAA963-2A44-4032-AE11-C30561BC0B3A}"/>
                </a:ext>
              </a:extLst>
            </p:cNvPr>
            <p:cNvSpPr>
              <a:spLocks noChangeArrowheads="1"/>
            </p:cNvSpPr>
            <p:nvPr/>
          </p:nvSpPr>
          <p:spPr bwMode="auto">
            <a:xfrm>
              <a:off x="901669" y="1603429"/>
              <a:ext cx="4746096" cy="1252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They are separated from the rest of the sentences by commas because the information they provide can be left off without changing the meaning of the sentence. </a:t>
              </a:r>
            </a:p>
          </p:txBody>
        </p:sp>
        <p:sp>
          <p:nvSpPr>
            <p:cNvPr id="16" name="Rectangle 15">
              <a:extLst>
                <a:ext uri="{FF2B5EF4-FFF2-40B4-BE49-F238E27FC236}">
                  <a16:creationId xmlns:a16="http://schemas.microsoft.com/office/drawing/2014/main" xmlns="" id="{2195F7B1-2291-413D-8783-CC120A6C6A74}"/>
                </a:ext>
              </a:extLst>
            </p:cNvPr>
            <p:cNvSpPr/>
            <p:nvPr/>
          </p:nvSpPr>
          <p:spPr>
            <a:xfrm>
              <a:off x="755650" y="1551366"/>
              <a:ext cx="57150" cy="1357303"/>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pic>
        <p:nvPicPr>
          <p:cNvPr id="4" name="Picture 3">
            <a:extLst>
              <a:ext uri="{FF2B5EF4-FFF2-40B4-BE49-F238E27FC236}">
                <a16:creationId xmlns:a16="http://schemas.microsoft.com/office/drawing/2014/main" xmlns="" id="{6AE4D843-EB88-48A0-B2D6-BABFF7B67B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59360" y="2734234"/>
            <a:ext cx="3028990" cy="4123765"/>
          </a:xfrm>
          <a:prstGeom prst="rect">
            <a:avLst/>
          </a:prstGeom>
        </p:spPr>
      </p:pic>
      <p:grpSp>
        <p:nvGrpSpPr>
          <p:cNvPr id="25" name="Group 24">
            <a:extLst>
              <a:ext uri="{FF2B5EF4-FFF2-40B4-BE49-F238E27FC236}">
                <a16:creationId xmlns:a16="http://schemas.microsoft.com/office/drawing/2014/main" xmlns="" id="{A85D67D3-ECF5-46C8-AAB7-4D666E7419CF}"/>
              </a:ext>
            </a:extLst>
          </p:cNvPr>
          <p:cNvGrpSpPr>
            <a:grpSpLocks/>
          </p:cNvGrpSpPr>
          <p:nvPr/>
        </p:nvGrpSpPr>
        <p:grpSpPr bwMode="auto">
          <a:xfrm>
            <a:off x="755650" y="2037028"/>
            <a:ext cx="7607300" cy="658545"/>
            <a:chOff x="755917" y="4874331"/>
            <a:chExt cx="7606629" cy="658545"/>
          </a:xfrm>
        </p:grpSpPr>
        <p:sp>
          <p:nvSpPr>
            <p:cNvPr id="26" name="Rectangle 25">
              <a:extLst>
                <a:ext uri="{FF2B5EF4-FFF2-40B4-BE49-F238E27FC236}">
                  <a16:creationId xmlns:a16="http://schemas.microsoft.com/office/drawing/2014/main" xmlns="" id="{7E32A021-FE23-4E85-A197-FFE66A1C5405}"/>
                </a:ext>
              </a:extLst>
            </p:cNvPr>
            <p:cNvSpPr/>
            <p:nvPr/>
          </p:nvSpPr>
          <p:spPr>
            <a:xfrm>
              <a:off x="787664" y="4874331"/>
              <a:ext cx="7574882" cy="658545"/>
            </a:xfrm>
            <a:prstGeom prst="rect">
              <a:avLst/>
            </a:prstGeom>
            <a:solidFill>
              <a:srgbClr val="FFFFFF"/>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7" name="Rectangle 70">
              <a:extLst>
                <a:ext uri="{FF2B5EF4-FFF2-40B4-BE49-F238E27FC236}">
                  <a16:creationId xmlns:a16="http://schemas.microsoft.com/office/drawing/2014/main" xmlns="" id="{FF05E886-C9DA-495E-8F13-2C792F7A9C86}"/>
                </a:ext>
              </a:extLst>
            </p:cNvPr>
            <p:cNvSpPr>
              <a:spLocks noChangeArrowheads="1"/>
            </p:cNvSpPr>
            <p:nvPr/>
          </p:nvSpPr>
          <p:spPr bwMode="auto">
            <a:xfrm>
              <a:off x="755917" y="5012527"/>
              <a:ext cx="75450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dirty="0"/>
                <a:t>The lamp post, where the girl was standing, was lit.</a:t>
              </a:r>
            </a:p>
          </p:txBody>
        </p:sp>
      </p:grpSp>
      <p:grpSp>
        <p:nvGrpSpPr>
          <p:cNvPr id="29" name="Text box">
            <a:extLst>
              <a:ext uri="{FF2B5EF4-FFF2-40B4-BE49-F238E27FC236}">
                <a16:creationId xmlns:a16="http://schemas.microsoft.com/office/drawing/2014/main" xmlns="" id="{2E042F29-1F0C-47E6-8667-2184B5E047CD}"/>
              </a:ext>
            </a:extLst>
          </p:cNvPr>
          <p:cNvGrpSpPr>
            <a:grpSpLocks/>
          </p:cNvGrpSpPr>
          <p:nvPr/>
        </p:nvGrpSpPr>
        <p:grpSpPr bwMode="auto">
          <a:xfrm>
            <a:off x="755650" y="2945597"/>
            <a:ext cx="7632700" cy="595465"/>
            <a:chOff x="1663194" y="2627576"/>
            <a:chExt cx="7560785" cy="566682"/>
          </a:xfrm>
        </p:grpSpPr>
        <p:sp>
          <p:nvSpPr>
            <p:cNvPr id="30" name="Rectangle 29">
              <a:extLst>
                <a:ext uri="{FF2B5EF4-FFF2-40B4-BE49-F238E27FC236}">
                  <a16:creationId xmlns:a16="http://schemas.microsoft.com/office/drawing/2014/main" xmlns="" id="{8152D6E5-82AE-4135-9C7C-FC6B0331C08A}"/>
                </a:ext>
              </a:extLst>
            </p:cNvPr>
            <p:cNvSpPr/>
            <p:nvPr/>
          </p:nvSpPr>
          <p:spPr>
            <a:xfrm flipH="1">
              <a:off x="1760683" y="2631986"/>
              <a:ext cx="7463296" cy="562272"/>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1" name="Rectangle 30">
              <a:extLst>
                <a:ext uri="{FF2B5EF4-FFF2-40B4-BE49-F238E27FC236}">
                  <a16:creationId xmlns:a16="http://schemas.microsoft.com/office/drawing/2014/main" xmlns="" id="{9D79A514-7513-4F05-BB20-95CB9E8326EC}"/>
                </a:ext>
              </a:extLst>
            </p:cNvPr>
            <p:cNvSpPr/>
            <p:nvPr/>
          </p:nvSpPr>
          <p:spPr>
            <a:xfrm>
              <a:off x="1663194" y="2627576"/>
              <a:ext cx="55825" cy="566657"/>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2" name="Rectangle 33">
              <a:extLst>
                <a:ext uri="{FF2B5EF4-FFF2-40B4-BE49-F238E27FC236}">
                  <a16:creationId xmlns:a16="http://schemas.microsoft.com/office/drawing/2014/main" xmlns="" id="{03F091ED-07AD-4971-A75E-D3FE14A13E79}"/>
                </a:ext>
              </a:extLst>
            </p:cNvPr>
            <p:cNvSpPr>
              <a:spLocks noChangeArrowheads="1"/>
            </p:cNvSpPr>
            <p:nvPr/>
          </p:nvSpPr>
          <p:spPr bwMode="auto">
            <a:xfrm>
              <a:off x="1770076" y="2723689"/>
              <a:ext cx="7332169" cy="35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This gives the reader the extra information about the lamp post.</a:t>
              </a:r>
            </a:p>
          </p:txBody>
        </p:sp>
      </p:grpSp>
      <p:grpSp>
        <p:nvGrpSpPr>
          <p:cNvPr id="33" name="Group 32">
            <a:extLst>
              <a:ext uri="{FF2B5EF4-FFF2-40B4-BE49-F238E27FC236}">
                <a16:creationId xmlns:a16="http://schemas.microsoft.com/office/drawing/2014/main" xmlns="" id="{8AE4FD38-DD64-465E-A6B1-6F7ED43CC67D}"/>
              </a:ext>
            </a:extLst>
          </p:cNvPr>
          <p:cNvGrpSpPr>
            <a:grpSpLocks/>
          </p:cNvGrpSpPr>
          <p:nvPr/>
        </p:nvGrpSpPr>
        <p:grpSpPr bwMode="auto">
          <a:xfrm>
            <a:off x="755650" y="4296133"/>
            <a:ext cx="7607300" cy="658545"/>
            <a:chOff x="755917" y="4874331"/>
            <a:chExt cx="7606629" cy="658545"/>
          </a:xfrm>
        </p:grpSpPr>
        <p:sp>
          <p:nvSpPr>
            <p:cNvPr id="34" name="Rectangle 33">
              <a:extLst>
                <a:ext uri="{FF2B5EF4-FFF2-40B4-BE49-F238E27FC236}">
                  <a16:creationId xmlns:a16="http://schemas.microsoft.com/office/drawing/2014/main" xmlns="" id="{A48AA853-8177-4011-8A35-49209FDA5B90}"/>
                </a:ext>
              </a:extLst>
            </p:cNvPr>
            <p:cNvSpPr/>
            <p:nvPr/>
          </p:nvSpPr>
          <p:spPr>
            <a:xfrm>
              <a:off x="787664" y="4874331"/>
              <a:ext cx="7574882" cy="658545"/>
            </a:xfrm>
            <a:prstGeom prst="rect">
              <a:avLst/>
            </a:prstGeom>
            <a:solidFill>
              <a:srgbClr val="FFFFFF"/>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7" name="Rectangle 70">
              <a:extLst>
                <a:ext uri="{FF2B5EF4-FFF2-40B4-BE49-F238E27FC236}">
                  <a16:creationId xmlns:a16="http://schemas.microsoft.com/office/drawing/2014/main" xmlns="" id="{8E876A53-C29E-43B8-88BC-A51D0E16DBEF}"/>
                </a:ext>
              </a:extLst>
            </p:cNvPr>
            <p:cNvSpPr>
              <a:spLocks noChangeArrowheads="1"/>
            </p:cNvSpPr>
            <p:nvPr/>
          </p:nvSpPr>
          <p:spPr bwMode="auto">
            <a:xfrm>
              <a:off x="755917" y="5012527"/>
              <a:ext cx="75450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dirty="0"/>
                <a:t>The lamp post where the girl was standing was lit.</a:t>
              </a:r>
            </a:p>
          </p:txBody>
        </p:sp>
      </p:grpSp>
      <p:grpSp>
        <p:nvGrpSpPr>
          <p:cNvPr id="39" name="Text box">
            <a:extLst>
              <a:ext uri="{FF2B5EF4-FFF2-40B4-BE49-F238E27FC236}">
                <a16:creationId xmlns:a16="http://schemas.microsoft.com/office/drawing/2014/main" xmlns="" id="{690288AD-07F0-4016-9D08-3703885DCB07}"/>
              </a:ext>
            </a:extLst>
          </p:cNvPr>
          <p:cNvGrpSpPr>
            <a:grpSpLocks/>
          </p:cNvGrpSpPr>
          <p:nvPr/>
        </p:nvGrpSpPr>
        <p:grpSpPr bwMode="auto">
          <a:xfrm>
            <a:off x="755650" y="5227895"/>
            <a:ext cx="7632700" cy="871782"/>
            <a:chOff x="1663194" y="2615523"/>
            <a:chExt cx="7560785" cy="829643"/>
          </a:xfrm>
        </p:grpSpPr>
        <p:sp>
          <p:nvSpPr>
            <p:cNvPr id="41" name="Rectangle 40">
              <a:extLst>
                <a:ext uri="{FF2B5EF4-FFF2-40B4-BE49-F238E27FC236}">
                  <a16:creationId xmlns:a16="http://schemas.microsoft.com/office/drawing/2014/main" xmlns="" id="{6700F6A7-55FA-456E-91BF-60177B9F265F}"/>
                </a:ext>
              </a:extLst>
            </p:cNvPr>
            <p:cNvSpPr/>
            <p:nvPr/>
          </p:nvSpPr>
          <p:spPr>
            <a:xfrm flipH="1">
              <a:off x="1760683" y="2631986"/>
              <a:ext cx="7463296" cy="801149"/>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42" name="Rectangle 41">
              <a:extLst>
                <a:ext uri="{FF2B5EF4-FFF2-40B4-BE49-F238E27FC236}">
                  <a16:creationId xmlns:a16="http://schemas.microsoft.com/office/drawing/2014/main" xmlns="" id="{0555D457-F4AA-4C92-9F34-31079DDFADBF}"/>
                </a:ext>
              </a:extLst>
            </p:cNvPr>
            <p:cNvSpPr/>
            <p:nvPr/>
          </p:nvSpPr>
          <p:spPr>
            <a:xfrm>
              <a:off x="1663194" y="2615523"/>
              <a:ext cx="55825" cy="829643"/>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43" name="Rectangle 33">
              <a:extLst>
                <a:ext uri="{FF2B5EF4-FFF2-40B4-BE49-F238E27FC236}">
                  <a16:creationId xmlns:a16="http://schemas.microsoft.com/office/drawing/2014/main" xmlns="" id="{B93244DE-29CB-4F63-A3D8-4F47B3CAA89E}"/>
                </a:ext>
              </a:extLst>
            </p:cNvPr>
            <p:cNvSpPr>
              <a:spLocks noChangeArrowheads="1"/>
            </p:cNvSpPr>
            <p:nvPr/>
          </p:nvSpPr>
          <p:spPr bwMode="auto">
            <a:xfrm>
              <a:off x="1770076" y="2723689"/>
              <a:ext cx="7332169" cy="61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This specifies the particular lamp post – the one where the girl </a:t>
              </a:r>
              <a:br>
                <a:rPr lang="en-GB" altLang="en-US" dirty="0"/>
              </a:br>
              <a:r>
                <a:rPr lang="en-GB" altLang="en-US" dirty="0"/>
                <a:t>was standing rather than the one by the bus stop, for example. </a:t>
              </a:r>
            </a:p>
          </p:txBody>
        </p:sp>
      </p:grpSp>
    </p:spTree>
    <p:extLst>
      <p:ext uri="{BB962C8B-B14F-4D97-AF65-F5344CB8AC3E}">
        <p14:creationId xmlns:p14="http://schemas.microsoft.com/office/powerpoint/2010/main" val="292227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anim calcmode="lin" valueType="num">
                                      <p:cBhvr>
                                        <p:cTn id="15" dur="500" fill="hold"/>
                                        <p:tgtEl>
                                          <p:spTgt spid="14"/>
                                        </p:tgtEl>
                                        <p:attrNameLst>
                                          <p:attrName>ppt_x</p:attrName>
                                        </p:attrNameLst>
                                      </p:cBhvr>
                                      <p:tavLst>
                                        <p:tav tm="0">
                                          <p:val>
                                            <p:strVal val="#ppt_x"/>
                                          </p:val>
                                        </p:tav>
                                        <p:tav tm="100000">
                                          <p:val>
                                            <p:strVal val="#ppt_x"/>
                                          </p:val>
                                        </p:tav>
                                      </p:tavLst>
                                    </p:anim>
                                    <p:anim calcmode="lin" valueType="num">
                                      <p:cBhvr>
                                        <p:cTn id="1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4"/>
                                        </p:tgtEl>
                                      </p:cBhvr>
                                    </p:animEffect>
                                    <p:set>
                                      <p:cBhvr>
                                        <p:cTn id="30" dur="1" fill="hold">
                                          <p:stCondLst>
                                            <p:cond delay="499"/>
                                          </p:stCondLst>
                                        </p:cTn>
                                        <p:tgtEl>
                                          <p:spTgt spid="4"/>
                                        </p:tgtEl>
                                        <p:attrNameLst>
                                          <p:attrName>style.visibility</p:attrName>
                                        </p:attrNameLst>
                                      </p:cBhvr>
                                      <p:to>
                                        <p:strVal val="hidden"/>
                                      </p:to>
                                    </p:set>
                                  </p:childTnLst>
                                </p:cTn>
                              </p:par>
                            </p:childTnLst>
                          </p:cTn>
                        </p:par>
                        <p:par>
                          <p:cTn id="31" fill="hold">
                            <p:stCondLst>
                              <p:cond delay="500"/>
                            </p:stCondLst>
                            <p:childTnLst>
                              <p:par>
                                <p:cTn id="32" presetID="42" presetClass="entr" presetSubtype="0"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anim calcmode="lin" valueType="num">
                                      <p:cBhvr>
                                        <p:cTn id="35" dur="500" fill="hold"/>
                                        <p:tgtEl>
                                          <p:spTgt spid="25"/>
                                        </p:tgtEl>
                                        <p:attrNameLst>
                                          <p:attrName>ppt_x</p:attrName>
                                        </p:attrNameLst>
                                      </p:cBhvr>
                                      <p:tavLst>
                                        <p:tav tm="0">
                                          <p:val>
                                            <p:strVal val="#ppt_x"/>
                                          </p:val>
                                        </p:tav>
                                        <p:tav tm="100000">
                                          <p:val>
                                            <p:strVal val="#ppt_x"/>
                                          </p:val>
                                        </p:tav>
                                      </p:tavLst>
                                    </p:anim>
                                    <p:anim calcmode="lin" valueType="num">
                                      <p:cBhvr>
                                        <p:cTn id="36"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anim calcmode="lin" valueType="num">
                                      <p:cBhvr>
                                        <p:cTn id="42" dur="500" fill="hold"/>
                                        <p:tgtEl>
                                          <p:spTgt spid="29"/>
                                        </p:tgtEl>
                                        <p:attrNameLst>
                                          <p:attrName>ppt_x</p:attrName>
                                        </p:attrNameLst>
                                      </p:cBhvr>
                                      <p:tavLst>
                                        <p:tav tm="0">
                                          <p:val>
                                            <p:strVal val="#ppt_x"/>
                                          </p:val>
                                        </p:tav>
                                        <p:tav tm="100000">
                                          <p:val>
                                            <p:strVal val="#ppt_x"/>
                                          </p:val>
                                        </p:tav>
                                      </p:tavLst>
                                    </p:anim>
                                    <p:anim calcmode="lin" valueType="num">
                                      <p:cBhvr>
                                        <p:cTn id="43"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500"/>
                                        <p:tgtEl>
                                          <p:spTgt spid="33"/>
                                        </p:tgtEl>
                                      </p:cBhvr>
                                    </p:animEffect>
                                    <p:anim calcmode="lin" valueType="num">
                                      <p:cBhvr>
                                        <p:cTn id="49" dur="500" fill="hold"/>
                                        <p:tgtEl>
                                          <p:spTgt spid="33"/>
                                        </p:tgtEl>
                                        <p:attrNameLst>
                                          <p:attrName>ppt_x</p:attrName>
                                        </p:attrNameLst>
                                      </p:cBhvr>
                                      <p:tavLst>
                                        <p:tav tm="0">
                                          <p:val>
                                            <p:strVal val="#ppt_x"/>
                                          </p:val>
                                        </p:tav>
                                        <p:tav tm="100000">
                                          <p:val>
                                            <p:strVal val="#ppt_x"/>
                                          </p:val>
                                        </p:tav>
                                      </p:tavLst>
                                    </p:anim>
                                    <p:anim calcmode="lin" valueType="num">
                                      <p:cBhvr>
                                        <p:cTn id="50"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500"/>
                                        <p:tgtEl>
                                          <p:spTgt spid="39"/>
                                        </p:tgtEl>
                                      </p:cBhvr>
                                    </p:animEffect>
                                    <p:anim calcmode="lin" valueType="num">
                                      <p:cBhvr>
                                        <p:cTn id="56" dur="500" fill="hold"/>
                                        <p:tgtEl>
                                          <p:spTgt spid="39"/>
                                        </p:tgtEl>
                                        <p:attrNameLst>
                                          <p:attrName>ppt_x</p:attrName>
                                        </p:attrNameLst>
                                      </p:cBhvr>
                                      <p:tavLst>
                                        <p:tav tm="0">
                                          <p:val>
                                            <p:strVal val="#ppt_x"/>
                                          </p:val>
                                        </p:tav>
                                        <p:tav tm="100000">
                                          <p:val>
                                            <p:strVal val="#ppt_x"/>
                                          </p:val>
                                        </p:tav>
                                      </p:tavLst>
                                    </p:anim>
                                    <p:anim calcmode="lin" valueType="num">
                                      <p:cBhvr>
                                        <p:cTn id="57" dur="5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DC5B591-F5E2-4EF0-9400-95FE857E1921}"/>
              </a:ext>
            </a:extLst>
          </p:cNvPr>
          <p:cNvSpPr txBox="1"/>
          <p:nvPr/>
        </p:nvSpPr>
        <p:spPr>
          <a:xfrm>
            <a:off x="755650" y="728663"/>
            <a:ext cx="7632700" cy="1077218"/>
          </a:xfrm>
          <a:prstGeom prst="rect">
            <a:avLst/>
          </a:prstGeom>
          <a:noFill/>
        </p:spPr>
        <p:txBody>
          <a:bodyPr wrap="square" rtlCol="0">
            <a:spAutoFit/>
          </a:bodyPr>
          <a:lstStyle/>
          <a:p>
            <a:pPr algn="ctr"/>
            <a:r>
              <a:rPr lang="en-GB" sz="3200" dirty="0">
                <a:latin typeface="+mj-lt"/>
              </a:rPr>
              <a:t>Commas and Relative Clauses</a:t>
            </a:r>
            <a:br>
              <a:rPr lang="en-GB" sz="3200" dirty="0">
                <a:latin typeface="+mj-lt"/>
              </a:rPr>
            </a:br>
            <a:r>
              <a:rPr lang="en-GB" sz="3200" dirty="0">
                <a:latin typeface="+mj-lt"/>
              </a:rPr>
              <a:t>To recap:</a:t>
            </a:r>
          </a:p>
        </p:txBody>
      </p:sp>
      <p:grpSp>
        <p:nvGrpSpPr>
          <p:cNvPr id="25" name="Group 24">
            <a:extLst>
              <a:ext uri="{FF2B5EF4-FFF2-40B4-BE49-F238E27FC236}">
                <a16:creationId xmlns:a16="http://schemas.microsoft.com/office/drawing/2014/main" xmlns="" id="{A85D67D3-ECF5-46C8-AAB7-4D666E7419CF}"/>
              </a:ext>
            </a:extLst>
          </p:cNvPr>
          <p:cNvGrpSpPr>
            <a:grpSpLocks/>
          </p:cNvGrpSpPr>
          <p:nvPr/>
        </p:nvGrpSpPr>
        <p:grpSpPr bwMode="auto">
          <a:xfrm>
            <a:off x="755650" y="2001169"/>
            <a:ext cx="7607300" cy="658545"/>
            <a:chOff x="755917" y="4874331"/>
            <a:chExt cx="7606629" cy="658545"/>
          </a:xfrm>
        </p:grpSpPr>
        <p:sp>
          <p:nvSpPr>
            <p:cNvPr id="26" name="Rectangle 25">
              <a:extLst>
                <a:ext uri="{FF2B5EF4-FFF2-40B4-BE49-F238E27FC236}">
                  <a16:creationId xmlns:a16="http://schemas.microsoft.com/office/drawing/2014/main" xmlns="" id="{7E32A021-FE23-4E85-A197-FFE66A1C5405}"/>
                </a:ext>
              </a:extLst>
            </p:cNvPr>
            <p:cNvSpPr/>
            <p:nvPr/>
          </p:nvSpPr>
          <p:spPr>
            <a:xfrm>
              <a:off x="787664" y="4874331"/>
              <a:ext cx="7574882" cy="658545"/>
            </a:xfrm>
            <a:prstGeom prst="rect">
              <a:avLst/>
            </a:prstGeom>
            <a:solidFill>
              <a:srgbClr val="FFFFFF"/>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7" name="Rectangle 70">
              <a:extLst>
                <a:ext uri="{FF2B5EF4-FFF2-40B4-BE49-F238E27FC236}">
                  <a16:creationId xmlns:a16="http://schemas.microsoft.com/office/drawing/2014/main" xmlns="" id="{FF05E886-C9DA-495E-8F13-2C792F7A9C86}"/>
                </a:ext>
              </a:extLst>
            </p:cNvPr>
            <p:cNvSpPr>
              <a:spLocks noChangeArrowheads="1"/>
            </p:cNvSpPr>
            <p:nvPr/>
          </p:nvSpPr>
          <p:spPr bwMode="auto">
            <a:xfrm>
              <a:off x="755917" y="5012527"/>
              <a:ext cx="75450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dirty="0"/>
                <a:t>The test which we did yesterday was really easy.</a:t>
              </a:r>
            </a:p>
          </p:txBody>
        </p:sp>
      </p:grpSp>
      <p:grpSp>
        <p:nvGrpSpPr>
          <p:cNvPr id="29" name="Text box">
            <a:extLst>
              <a:ext uri="{FF2B5EF4-FFF2-40B4-BE49-F238E27FC236}">
                <a16:creationId xmlns:a16="http://schemas.microsoft.com/office/drawing/2014/main" xmlns="" id="{2E042F29-1F0C-47E6-8667-2184B5E047CD}"/>
              </a:ext>
            </a:extLst>
          </p:cNvPr>
          <p:cNvGrpSpPr>
            <a:grpSpLocks/>
          </p:cNvGrpSpPr>
          <p:nvPr/>
        </p:nvGrpSpPr>
        <p:grpSpPr bwMode="auto">
          <a:xfrm>
            <a:off x="755650" y="2846982"/>
            <a:ext cx="7509808" cy="595465"/>
            <a:chOff x="1663194" y="2627576"/>
            <a:chExt cx="7439051" cy="566682"/>
          </a:xfrm>
        </p:grpSpPr>
        <p:sp>
          <p:nvSpPr>
            <p:cNvPr id="30" name="Rectangle 29">
              <a:extLst>
                <a:ext uri="{FF2B5EF4-FFF2-40B4-BE49-F238E27FC236}">
                  <a16:creationId xmlns:a16="http://schemas.microsoft.com/office/drawing/2014/main" xmlns="" id="{8152D6E5-82AE-4135-9C7C-FC6B0331C08A}"/>
                </a:ext>
              </a:extLst>
            </p:cNvPr>
            <p:cNvSpPr/>
            <p:nvPr/>
          </p:nvSpPr>
          <p:spPr>
            <a:xfrm flipH="1">
              <a:off x="1760682" y="2631986"/>
              <a:ext cx="6311455" cy="562272"/>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1" name="Rectangle 30">
              <a:extLst>
                <a:ext uri="{FF2B5EF4-FFF2-40B4-BE49-F238E27FC236}">
                  <a16:creationId xmlns:a16="http://schemas.microsoft.com/office/drawing/2014/main" xmlns="" id="{9D79A514-7513-4F05-BB20-95CB9E8326EC}"/>
                </a:ext>
              </a:extLst>
            </p:cNvPr>
            <p:cNvSpPr/>
            <p:nvPr/>
          </p:nvSpPr>
          <p:spPr>
            <a:xfrm>
              <a:off x="1663194" y="2627576"/>
              <a:ext cx="55825" cy="566657"/>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2" name="Rectangle 33">
              <a:extLst>
                <a:ext uri="{FF2B5EF4-FFF2-40B4-BE49-F238E27FC236}">
                  <a16:creationId xmlns:a16="http://schemas.microsoft.com/office/drawing/2014/main" xmlns="" id="{03F091ED-07AD-4971-A75E-D3FE14A13E79}"/>
                </a:ext>
              </a:extLst>
            </p:cNvPr>
            <p:cNvSpPr>
              <a:spLocks noChangeArrowheads="1"/>
            </p:cNvSpPr>
            <p:nvPr/>
          </p:nvSpPr>
          <p:spPr bwMode="auto">
            <a:xfrm>
              <a:off x="1770076" y="2723689"/>
              <a:ext cx="7332169" cy="35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There are no commas in this sentence. </a:t>
              </a:r>
            </a:p>
          </p:txBody>
        </p:sp>
      </p:grpSp>
      <p:grpSp>
        <p:nvGrpSpPr>
          <p:cNvPr id="28" name="Text box">
            <a:extLst>
              <a:ext uri="{FF2B5EF4-FFF2-40B4-BE49-F238E27FC236}">
                <a16:creationId xmlns:a16="http://schemas.microsoft.com/office/drawing/2014/main" xmlns="" id="{E3F1B7AB-170B-4A11-9668-8ED648D2D491}"/>
              </a:ext>
            </a:extLst>
          </p:cNvPr>
          <p:cNvGrpSpPr>
            <a:grpSpLocks/>
          </p:cNvGrpSpPr>
          <p:nvPr/>
        </p:nvGrpSpPr>
        <p:grpSpPr bwMode="auto">
          <a:xfrm>
            <a:off x="755650" y="3641139"/>
            <a:ext cx="7509808" cy="871780"/>
            <a:chOff x="1663194" y="2624054"/>
            <a:chExt cx="7439051" cy="829641"/>
          </a:xfrm>
        </p:grpSpPr>
        <p:sp>
          <p:nvSpPr>
            <p:cNvPr id="35" name="Rectangle 34">
              <a:extLst>
                <a:ext uri="{FF2B5EF4-FFF2-40B4-BE49-F238E27FC236}">
                  <a16:creationId xmlns:a16="http://schemas.microsoft.com/office/drawing/2014/main" xmlns="" id="{2A9FAA76-397F-4300-B904-F7535CEDEF80}"/>
                </a:ext>
              </a:extLst>
            </p:cNvPr>
            <p:cNvSpPr/>
            <p:nvPr/>
          </p:nvSpPr>
          <p:spPr>
            <a:xfrm flipH="1">
              <a:off x="1760683" y="2631986"/>
              <a:ext cx="6027287" cy="809682"/>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6" name="Rectangle 35">
              <a:extLst>
                <a:ext uri="{FF2B5EF4-FFF2-40B4-BE49-F238E27FC236}">
                  <a16:creationId xmlns:a16="http://schemas.microsoft.com/office/drawing/2014/main" xmlns="" id="{84876317-762E-47AE-AD93-A98514C39153}"/>
                </a:ext>
              </a:extLst>
            </p:cNvPr>
            <p:cNvSpPr/>
            <p:nvPr/>
          </p:nvSpPr>
          <p:spPr>
            <a:xfrm>
              <a:off x="1663194" y="2624054"/>
              <a:ext cx="55825" cy="829641"/>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8" name="Rectangle 33">
              <a:extLst>
                <a:ext uri="{FF2B5EF4-FFF2-40B4-BE49-F238E27FC236}">
                  <a16:creationId xmlns:a16="http://schemas.microsoft.com/office/drawing/2014/main" xmlns="" id="{AA3E4B22-0C55-4EE9-B1BD-9E8A431C4650}"/>
                </a:ext>
              </a:extLst>
            </p:cNvPr>
            <p:cNvSpPr>
              <a:spLocks noChangeArrowheads="1"/>
            </p:cNvSpPr>
            <p:nvPr/>
          </p:nvSpPr>
          <p:spPr bwMode="auto">
            <a:xfrm>
              <a:off x="1770076" y="2723689"/>
              <a:ext cx="7332169" cy="61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This is because the relative clause information </a:t>
              </a:r>
              <a:br>
                <a:rPr lang="en-GB" altLang="en-US" dirty="0"/>
              </a:br>
              <a:r>
                <a:rPr lang="en-GB" altLang="en-US" b="1" dirty="0"/>
                <a:t>defines</a:t>
              </a:r>
              <a:r>
                <a:rPr lang="en-GB" altLang="en-US" dirty="0"/>
                <a:t> the subject of the main clause. </a:t>
              </a:r>
            </a:p>
          </p:txBody>
        </p:sp>
      </p:grpSp>
      <p:grpSp>
        <p:nvGrpSpPr>
          <p:cNvPr id="40" name="Text box">
            <a:extLst>
              <a:ext uri="{FF2B5EF4-FFF2-40B4-BE49-F238E27FC236}">
                <a16:creationId xmlns:a16="http://schemas.microsoft.com/office/drawing/2014/main" xmlns="" id="{9936B0CE-FCBA-4AA3-A18A-1D4D55D122A8}"/>
              </a:ext>
            </a:extLst>
          </p:cNvPr>
          <p:cNvGrpSpPr>
            <a:grpSpLocks/>
          </p:cNvGrpSpPr>
          <p:nvPr/>
        </p:nvGrpSpPr>
        <p:grpSpPr bwMode="auto">
          <a:xfrm>
            <a:off x="755650" y="4681045"/>
            <a:ext cx="7509808" cy="871780"/>
            <a:chOff x="1663194" y="2624054"/>
            <a:chExt cx="7439051" cy="829641"/>
          </a:xfrm>
        </p:grpSpPr>
        <p:sp>
          <p:nvSpPr>
            <p:cNvPr id="44" name="Rectangle 43">
              <a:extLst>
                <a:ext uri="{FF2B5EF4-FFF2-40B4-BE49-F238E27FC236}">
                  <a16:creationId xmlns:a16="http://schemas.microsoft.com/office/drawing/2014/main" xmlns="" id="{0E5F95CD-A279-47FC-9362-BE838E83B2AE}"/>
                </a:ext>
              </a:extLst>
            </p:cNvPr>
            <p:cNvSpPr/>
            <p:nvPr/>
          </p:nvSpPr>
          <p:spPr>
            <a:xfrm flipH="1">
              <a:off x="1760683" y="2631986"/>
              <a:ext cx="6027287" cy="809682"/>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45" name="Rectangle 44">
              <a:extLst>
                <a:ext uri="{FF2B5EF4-FFF2-40B4-BE49-F238E27FC236}">
                  <a16:creationId xmlns:a16="http://schemas.microsoft.com/office/drawing/2014/main" xmlns="" id="{13FA6A17-8F72-4ACD-B84B-CAFF2C870423}"/>
                </a:ext>
              </a:extLst>
            </p:cNvPr>
            <p:cNvSpPr/>
            <p:nvPr/>
          </p:nvSpPr>
          <p:spPr>
            <a:xfrm>
              <a:off x="1663194" y="2624054"/>
              <a:ext cx="55825" cy="829641"/>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46" name="Rectangle 33">
              <a:extLst>
                <a:ext uri="{FF2B5EF4-FFF2-40B4-BE49-F238E27FC236}">
                  <a16:creationId xmlns:a16="http://schemas.microsoft.com/office/drawing/2014/main" xmlns="" id="{32004430-4F09-4F93-A39C-9B327C82F8E6}"/>
                </a:ext>
              </a:extLst>
            </p:cNvPr>
            <p:cNvSpPr>
              <a:spLocks noChangeArrowheads="1"/>
            </p:cNvSpPr>
            <p:nvPr/>
          </p:nvSpPr>
          <p:spPr bwMode="auto">
            <a:xfrm>
              <a:off x="1770076" y="2723689"/>
              <a:ext cx="7332169" cy="61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spc="-50" dirty="0"/>
                <a:t>In this example, there might have been lots of tests, </a:t>
              </a:r>
              <a:br>
                <a:rPr lang="en-GB" altLang="en-US" spc="-50" dirty="0"/>
              </a:br>
              <a:r>
                <a:rPr lang="en-GB" altLang="en-US" spc="-50" dirty="0"/>
                <a:t>but we are only interested in yesterday’s test. </a:t>
              </a:r>
            </a:p>
          </p:txBody>
        </p:sp>
      </p:grpSp>
      <p:pic>
        <p:nvPicPr>
          <p:cNvPr id="4" name="Picture 3">
            <a:extLst>
              <a:ext uri="{FF2B5EF4-FFF2-40B4-BE49-F238E27FC236}">
                <a16:creationId xmlns:a16="http://schemas.microsoft.com/office/drawing/2014/main" xmlns="" id="{6AE4D843-EB88-48A0-B2D6-BABFF7B67B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93828" y="2827501"/>
            <a:ext cx="3139181" cy="4080463"/>
          </a:xfrm>
          <a:prstGeom prst="rect">
            <a:avLst/>
          </a:prstGeom>
        </p:spPr>
      </p:pic>
      <p:grpSp>
        <p:nvGrpSpPr>
          <p:cNvPr id="47" name="Group 46">
            <a:extLst>
              <a:ext uri="{FF2B5EF4-FFF2-40B4-BE49-F238E27FC236}">
                <a16:creationId xmlns:a16="http://schemas.microsoft.com/office/drawing/2014/main" xmlns="" id="{F2F59598-60FF-4A32-943E-4C9C4AD65CA8}"/>
              </a:ext>
            </a:extLst>
          </p:cNvPr>
          <p:cNvGrpSpPr>
            <a:grpSpLocks/>
          </p:cNvGrpSpPr>
          <p:nvPr/>
        </p:nvGrpSpPr>
        <p:grpSpPr bwMode="auto">
          <a:xfrm>
            <a:off x="-78377" y="5817546"/>
            <a:ext cx="9326879" cy="577852"/>
            <a:chOff x="2055966" y="4934664"/>
            <a:chExt cx="5043043" cy="543733"/>
          </a:xfrm>
          <a:solidFill>
            <a:srgbClr val="BCBCE9"/>
          </a:solidFill>
        </p:grpSpPr>
        <p:sp>
          <p:nvSpPr>
            <p:cNvPr id="48" name="Rectangle 47">
              <a:extLst>
                <a:ext uri="{FF2B5EF4-FFF2-40B4-BE49-F238E27FC236}">
                  <a16:creationId xmlns:a16="http://schemas.microsoft.com/office/drawing/2014/main" xmlns="" id="{BFBC3436-FD53-476B-A51D-EC8B7991F0C0}"/>
                </a:ext>
              </a:extLst>
            </p:cNvPr>
            <p:cNvSpPr/>
            <p:nvPr/>
          </p:nvSpPr>
          <p:spPr>
            <a:xfrm>
              <a:off x="2055966" y="4934664"/>
              <a:ext cx="5043043" cy="543733"/>
            </a:xfrm>
            <a:prstGeom prst="rect">
              <a:avLst/>
            </a:prstGeom>
            <a:solidFill>
              <a:srgbClr val="90C7E5"/>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49" name="Rectangle 70">
              <a:extLst>
                <a:ext uri="{FF2B5EF4-FFF2-40B4-BE49-F238E27FC236}">
                  <a16:creationId xmlns:a16="http://schemas.microsoft.com/office/drawing/2014/main" xmlns="" id="{EB5F2A06-F319-4A44-A5A7-79835DDF73A4}"/>
                </a:ext>
              </a:extLst>
            </p:cNvPr>
            <p:cNvSpPr>
              <a:spLocks noChangeArrowheads="1"/>
            </p:cNvSpPr>
            <p:nvPr/>
          </p:nvSpPr>
          <p:spPr bwMode="auto">
            <a:xfrm>
              <a:off x="2098345" y="5004654"/>
              <a:ext cx="4944159" cy="347525"/>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dirty="0">
                  <a:solidFill>
                    <a:srgbClr val="1C1C1C"/>
                  </a:solidFill>
                  <a:latin typeface="+mn-lt"/>
                </a:rPr>
                <a:t>This is an essential relative clause, so we don’t use commas.</a:t>
              </a:r>
            </a:p>
          </p:txBody>
        </p:sp>
      </p:grpSp>
    </p:spTree>
    <p:extLst>
      <p:ext uri="{BB962C8B-B14F-4D97-AF65-F5344CB8AC3E}">
        <p14:creationId xmlns:p14="http://schemas.microsoft.com/office/powerpoint/2010/main" val="368042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anim calcmode="lin" valueType="num">
                                      <p:cBhvr>
                                        <p:cTn id="15" dur="500" fill="hold"/>
                                        <p:tgtEl>
                                          <p:spTgt spid="28"/>
                                        </p:tgtEl>
                                        <p:attrNameLst>
                                          <p:attrName>ppt_x</p:attrName>
                                        </p:attrNameLst>
                                      </p:cBhvr>
                                      <p:tavLst>
                                        <p:tav tm="0">
                                          <p:val>
                                            <p:strVal val="#ppt_x"/>
                                          </p:val>
                                        </p:tav>
                                        <p:tav tm="100000">
                                          <p:val>
                                            <p:strVal val="#ppt_x"/>
                                          </p:val>
                                        </p:tav>
                                      </p:tavLst>
                                    </p:anim>
                                    <p:anim calcmode="lin" valueType="num">
                                      <p:cBhvr>
                                        <p:cTn id="16"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anim calcmode="lin" valueType="num">
                                      <p:cBhvr>
                                        <p:cTn id="22" dur="500" fill="hold"/>
                                        <p:tgtEl>
                                          <p:spTgt spid="40"/>
                                        </p:tgtEl>
                                        <p:attrNameLst>
                                          <p:attrName>ppt_x</p:attrName>
                                        </p:attrNameLst>
                                      </p:cBhvr>
                                      <p:tavLst>
                                        <p:tav tm="0">
                                          <p:val>
                                            <p:strVal val="#ppt_x"/>
                                          </p:val>
                                        </p:tav>
                                        <p:tav tm="100000">
                                          <p:val>
                                            <p:strVal val="#ppt_x"/>
                                          </p:val>
                                        </p:tav>
                                      </p:tavLst>
                                    </p:anim>
                                    <p:anim calcmode="lin" valueType="num">
                                      <p:cBhvr>
                                        <p:cTn id="23" dur="5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1000"/>
                                        <p:tgtEl>
                                          <p:spTgt spid="47"/>
                                        </p:tgtEl>
                                      </p:cBhvr>
                                    </p:animEffect>
                                    <p:anim calcmode="lin" valueType="num">
                                      <p:cBhvr>
                                        <p:cTn id="29" dur="1000" fill="hold"/>
                                        <p:tgtEl>
                                          <p:spTgt spid="47"/>
                                        </p:tgtEl>
                                        <p:attrNameLst>
                                          <p:attrName>ppt_x</p:attrName>
                                        </p:attrNameLst>
                                      </p:cBhvr>
                                      <p:tavLst>
                                        <p:tav tm="0">
                                          <p:val>
                                            <p:strVal val="#ppt_x"/>
                                          </p:val>
                                        </p:tav>
                                        <p:tav tm="100000">
                                          <p:val>
                                            <p:strVal val="#ppt_x"/>
                                          </p:val>
                                        </p:tav>
                                      </p:tavLst>
                                    </p:anim>
                                    <p:anim calcmode="lin" valueType="num">
                                      <p:cBhvr>
                                        <p:cTn id="30"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DC5B591-F5E2-4EF0-9400-95FE857E1921}"/>
              </a:ext>
            </a:extLst>
          </p:cNvPr>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Commas and Relative Clauses</a:t>
            </a:r>
          </a:p>
        </p:txBody>
      </p:sp>
      <p:grpSp>
        <p:nvGrpSpPr>
          <p:cNvPr id="29" name="Text box">
            <a:extLst>
              <a:ext uri="{FF2B5EF4-FFF2-40B4-BE49-F238E27FC236}">
                <a16:creationId xmlns:a16="http://schemas.microsoft.com/office/drawing/2014/main" xmlns="" id="{2E042F29-1F0C-47E6-8667-2184B5E047CD}"/>
              </a:ext>
            </a:extLst>
          </p:cNvPr>
          <p:cNvGrpSpPr>
            <a:grpSpLocks/>
          </p:cNvGrpSpPr>
          <p:nvPr/>
        </p:nvGrpSpPr>
        <p:grpSpPr bwMode="auto">
          <a:xfrm>
            <a:off x="755650" y="2744664"/>
            <a:ext cx="7632698" cy="871781"/>
            <a:chOff x="1663194" y="2624053"/>
            <a:chExt cx="7560783" cy="829642"/>
          </a:xfrm>
        </p:grpSpPr>
        <p:sp>
          <p:nvSpPr>
            <p:cNvPr id="30" name="Rectangle 29">
              <a:extLst>
                <a:ext uri="{FF2B5EF4-FFF2-40B4-BE49-F238E27FC236}">
                  <a16:creationId xmlns:a16="http://schemas.microsoft.com/office/drawing/2014/main" xmlns="" id="{8152D6E5-82AE-4135-9C7C-FC6B0331C08A}"/>
                </a:ext>
              </a:extLst>
            </p:cNvPr>
            <p:cNvSpPr/>
            <p:nvPr/>
          </p:nvSpPr>
          <p:spPr>
            <a:xfrm flipH="1">
              <a:off x="1760680" y="2631986"/>
              <a:ext cx="7463297" cy="809685"/>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1" name="Rectangle 30">
              <a:extLst>
                <a:ext uri="{FF2B5EF4-FFF2-40B4-BE49-F238E27FC236}">
                  <a16:creationId xmlns:a16="http://schemas.microsoft.com/office/drawing/2014/main" xmlns="" id="{9D79A514-7513-4F05-BB20-95CB9E8326EC}"/>
                </a:ext>
              </a:extLst>
            </p:cNvPr>
            <p:cNvSpPr/>
            <p:nvPr/>
          </p:nvSpPr>
          <p:spPr>
            <a:xfrm>
              <a:off x="1663194" y="2624053"/>
              <a:ext cx="55825" cy="829642"/>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2" name="Rectangle 33">
              <a:extLst>
                <a:ext uri="{FF2B5EF4-FFF2-40B4-BE49-F238E27FC236}">
                  <a16:creationId xmlns:a16="http://schemas.microsoft.com/office/drawing/2014/main" xmlns="" id="{03F091ED-07AD-4971-A75E-D3FE14A13E79}"/>
                </a:ext>
              </a:extLst>
            </p:cNvPr>
            <p:cNvSpPr>
              <a:spLocks noChangeArrowheads="1"/>
            </p:cNvSpPr>
            <p:nvPr/>
          </p:nvSpPr>
          <p:spPr bwMode="auto">
            <a:xfrm>
              <a:off x="1770076" y="2723689"/>
              <a:ext cx="7332169" cy="61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I can't get rid of the words ‘that howl’ because then I'd be saying all dogs annoy me, not just the ones that howl, which isn't true. </a:t>
              </a:r>
            </a:p>
          </p:txBody>
        </p:sp>
      </p:grpSp>
      <p:grpSp>
        <p:nvGrpSpPr>
          <p:cNvPr id="28" name="Text box">
            <a:extLst>
              <a:ext uri="{FF2B5EF4-FFF2-40B4-BE49-F238E27FC236}">
                <a16:creationId xmlns:a16="http://schemas.microsoft.com/office/drawing/2014/main" xmlns="" id="{E3F1B7AB-170B-4A11-9668-8ED648D2D491}"/>
              </a:ext>
            </a:extLst>
          </p:cNvPr>
          <p:cNvGrpSpPr>
            <a:grpSpLocks/>
          </p:cNvGrpSpPr>
          <p:nvPr/>
        </p:nvGrpSpPr>
        <p:grpSpPr bwMode="auto">
          <a:xfrm>
            <a:off x="755650" y="3797403"/>
            <a:ext cx="7509808" cy="576000"/>
            <a:chOff x="1663194" y="2627740"/>
            <a:chExt cx="7439051" cy="548159"/>
          </a:xfrm>
        </p:grpSpPr>
        <p:sp>
          <p:nvSpPr>
            <p:cNvPr id="35" name="Rectangle 34">
              <a:extLst>
                <a:ext uri="{FF2B5EF4-FFF2-40B4-BE49-F238E27FC236}">
                  <a16:creationId xmlns:a16="http://schemas.microsoft.com/office/drawing/2014/main" xmlns="" id="{2A9FAA76-397F-4300-B904-F7535CEDEF80}"/>
                </a:ext>
              </a:extLst>
            </p:cNvPr>
            <p:cNvSpPr/>
            <p:nvPr/>
          </p:nvSpPr>
          <p:spPr>
            <a:xfrm flipH="1">
              <a:off x="1760683" y="2631986"/>
              <a:ext cx="4995022" cy="528147"/>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6" name="Rectangle 35">
              <a:extLst>
                <a:ext uri="{FF2B5EF4-FFF2-40B4-BE49-F238E27FC236}">
                  <a16:creationId xmlns:a16="http://schemas.microsoft.com/office/drawing/2014/main" xmlns="" id="{84876317-762E-47AE-AD93-A98514C39153}"/>
                </a:ext>
              </a:extLst>
            </p:cNvPr>
            <p:cNvSpPr/>
            <p:nvPr/>
          </p:nvSpPr>
          <p:spPr>
            <a:xfrm>
              <a:off x="1663194" y="2627740"/>
              <a:ext cx="55825" cy="548159"/>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8" name="Rectangle 33">
              <a:extLst>
                <a:ext uri="{FF2B5EF4-FFF2-40B4-BE49-F238E27FC236}">
                  <a16:creationId xmlns:a16="http://schemas.microsoft.com/office/drawing/2014/main" xmlns="" id="{AA3E4B22-0C55-4EE9-B1BD-9E8A431C4650}"/>
                </a:ext>
              </a:extLst>
            </p:cNvPr>
            <p:cNvSpPr>
              <a:spLocks noChangeArrowheads="1"/>
            </p:cNvSpPr>
            <p:nvPr/>
          </p:nvSpPr>
          <p:spPr bwMode="auto">
            <a:xfrm>
              <a:off x="1770076" y="2723689"/>
              <a:ext cx="7332169" cy="35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The relative clause in this example is essential. </a:t>
              </a:r>
            </a:p>
          </p:txBody>
        </p:sp>
      </p:grpSp>
      <p:grpSp>
        <p:nvGrpSpPr>
          <p:cNvPr id="22" name="Group 21">
            <a:extLst>
              <a:ext uri="{FF2B5EF4-FFF2-40B4-BE49-F238E27FC236}">
                <a16:creationId xmlns:a16="http://schemas.microsoft.com/office/drawing/2014/main" xmlns="" id="{A7E59176-C2A5-4DFB-B3F1-B992F37A6DF4}"/>
              </a:ext>
            </a:extLst>
          </p:cNvPr>
          <p:cNvGrpSpPr/>
          <p:nvPr/>
        </p:nvGrpSpPr>
        <p:grpSpPr>
          <a:xfrm>
            <a:off x="755650" y="1471225"/>
            <a:ext cx="7607300" cy="1080914"/>
            <a:chOff x="755650" y="2932019"/>
            <a:chExt cx="7607300" cy="1080914"/>
          </a:xfrm>
        </p:grpSpPr>
        <p:sp>
          <p:nvSpPr>
            <p:cNvPr id="23" name="Rectangle 22">
              <a:extLst>
                <a:ext uri="{FF2B5EF4-FFF2-40B4-BE49-F238E27FC236}">
                  <a16:creationId xmlns:a16="http://schemas.microsoft.com/office/drawing/2014/main" xmlns="" id="{1CF50B88-7CBF-489A-900C-1AD756264310}"/>
                </a:ext>
              </a:extLst>
            </p:cNvPr>
            <p:cNvSpPr/>
            <p:nvPr/>
          </p:nvSpPr>
          <p:spPr>
            <a:xfrm>
              <a:off x="924824" y="2932019"/>
              <a:ext cx="2123176" cy="401731"/>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4" name="Group 23">
              <a:extLst>
                <a:ext uri="{FF2B5EF4-FFF2-40B4-BE49-F238E27FC236}">
                  <a16:creationId xmlns:a16="http://schemas.microsoft.com/office/drawing/2014/main" xmlns="" id="{BDC4A53A-4C1B-4FA1-BE6F-633C5320DAF6}"/>
                </a:ext>
              </a:extLst>
            </p:cNvPr>
            <p:cNvGrpSpPr>
              <a:grpSpLocks/>
            </p:cNvGrpSpPr>
            <p:nvPr/>
          </p:nvGrpSpPr>
          <p:grpSpPr bwMode="auto">
            <a:xfrm>
              <a:off x="755650" y="2955076"/>
              <a:ext cx="7607300" cy="1057857"/>
              <a:chOff x="755917" y="4475019"/>
              <a:chExt cx="7606629" cy="1057857"/>
            </a:xfrm>
          </p:grpSpPr>
          <p:sp>
            <p:nvSpPr>
              <p:cNvPr id="33" name="Rectangle 32">
                <a:extLst>
                  <a:ext uri="{FF2B5EF4-FFF2-40B4-BE49-F238E27FC236}">
                    <a16:creationId xmlns:a16="http://schemas.microsoft.com/office/drawing/2014/main" xmlns="" id="{3B11D3CB-9CD4-4DA7-B95F-E6C855FEC8E0}"/>
                  </a:ext>
                </a:extLst>
              </p:cNvPr>
              <p:cNvSpPr/>
              <p:nvPr/>
            </p:nvSpPr>
            <p:spPr>
              <a:xfrm>
                <a:off x="787664" y="4874331"/>
                <a:ext cx="7574882" cy="658545"/>
              </a:xfrm>
              <a:prstGeom prst="rect">
                <a:avLst/>
              </a:prstGeom>
              <a:solidFill>
                <a:srgbClr val="FFFFFF"/>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4" name="Rectangle 70">
                <a:extLst>
                  <a:ext uri="{FF2B5EF4-FFF2-40B4-BE49-F238E27FC236}">
                    <a16:creationId xmlns:a16="http://schemas.microsoft.com/office/drawing/2014/main" xmlns="" id="{7FB5AF02-C4D5-4DF4-8026-D82F9A73EC8D}"/>
                  </a:ext>
                </a:extLst>
              </p:cNvPr>
              <p:cNvSpPr>
                <a:spLocks noChangeArrowheads="1"/>
              </p:cNvSpPr>
              <p:nvPr/>
            </p:nvSpPr>
            <p:spPr bwMode="auto">
              <a:xfrm>
                <a:off x="755917" y="5012527"/>
                <a:ext cx="75450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dirty="0"/>
                  <a:t>Dogs </a:t>
                </a:r>
                <a:r>
                  <a:rPr lang="en-GB" altLang="en-US" b="1" dirty="0"/>
                  <a:t>that howl</a:t>
                </a:r>
                <a:r>
                  <a:rPr lang="en-GB" altLang="en-US" dirty="0"/>
                  <a:t> annoy me.</a:t>
                </a:r>
              </a:p>
            </p:txBody>
          </p:sp>
          <p:sp>
            <p:nvSpPr>
              <p:cNvPr id="37" name="Rectangle 70">
                <a:extLst>
                  <a:ext uri="{FF2B5EF4-FFF2-40B4-BE49-F238E27FC236}">
                    <a16:creationId xmlns:a16="http://schemas.microsoft.com/office/drawing/2014/main" xmlns="" id="{54E0327F-DD63-42D1-843C-81A9C25AA7CE}"/>
                  </a:ext>
                </a:extLst>
              </p:cNvPr>
              <p:cNvSpPr>
                <a:spLocks noChangeArrowheads="1"/>
              </p:cNvSpPr>
              <p:nvPr/>
            </p:nvSpPr>
            <p:spPr bwMode="auto">
              <a:xfrm>
                <a:off x="1024088" y="4475019"/>
                <a:ext cx="23108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b="1" dirty="0">
                    <a:solidFill>
                      <a:schemeClr val="bg1"/>
                    </a:solidFill>
                  </a:rPr>
                  <a:t>Another example:</a:t>
                </a:r>
              </a:p>
              <a:p>
                <a:pPr lvl="0" fontAlgn="base">
                  <a:lnSpc>
                    <a:spcPct val="100000"/>
                  </a:lnSpc>
                  <a:spcBef>
                    <a:spcPct val="0"/>
                  </a:spcBef>
                  <a:spcAft>
                    <a:spcPct val="0"/>
                  </a:spcAft>
                  <a:buNone/>
                  <a:defRPr/>
                </a:pPr>
                <a:endParaRPr lang="en-GB" altLang="en-US" b="1" dirty="0">
                  <a:solidFill>
                    <a:schemeClr val="bg1"/>
                  </a:solidFill>
                </a:endParaRPr>
              </a:p>
            </p:txBody>
          </p:sp>
        </p:grpSp>
      </p:grpSp>
      <p:pic>
        <p:nvPicPr>
          <p:cNvPr id="11" name="Picture 10">
            <a:extLst>
              <a:ext uri="{FF2B5EF4-FFF2-40B4-BE49-F238E27FC236}">
                <a16:creationId xmlns:a16="http://schemas.microsoft.com/office/drawing/2014/main" xmlns="" id="{3CA66948-85EB-4000-91F2-DF8DB875B2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5107" y="4477841"/>
            <a:ext cx="3173506" cy="1612880"/>
          </a:xfrm>
          <a:prstGeom prst="rect">
            <a:avLst/>
          </a:prstGeom>
        </p:spPr>
      </p:pic>
      <p:pic>
        <p:nvPicPr>
          <p:cNvPr id="13" name="Picture 12">
            <a:extLst>
              <a:ext uri="{FF2B5EF4-FFF2-40B4-BE49-F238E27FC236}">
                <a16:creationId xmlns:a16="http://schemas.microsoft.com/office/drawing/2014/main" xmlns="" id="{A69A1DBE-1006-4ED8-97E1-7F65FFD906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9485" y="3917605"/>
            <a:ext cx="2734234" cy="2299865"/>
          </a:xfrm>
          <a:prstGeom prst="rect">
            <a:avLst/>
          </a:prstGeom>
        </p:spPr>
      </p:pic>
      <p:pic>
        <p:nvPicPr>
          <p:cNvPr id="15" name="Picture 14">
            <a:extLst>
              <a:ext uri="{FF2B5EF4-FFF2-40B4-BE49-F238E27FC236}">
                <a16:creationId xmlns:a16="http://schemas.microsoft.com/office/drawing/2014/main" xmlns="" id="{8A29A953-3772-4C56-BD05-1FE26A380D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8754" y="4802848"/>
            <a:ext cx="2178424" cy="1505877"/>
          </a:xfrm>
          <a:prstGeom prst="rect">
            <a:avLst/>
          </a:prstGeom>
        </p:spPr>
      </p:pic>
      <p:pic>
        <p:nvPicPr>
          <p:cNvPr id="17" name="Picture 16">
            <a:extLst>
              <a:ext uri="{FF2B5EF4-FFF2-40B4-BE49-F238E27FC236}">
                <a16:creationId xmlns:a16="http://schemas.microsoft.com/office/drawing/2014/main" xmlns="" id="{82DBFB9A-6AF0-407E-8933-A168CA03C5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6992" y="5453536"/>
            <a:ext cx="1996888" cy="855189"/>
          </a:xfrm>
          <a:prstGeom prst="rect">
            <a:avLst/>
          </a:prstGeom>
        </p:spPr>
      </p:pic>
    </p:spTree>
    <p:extLst>
      <p:ext uri="{BB962C8B-B14F-4D97-AF65-F5344CB8AC3E}">
        <p14:creationId xmlns:p14="http://schemas.microsoft.com/office/powerpoint/2010/main" val="315650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anim calcmode="lin" valueType="num">
                                      <p:cBhvr>
                                        <p:cTn id="15" dur="500" fill="hold"/>
                                        <p:tgtEl>
                                          <p:spTgt spid="28"/>
                                        </p:tgtEl>
                                        <p:attrNameLst>
                                          <p:attrName>ppt_x</p:attrName>
                                        </p:attrNameLst>
                                      </p:cBhvr>
                                      <p:tavLst>
                                        <p:tav tm="0">
                                          <p:val>
                                            <p:strVal val="#ppt_x"/>
                                          </p:val>
                                        </p:tav>
                                        <p:tav tm="100000">
                                          <p:val>
                                            <p:strVal val="#ppt_x"/>
                                          </p:val>
                                        </p:tav>
                                      </p:tavLst>
                                    </p:anim>
                                    <p:anim calcmode="lin" valueType="num">
                                      <p:cBhvr>
                                        <p:cTn id="16"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DC5B591-F5E2-4EF0-9400-95FE857E1921}"/>
              </a:ext>
            </a:extLst>
          </p:cNvPr>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Commas and Relative Clauses</a:t>
            </a:r>
          </a:p>
        </p:txBody>
      </p:sp>
      <p:grpSp>
        <p:nvGrpSpPr>
          <p:cNvPr id="21" name="Group 20">
            <a:extLst>
              <a:ext uri="{FF2B5EF4-FFF2-40B4-BE49-F238E27FC236}">
                <a16:creationId xmlns:a16="http://schemas.microsoft.com/office/drawing/2014/main" xmlns="" id="{74FCF6DB-77D9-492E-A164-8A21A5AEAE97}"/>
              </a:ext>
            </a:extLst>
          </p:cNvPr>
          <p:cNvGrpSpPr>
            <a:grpSpLocks/>
          </p:cNvGrpSpPr>
          <p:nvPr/>
        </p:nvGrpSpPr>
        <p:grpSpPr bwMode="auto">
          <a:xfrm>
            <a:off x="755650" y="1448698"/>
            <a:ext cx="7623175" cy="432000"/>
            <a:chOff x="755650" y="1843563"/>
            <a:chExt cx="7623175" cy="431718"/>
          </a:xfrm>
        </p:grpSpPr>
        <p:sp>
          <p:nvSpPr>
            <p:cNvPr id="25" name="Rectangle 4">
              <a:extLst>
                <a:ext uri="{FF2B5EF4-FFF2-40B4-BE49-F238E27FC236}">
                  <a16:creationId xmlns:a16="http://schemas.microsoft.com/office/drawing/2014/main" xmlns="" id="{AC3DEACC-872C-4D07-B6AB-EC2A590536B7}"/>
                </a:ext>
              </a:extLst>
            </p:cNvPr>
            <p:cNvSpPr>
              <a:spLocks noChangeArrowheads="1"/>
            </p:cNvSpPr>
            <p:nvPr/>
          </p:nvSpPr>
          <p:spPr bwMode="auto">
            <a:xfrm>
              <a:off x="901667" y="1848160"/>
              <a:ext cx="7477158" cy="42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Which of these sentences need commas adding in?</a:t>
              </a:r>
            </a:p>
          </p:txBody>
        </p:sp>
        <p:sp>
          <p:nvSpPr>
            <p:cNvPr id="26" name="Rectangle 25">
              <a:extLst>
                <a:ext uri="{FF2B5EF4-FFF2-40B4-BE49-F238E27FC236}">
                  <a16:creationId xmlns:a16="http://schemas.microsoft.com/office/drawing/2014/main" xmlns="" id="{A27A2735-7670-4B15-9384-920EFAB6EC44}"/>
                </a:ext>
              </a:extLst>
            </p:cNvPr>
            <p:cNvSpPr/>
            <p:nvPr/>
          </p:nvSpPr>
          <p:spPr>
            <a:xfrm>
              <a:off x="755650" y="1843563"/>
              <a:ext cx="57150" cy="431718"/>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sp>
        <p:nvSpPr>
          <p:cNvPr id="3" name="Rectangle 2">
            <a:extLst>
              <a:ext uri="{FF2B5EF4-FFF2-40B4-BE49-F238E27FC236}">
                <a16:creationId xmlns:a16="http://schemas.microsoft.com/office/drawing/2014/main" xmlns="" id="{93EB2DB2-70CB-4941-9653-DD5F7A9E1AA6}"/>
              </a:ext>
            </a:extLst>
          </p:cNvPr>
          <p:cNvSpPr/>
          <p:nvPr/>
        </p:nvSpPr>
        <p:spPr>
          <a:xfrm>
            <a:off x="841760" y="5134402"/>
            <a:ext cx="7546590" cy="646331"/>
          </a:xfrm>
          <a:prstGeom prst="rect">
            <a:avLst/>
          </a:prstGeom>
        </p:spPr>
        <p:txBody>
          <a:bodyPr wrap="square">
            <a:spAutoFit/>
          </a:bodyPr>
          <a:lstStyle/>
          <a:p>
            <a:r>
              <a:rPr lang="en-GB" dirty="0"/>
              <a:t>The crown, which had been recently cleaned, was placed on the head of the new king. </a:t>
            </a:r>
          </a:p>
        </p:txBody>
      </p:sp>
      <p:grpSp>
        <p:nvGrpSpPr>
          <p:cNvPr id="27" name="Group 26">
            <a:extLst>
              <a:ext uri="{FF2B5EF4-FFF2-40B4-BE49-F238E27FC236}">
                <a16:creationId xmlns:a16="http://schemas.microsoft.com/office/drawing/2014/main" xmlns="" id="{C3A157CA-7362-4FCE-9EA4-BD86220A05DA}"/>
              </a:ext>
            </a:extLst>
          </p:cNvPr>
          <p:cNvGrpSpPr>
            <a:grpSpLocks/>
          </p:cNvGrpSpPr>
          <p:nvPr/>
        </p:nvGrpSpPr>
        <p:grpSpPr bwMode="auto">
          <a:xfrm>
            <a:off x="-78377" y="5954282"/>
            <a:ext cx="9326879" cy="577852"/>
            <a:chOff x="2055966" y="4934664"/>
            <a:chExt cx="5043043" cy="543733"/>
          </a:xfrm>
          <a:solidFill>
            <a:srgbClr val="BCBCE9"/>
          </a:solidFill>
        </p:grpSpPr>
        <p:sp>
          <p:nvSpPr>
            <p:cNvPr id="39" name="Rectangle 38">
              <a:extLst>
                <a:ext uri="{FF2B5EF4-FFF2-40B4-BE49-F238E27FC236}">
                  <a16:creationId xmlns:a16="http://schemas.microsoft.com/office/drawing/2014/main" xmlns="" id="{5CB09FF1-A05B-4133-ADC4-ED14672A7A60}"/>
                </a:ext>
              </a:extLst>
            </p:cNvPr>
            <p:cNvSpPr/>
            <p:nvPr/>
          </p:nvSpPr>
          <p:spPr>
            <a:xfrm>
              <a:off x="2055966" y="4934664"/>
              <a:ext cx="5043043" cy="543733"/>
            </a:xfrm>
            <a:prstGeom prst="rect">
              <a:avLst/>
            </a:prstGeom>
            <a:solidFill>
              <a:srgbClr val="90C7E5"/>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40" name="Rectangle 70">
              <a:extLst>
                <a:ext uri="{FF2B5EF4-FFF2-40B4-BE49-F238E27FC236}">
                  <a16:creationId xmlns:a16="http://schemas.microsoft.com/office/drawing/2014/main" xmlns="" id="{3886A43E-4F2E-47E1-9C46-CE2DB41EFD8A}"/>
                </a:ext>
              </a:extLst>
            </p:cNvPr>
            <p:cNvSpPr>
              <a:spLocks noChangeArrowheads="1"/>
            </p:cNvSpPr>
            <p:nvPr/>
          </p:nvSpPr>
          <p:spPr bwMode="auto">
            <a:xfrm>
              <a:off x="2098345" y="5004654"/>
              <a:ext cx="4944159" cy="347525"/>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dirty="0">
                  <a:solidFill>
                    <a:srgbClr val="1C1C1C"/>
                  </a:solidFill>
                  <a:latin typeface="+mn-lt"/>
                </a:rPr>
                <a:t>Remember – if you are adding in non-essential, additional information, add commas. </a:t>
              </a:r>
            </a:p>
          </p:txBody>
        </p:sp>
      </p:grpSp>
      <p:sp>
        <p:nvSpPr>
          <p:cNvPr id="4" name="Rectangle 3">
            <a:extLst>
              <a:ext uri="{FF2B5EF4-FFF2-40B4-BE49-F238E27FC236}">
                <a16:creationId xmlns:a16="http://schemas.microsoft.com/office/drawing/2014/main" xmlns="" id="{9FFAD801-1F74-4F7A-8F09-ED82E0EEB396}"/>
              </a:ext>
            </a:extLst>
          </p:cNvPr>
          <p:cNvSpPr/>
          <p:nvPr/>
        </p:nvSpPr>
        <p:spPr>
          <a:xfrm>
            <a:off x="833214" y="2105974"/>
            <a:ext cx="7555135" cy="369332"/>
          </a:xfrm>
          <a:prstGeom prst="rect">
            <a:avLst/>
          </a:prstGeom>
        </p:spPr>
        <p:txBody>
          <a:bodyPr wrap="square">
            <a:spAutoFit/>
          </a:bodyPr>
          <a:lstStyle/>
          <a:p>
            <a:r>
              <a:rPr lang="en-GB" dirty="0"/>
              <a:t>The meerkat who bit the zookeeper had to be calmed down.</a:t>
            </a:r>
          </a:p>
        </p:txBody>
      </p:sp>
      <p:sp>
        <p:nvSpPr>
          <p:cNvPr id="5" name="Rectangle 4">
            <a:extLst>
              <a:ext uri="{FF2B5EF4-FFF2-40B4-BE49-F238E27FC236}">
                <a16:creationId xmlns:a16="http://schemas.microsoft.com/office/drawing/2014/main" xmlns="" id="{FF91ADD6-4A07-4750-8420-C12BCB6A6FB3}"/>
              </a:ext>
            </a:extLst>
          </p:cNvPr>
          <p:cNvSpPr/>
          <p:nvPr/>
        </p:nvSpPr>
        <p:spPr>
          <a:xfrm>
            <a:off x="841760" y="2610177"/>
            <a:ext cx="7951861" cy="369332"/>
          </a:xfrm>
          <a:prstGeom prst="rect">
            <a:avLst/>
          </a:prstGeom>
        </p:spPr>
        <p:txBody>
          <a:bodyPr wrap="square">
            <a:spAutoFit/>
          </a:bodyPr>
          <a:lstStyle/>
          <a:p>
            <a:r>
              <a:rPr lang="en-GB" spc="-30" dirty="0"/>
              <a:t>The baby giraffe, who had a delicate soft nose, ambled towards her mother.</a:t>
            </a:r>
          </a:p>
        </p:txBody>
      </p:sp>
      <p:sp>
        <p:nvSpPr>
          <p:cNvPr id="6" name="Rectangle 5">
            <a:extLst>
              <a:ext uri="{FF2B5EF4-FFF2-40B4-BE49-F238E27FC236}">
                <a16:creationId xmlns:a16="http://schemas.microsoft.com/office/drawing/2014/main" xmlns="" id="{7D990767-E2C7-41A5-8EBE-C276BB51B595}"/>
              </a:ext>
            </a:extLst>
          </p:cNvPr>
          <p:cNvSpPr/>
          <p:nvPr/>
        </p:nvSpPr>
        <p:spPr>
          <a:xfrm>
            <a:off x="841760" y="3122926"/>
            <a:ext cx="7546590" cy="369332"/>
          </a:xfrm>
          <a:prstGeom prst="rect">
            <a:avLst/>
          </a:prstGeom>
        </p:spPr>
        <p:txBody>
          <a:bodyPr wrap="square">
            <a:spAutoFit/>
          </a:bodyPr>
          <a:lstStyle/>
          <a:p>
            <a:r>
              <a:rPr lang="en-GB" dirty="0"/>
              <a:t>The hotel where my parents got married was on television last night.</a:t>
            </a:r>
          </a:p>
        </p:txBody>
      </p:sp>
      <p:sp>
        <p:nvSpPr>
          <p:cNvPr id="7" name="Rectangle 6">
            <a:extLst>
              <a:ext uri="{FF2B5EF4-FFF2-40B4-BE49-F238E27FC236}">
                <a16:creationId xmlns:a16="http://schemas.microsoft.com/office/drawing/2014/main" xmlns="" id="{A71882BB-FDE6-4700-BFB3-B0E35059C43E}"/>
              </a:ext>
            </a:extLst>
          </p:cNvPr>
          <p:cNvSpPr/>
          <p:nvPr/>
        </p:nvSpPr>
        <p:spPr>
          <a:xfrm>
            <a:off x="850306" y="3601492"/>
            <a:ext cx="7538044" cy="646331"/>
          </a:xfrm>
          <a:prstGeom prst="rect">
            <a:avLst/>
          </a:prstGeom>
        </p:spPr>
        <p:txBody>
          <a:bodyPr wrap="square">
            <a:spAutoFit/>
          </a:bodyPr>
          <a:lstStyle/>
          <a:p>
            <a:r>
              <a:rPr lang="en-GB" dirty="0"/>
              <a:t>My school, which recently won a sports award, was holding a Christmas fair.</a:t>
            </a:r>
          </a:p>
        </p:txBody>
      </p:sp>
      <p:sp>
        <p:nvSpPr>
          <p:cNvPr id="8" name="Rectangle 7">
            <a:extLst>
              <a:ext uri="{FF2B5EF4-FFF2-40B4-BE49-F238E27FC236}">
                <a16:creationId xmlns:a16="http://schemas.microsoft.com/office/drawing/2014/main" xmlns="" id="{936CB1E2-9C60-40D1-95B7-2139432F5E97}"/>
              </a:ext>
            </a:extLst>
          </p:cNvPr>
          <p:cNvSpPr/>
          <p:nvPr/>
        </p:nvSpPr>
        <p:spPr>
          <a:xfrm>
            <a:off x="858852" y="4366697"/>
            <a:ext cx="7233588" cy="646331"/>
          </a:xfrm>
          <a:prstGeom prst="rect">
            <a:avLst/>
          </a:prstGeom>
        </p:spPr>
        <p:txBody>
          <a:bodyPr wrap="square">
            <a:spAutoFit/>
          </a:bodyPr>
          <a:lstStyle/>
          <a:p>
            <a:r>
              <a:rPr lang="en-GB" dirty="0"/>
              <a:t>The crown that was worn by a famous ancient king came to the town museum.</a:t>
            </a:r>
          </a:p>
        </p:txBody>
      </p:sp>
      <p:sp>
        <p:nvSpPr>
          <p:cNvPr id="41" name="Arrow: Down 40">
            <a:extLst>
              <a:ext uri="{FF2B5EF4-FFF2-40B4-BE49-F238E27FC236}">
                <a16:creationId xmlns:a16="http://schemas.microsoft.com/office/drawing/2014/main" xmlns="" id="{B814E5A9-1F26-4D03-BA59-AA740CE49008}"/>
              </a:ext>
            </a:extLst>
          </p:cNvPr>
          <p:cNvSpPr/>
          <p:nvPr/>
        </p:nvSpPr>
        <p:spPr>
          <a:xfrm rot="16200000" flipH="1">
            <a:off x="614569" y="2651040"/>
            <a:ext cx="229581" cy="279489"/>
          </a:xfrm>
          <a:prstGeom prst="downArrow">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9" name="Rectangle 8">
            <a:extLst>
              <a:ext uri="{FF2B5EF4-FFF2-40B4-BE49-F238E27FC236}">
                <a16:creationId xmlns:a16="http://schemas.microsoft.com/office/drawing/2014/main" xmlns="" id="{98291E93-EBED-42FE-B4A0-F99397BC553F}"/>
              </a:ext>
            </a:extLst>
          </p:cNvPr>
          <p:cNvSpPr/>
          <p:nvPr/>
        </p:nvSpPr>
        <p:spPr>
          <a:xfrm>
            <a:off x="2527300" y="2832100"/>
            <a:ext cx="69850" cy="8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xmlns="" id="{D8BE915A-81C6-4CBA-B2A4-EA517A1907F8}"/>
              </a:ext>
            </a:extLst>
          </p:cNvPr>
          <p:cNvSpPr/>
          <p:nvPr/>
        </p:nvSpPr>
        <p:spPr>
          <a:xfrm>
            <a:off x="5441950" y="2832100"/>
            <a:ext cx="69850" cy="8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xmlns="" id="{B9D3394C-6A1E-431D-ADCB-408F1A863B05}"/>
              </a:ext>
            </a:extLst>
          </p:cNvPr>
          <p:cNvSpPr/>
          <p:nvPr/>
        </p:nvSpPr>
        <p:spPr>
          <a:xfrm>
            <a:off x="1962150" y="3825240"/>
            <a:ext cx="69850" cy="8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xmlns="" id="{6A933F9D-563D-416F-A2E6-2F63484E4BA7}"/>
              </a:ext>
            </a:extLst>
          </p:cNvPr>
          <p:cNvSpPr/>
          <p:nvPr/>
        </p:nvSpPr>
        <p:spPr>
          <a:xfrm>
            <a:off x="5676900" y="3825240"/>
            <a:ext cx="69850" cy="8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xmlns="" id="{1A7DD2D6-8F42-4F2A-8AE0-272527A0FE2B}"/>
              </a:ext>
            </a:extLst>
          </p:cNvPr>
          <p:cNvSpPr/>
          <p:nvPr/>
        </p:nvSpPr>
        <p:spPr>
          <a:xfrm>
            <a:off x="1981200" y="5355590"/>
            <a:ext cx="69850" cy="8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xmlns="" id="{BFC3E834-1220-4E3D-9476-D9C004FFDB86}"/>
              </a:ext>
            </a:extLst>
          </p:cNvPr>
          <p:cNvSpPr/>
          <p:nvPr/>
        </p:nvSpPr>
        <p:spPr>
          <a:xfrm>
            <a:off x="5441950" y="5355590"/>
            <a:ext cx="69850" cy="8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0184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42"/>
                                        </p:tgtEl>
                                      </p:cBhvr>
                                    </p:animEffect>
                                    <p:set>
                                      <p:cBhvr>
                                        <p:cTn id="14" dur="1" fill="hold">
                                          <p:stCondLst>
                                            <p:cond delay="499"/>
                                          </p:stCondLst>
                                        </p:cTn>
                                        <p:tgtEl>
                                          <p:spTgt spid="4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1" nodeType="clickEffect">
                                  <p:stCondLst>
                                    <p:cond delay="0"/>
                                  </p:stCondLst>
                                  <p:childTnLst>
                                    <p:animMotion origin="layout" path="M 2.5E-6 -4.44444E-6 L 2.5E-6 0.14862 " pathEditMode="relative" rAng="0" ptsTypes="AA">
                                      <p:cBhvr>
                                        <p:cTn id="18" dur="2000" fill="hold"/>
                                        <p:tgtEl>
                                          <p:spTgt spid="41"/>
                                        </p:tgtEl>
                                        <p:attrNameLst>
                                          <p:attrName>ppt_x</p:attrName>
                                          <p:attrName>ppt_y</p:attrName>
                                        </p:attrNameLst>
                                      </p:cBhvr>
                                      <p:rCtr x="0" y="7431"/>
                                    </p:animMotion>
                                  </p:childTnLst>
                                </p:cTn>
                              </p:par>
                            </p:childTnLst>
                          </p:cTn>
                        </p:par>
                        <p:par>
                          <p:cTn id="19" fill="hold">
                            <p:stCondLst>
                              <p:cond delay="2000"/>
                            </p:stCondLst>
                            <p:childTnLst>
                              <p:par>
                                <p:cTn id="20" presetID="10" presetClass="exit" presetSubtype="0" fill="hold" grpId="0" nodeType="afterEffect">
                                  <p:stCondLst>
                                    <p:cond delay="0"/>
                                  </p:stCondLst>
                                  <p:childTnLst>
                                    <p:animEffect transition="out" filter="fade">
                                      <p:cBhvr>
                                        <p:cTn id="21" dur="500"/>
                                        <p:tgtEl>
                                          <p:spTgt spid="46"/>
                                        </p:tgtEl>
                                      </p:cBhvr>
                                    </p:animEffect>
                                    <p:set>
                                      <p:cBhvr>
                                        <p:cTn id="22" dur="1" fill="hold">
                                          <p:stCondLst>
                                            <p:cond delay="499"/>
                                          </p:stCondLst>
                                        </p:cTn>
                                        <p:tgtEl>
                                          <p:spTgt spid="46"/>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47"/>
                                        </p:tgtEl>
                                      </p:cBhvr>
                                    </p:animEffect>
                                    <p:set>
                                      <p:cBhvr>
                                        <p:cTn id="25" dur="1" fill="hold">
                                          <p:stCondLst>
                                            <p:cond delay="499"/>
                                          </p:stCondLst>
                                        </p:cTn>
                                        <p:tgtEl>
                                          <p:spTgt spid="4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42" presetClass="path" presetSubtype="0" accel="50000" decel="50000" fill="hold" grpId="2" nodeType="clickEffect">
                                  <p:stCondLst>
                                    <p:cond delay="0"/>
                                  </p:stCondLst>
                                  <p:childTnLst>
                                    <p:animMotion origin="layout" path="M 2.77778E-7 0.14862 L 2.77778E-7 0.36852 " pathEditMode="relative" rAng="0" ptsTypes="AA">
                                      <p:cBhvr>
                                        <p:cTn id="29" dur="2000" fill="hold"/>
                                        <p:tgtEl>
                                          <p:spTgt spid="41"/>
                                        </p:tgtEl>
                                        <p:attrNameLst>
                                          <p:attrName>ppt_x</p:attrName>
                                          <p:attrName>ppt_y</p:attrName>
                                        </p:attrNameLst>
                                      </p:cBhvr>
                                      <p:rCtr x="0" y="10995"/>
                                    </p:animMotion>
                                  </p:childTnLst>
                                </p:cTn>
                              </p:par>
                            </p:childTnLst>
                          </p:cTn>
                        </p:par>
                        <p:par>
                          <p:cTn id="30" fill="hold">
                            <p:stCondLst>
                              <p:cond delay="2000"/>
                            </p:stCondLst>
                            <p:childTnLst>
                              <p:par>
                                <p:cTn id="31" presetID="10" presetClass="exit" presetSubtype="0" fill="hold" grpId="0" nodeType="afterEffect">
                                  <p:stCondLst>
                                    <p:cond delay="0"/>
                                  </p:stCondLst>
                                  <p:childTnLst>
                                    <p:animEffect transition="out" filter="fade">
                                      <p:cBhvr>
                                        <p:cTn id="32" dur="500"/>
                                        <p:tgtEl>
                                          <p:spTgt spid="48"/>
                                        </p:tgtEl>
                                      </p:cBhvr>
                                    </p:animEffect>
                                    <p:set>
                                      <p:cBhvr>
                                        <p:cTn id="33" dur="1" fill="hold">
                                          <p:stCondLst>
                                            <p:cond delay="499"/>
                                          </p:stCondLst>
                                        </p:cTn>
                                        <p:tgtEl>
                                          <p:spTgt spid="48"/>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49"/>
                                        </p:tgtEl>
                                      </p:cBhvr>
                                    </p:animEffect>
                                    <p:set>
                                      <p:cBhvr>
                                        <p:cTn id="36" dur="1" fill="hold">
                                          <p:stCondLst>
                                            <p:cond delay="499"/>
                                          </p:stCondLst>
                                        </p:cTn>
                                        <p:tgtEl>
                                          <p:spTgt spid="4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anim calcmode="lin" valueType="num">
                                      <p:cBhvr>
                                        <p:cTn id="42" dur="1000" fill="hold"/>
                                        <p:tgtEl>
                                          <p:spTgt spid="27"/>
                                        </p:tgtEl>
                                        <p:attrNameLst>
                                          <p:attrName>ppt_x</p:attrName>
                                        </p:attrNameLst>
                                      </p:cBhvr>
                                      <p:tavLst>
                                        <p:tav tm="0">
                                          <p:val>
                                            <p:strVal val="#ppt_x"/>
                                          </p:val>
                                        </p:tav>
                                        <p:tav tm="100000">
                                          <p:val>
                                            <p:strVal val="#ppt_x"/>
                                          </p:val>
                                        </p:tav>
                                      </p:tavLst>
                                    </p:anim>
                                    <p:anim calcmode="lin" valueType="num">
                                      <p:cBhvr>
                                        <p:cTn id="4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1" grpId="2" animBg="1"/>
      <p:bldP spid="9" grpId="0" animBg="1"/>
      <p:bldP spid="42" grpId="0" animBg="1"/>
      <p:bldP spid="46" grpId="0" animBg="1"/>
      <p:bldP spid="47" grpId="0" animBg="1"/>
      <p:bldP spid="48" grpId="0" animBg="1"/>
      <p:bldP spid="4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924"/>
            <a:ext cx="9144000" cy="6881348"/>
          </a:xfrm>
          <a:prstGeom prst="rect">
            <a:avLst/>
          </a:prstGeom>
        </p:spPr>
      </p:pic>
      <p:sp>
        <p:nvSpPr>
          <p:cNvPr id="7" name="TextBox 6"/>
          <p:cNvSpPr txBox="1"/>
          <p:nvPr/>
        </p:nvSpPr>
        <p:spPr>
          <a:xfrm>
            <a:off x="2071076" y="6384006"/>
            <a:ext cx="4994031" cy="369332"/>
          </a:xfrm>
          <a:prstGeom prst="rect">
            <a:avLst/>
          </a:prstGeom>
          <a:noFill/>
        </p:spPr>
        <p:txBody>
          <a:bodyPr wrap="square" rtlCol="0" anchor="ctr">
            <a:spAutoFit/>
          </a:bodyPr>
          <a:lstStyle/>
          <a:p>
            <a:pPr algn="ctr"/>
            <a:r>
              <a:rPr lang="en-GB" dirty="0">
                <a:solidFill>
                  <a:schemeClr val="bg1"/>
                </a:solidFill>
                <a:latin typeface="Tuffy" panose="020B0603060100000000" pitchFamily="34" charset="0"/>
              </a:rPr>
              <a:t>Year One</a:t>
            </a:r>
          </a:p>
        </p:txBody>
      </p:sp>
      <p:sp>
        <p:nvSpPr>
          <p:cNvPr id="4" name="Rectangle 3"/>
          <p:cNvSpPr/>
          <p:nvPr/>
        </p:nvSpPr>
        <p:spPr>
          <a:xfrm>
            <a:off x="0" y="6251423"/>
            <a:ext cx="9144000" cy="612000"/>
          </a:xfrm>
          <a:prstGeom prst="rect">
            <a:avLst/>
          </a:prstGeom>
          <a:solidFill>
            <a:srgbClr val="14B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 name="Straight Connector 5"/>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254075" y="6464797"/>
            <a:ext cx="4628032" cy="207749"/>
          </a:xfrm>
          <a:prstGeom prst="rect">
            <a:avLst/>
          </a:prstGeom>
          <a:noFill/>
        </p:spPr>
        <p:txBody>
          <a:bodyPr wrap="square" lIns="0" tIns="0" rIns="0" bIns="0" rtlCol="0" anchor="ctr" anchorCtr="1">
            <a:noAutofit/>
          </a:bodyPr>
          <a:lstStyle/>
          <a:p>
            <a:r>
              <a:rPr lang="en-GB" sz="800" b="1" dirty="0">
                <a:solidFill>
                  <a:schemeClr val="bg1"/>
                </a:solidFill>
                <a:latin typeface="Tuffy-TTF" panose="020B0603060100000000" pitchFamily="34" charset="0"/>
                <a:cs typeface="Arial" panose="020B0604020202020204" pitchFamily="34" charset="0"/>
              </a:rPr>
              <a:t>English</a:t>
            </a:r>
            <a:r>
              <a:rPr lang="en-GB" sz="800" dirty="0">
                <a:solidFill>
                  <a:schemeClr val="bg1"/>
                </a:solidFill>
                <a:latin typeface="Tuffy-TTF" panose="020B0603060100000000" pitchFamily="34" charset="0"/>
                <a:cs typeface="Arial" panose="020B0604020202020204" pitchFamily="34" charset="0"/>
              </a:rPr>
              <a:t> | Year 5 | Spelling, Punctuation and Grammar - </a:t>
            </a:r>
            <a:r>
              <a:rPr lang="en-GB" sz="800" dirty="0" err="1">
                <a:solidFill>
                  <a:schemeClr val="bg1"/>
                </a:solidFill>
                <a:latin typeface="Tuffy-TTF" panose="020B0603060100000000" pitchFamily="34" charset="0"/>
                <a:cs typeface="Arial" panose="020B0604020202020204" pitchFamily="34" charset="0"/>
              </a:rPr>
              <a:t>SPaG</a:t>
            </a:r>
            <a:r>
              <a:rPr lang="en-GB" sz="800" dirty="0">
                <a:solidFill>
                  <a:schemeClr val="bg1"/>
                </a:solidFill>
                <a:latin typeface="Tuffy-TTF" panose="020B0603060100000000" pitchFamily="34" charset="0"/>
                <a:cs typeface="Arial" panose="020B0604020202020204" pitchFamily="34" charset="0"/>
              </a:rPr>
              <a:t> | Relative Clauses</a:t>
            </a:r>
          </a:p>
        </p:txBody>
      </p:sp>
      <p:sp>
        <p:nvSpPr>
          <p:cNvPr id="17" name="Text Placeholder 16"/>
          <p:cNvSpPr>
            <a:spLocks noGrp="1"/>
          </p:cNvSpPr>
          <p:nvPr>
            <p:ph type="body" sz="quarter" idx="10"/>
          </p:nvPr>
        </p:nvSpPr>
        <p:spPr/>
        <p:txBody>
          <a:bodyPr/>
          <a:lstStyle/>
          <a:p>
            <a:r>
              <a:rPr lang="en-GB" dirty="0">
                <a:latin typeface="Tuffy-TTF" panose="020B0603060100000000" pitchFamily="34" charset="0"/>
                <a:cs typeface="Arial" panose="020B0604020202020204" pitchFamily="34" charset="0"/>
              </a:rPr>
              <a:t>Relative Clauses</a:t>
            </a:r>
          </a:p>
        </p:txBody>
      </p:sp>
      <p:sp>
        <p:nvSpPr>
          <p:cNvPr id="18" name="Title 17"/>
          <p:cNvSpPr>
            <a:spLocks noGrp="1"/>
          </p:cNvSpPr>
          <p:nvPr>
            <p:ph type="title"/>
          </p:nvPr>
        </p:nvSpPr>
        <p:spPr/>
        <p:txBody>
          <a:bodyPr/>
          <a:lstStyle/>
          <a:p>
            <a:r>
              <a:rPr lang="en-GB" dirty="0">
                <a:latin typeface="Tuffy-TTF" panose="020B0603060100000000" pitchFamily="34" charset="0"/>
                <a:cs typeface="Arial" panose="020B0604020202020204" pitchFamily="34" charset="0"/>
              </a:rPr>
              <a:t>English</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4823" y="982608"/>
            <a:ext cx="1614353" cy="1071343"/>
          </a:xfrm>
          <a:prstGeom prst="rect">
            <a:avLst/>
          </a:prstGeom>
        </p:spPr>
      </p:pic>
    </p:spTree>
    <p:extLst>
      <p:ext uri="{BB962C8B-B14F-4D97-AF65-F5344CB8AC3E}">
        <p14:creationId xmlns:p14="http://schemas.microsoft.com/office/powerpoint/2010/main" val="1569966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DC5B591-F5E2-4EF0-9400-95FE857E1921}"/>
              </a:ext>
            </a:extLst>
          </p:cNvPr>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Commas and Relative Clauses</a:t>
            </a:r>
          </a:p>
        </p:txBody>
      </p:sp>
      <p:pic>
        <p:nvPicPr>
          <p:cNvPr id="36" name="Picture 35">
            <a:extLst>
              <a:ext uri="{FF2B5EF4-FFF2-40B4-BE49-F238E27FC236}">
                <a16:creationId xmlns:a16="http://schemas.microsoft.com/office/drawing/2014/main" xmlns="" id="{211ABDFF-920D-4AB5-B21F-936198FA04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476375"/>
            <a:ext cx="3417633" cy="4832349"/>
          </a:xfrm>
          <a:prstGeom prst="rect">
            <a:avLst/>
          </a:prstGeom>
          <a:effectLst>
            <a:outerShdw blurRad="50800" sx="101000" sy="101000" algn="ctr" rotWithShape="0">
              <a:prstClr val="black">
                <a:alpha val="20000"/>
              </a:prstClr>
            </a:outerShdw>
          </a:effectLst>
        </p:spPr>
      </p:pic>
      <p:pic>
        <p:nvPicPr>
          <p:cNvPr id="38" name="Picture 37">
            <a:extLst>
              <a:ext uri="{FF2B5EF4-FFF2-40B4-BE49-F238E27FC236}">
                <a16:creationId xmlns:a16="http://schemas.microsoft.com/office/drawing/2014/main" xmlns="" id="{A23AE783-6B05-45F6-8BAB-D784B0F6D5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2025" y="1476375"/>
            <a:ext cx="3417633" cy="4832349"/>
          </a:xfrm>
          <a:prstGeom prst="rect">
            <a:avLst/>
          </a:prstGeom>
          <a:effectLst>
            <a:outerShdw blurRad="50800" sx="101000" sy="101000" algn="ctr" rotWithShape="0">
              <a:prstClr val="black">
                <a:alpha val="20000"/>
              </a:prstClr>
            </a:outerShdw>
          </a:effectLst>
        </p:spPr>
      </p:pic>
      <p:pic>
        <p:nvPicPr>
          <p:cNvPr id="40" name="Picture 39">
            <a:extLst>
              <a:ext uri="{FF2B5EF4-FFF2-40B4-BE49-F238E27FC236}">
                <a16:creationId xmlns:a16="http://schemas.microsoft.com/office/drawing/2014/main" xmlns="" id="{1C83A12C-DF1B-4C14-B5B6-464ED6CBFF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8400" y="1476375"/>
            <a:ext cx="3417633" cy="4832349"/>
          </a:xfrm>
          <a:prstGeom prst="rect">
            <a:avLst/>
          </a:prstGeom>
          <a:effectLst>
            <a:outerShdw blurRad="50800" sx="101000" sy="101000" algn="ctr" rotWithShape="0">
              <a:prstClr val="black">
                <a:alpha val="20000"/>
              </a:prstClr>
            </a:outerShdw>
          </a:effectLst>
        </p:spPr>
      </p:pic>
      <p:pic>
        <p:nvPicPr>
          <p:cNvPr id="35" name="Picture 34">
            <a:extLst>
              <a:ext uri="{FF2B5EF4-FFF2-40B4-BE49-F238E27FC236}">
                <a16:creationId xmlns:a16="http://schemas.microsoft.com/office/drawing/2014/main" xmlns="" id="{4F761F27-6270-4656-8FE0-578242920C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33975" y="1833340"/>
            <a:ext cx="4256792" cy="5024659"/>
          </a:xfrm>
          <a:prstGeom prst="rect">
            <a:avLst/>
          </a:prstGeom>
        </p:spPr>
      </p:pic>
    </p:spTree>
    <p:extLst>
      <p:ext uri="{BB962C8B-B14F-4D97-AF65-F5344CB8AC3E}">
        <p14:creationId xmlns:p14="http://schemas.microsoft.com/office/powerpoint/2010/main" val="7256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96FB520E-F927-4670-BE34-4568CAF752C3}"/>
              </a:ext>
            </a:extLst>
          </p:cNvPr>
          <p:cNvGrpSpPr>
            <a:grpSpLocks/>
          </p:cNvGrpSpPr>
          <p:nvPr/>
        </p:nvGrpSpPr>
        <p:grpSpPr bwMode="auto">
          <a:xfrm>
            <a:off x="-78377" y="2483225"/>
            <a:ext cx="9326879" cy="1953080"/>
            <a:chOff x="2055966" y="3848045"/>
            <a:chExt cx="5043043" cy="1953080"/>
          </a:xfrm>
          <a:solidFill>
            <a:srgbClr val="00639A"/>
          </a:solidFill>
        </p:grpSpPr>
        <p:sp>
          <p:nvSpPr>
            <p:cNvPr id="10" name="Rectangle 9">
              <a:extLst>
                <a:ext uri="{FF2B5EF4-FFF2-40B4-BE49-F238E27FC236}">
                  <a16:creationId xmlns:a16="http://schemas.microsoft.com/office/drawing/2014/main" xmlns="" id="{DA219107-1CF4-4CE3-AADE-4150029B65F8}"/>
                </a:ext>
              </a:extLst>
            </p:cNvPr>
            <p:cNvSpPr/>
            <p:nvPr/>
          </p:nvSpPr>
          <p:spPr>
            <a:xfrm>
              <a:off x="2055966" y="3848045"/>
              <a:ext cx="5043043" cy="1953080"/>
            </a:xfrm>
            <a:prstGeom prst="rect">
              <a:avLst/>
            </a:prstGeom>
            <a:grpFill/>
            <a:ln w="57150">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1" name="Rectangle 70">
              <a:extLst>
                <a:ext uri="{FF2B5EF4-FFF2-40B4-BE49-F238E27FC236}">
                  <a16:creationId xmlns:a16="http://schemas.microsoft.com/office/drawing/2014/main" xmlns="" id="{C1E5611C-CB7D-4114-8F75-745C264186CC}"/>
                </a:ext>
              </a:extLst>
            </p:cNvPr>
            <p:cNvSpPr>
              <a:spLocks noChangeArrowheads="1"/>
            </p:cNvSpPr>
            <p:nvPr/>
          </p:nvSpPr>
          <p:spPr bwMode="auto">
            <a:xfrm>
              <a:off x="4570425" y="4501432"/>
              <a:ext cx="2063500" cy="584775"/>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sz="3200" b="1" dirty="0">
                  <a:solidFill>
                    <a:schemeClr val="bg1"/>
                  </a:solidFill>
                  <a:latin typeface="+mn-lt"/>
                </a:rPr>
                <a:t>Review Activity</a:t>
              </a:r>
            </a:p>
          </p:txBody>
        </p:sp>
      </p:grpSp>
      <p:pic>
        <p:nvPicPr>
          <p:cNvPr id="3" name="Picture 2">
            <a:extLst>
              <a:ext uri="{FF2B5EF4-FFF2-40B4-BE49-F238E27FC236}">
                <a16:creationId xmlns:a16="http://schemas.microsoft.com/office/drawing/2014/main" xmlns="" id="{BB0AA99C-F1E8-41D5-B2C9-7CA8FE6FDF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388" y="1392680"/>
            <a:ext cx="4070537" cy="4066822"/>
          </a:xfrm>
          <a:prstGeom prst="rect">
            <a:avLst/>
          </a:prstGeom>
        </p:spPr>
      </p:pic>
    </p:spTree>
    <p:extLst>
      <p:ext uri="{BB962C8B-B14F-4D97-AF65-F5344CB8AC3E}">
        <p14:creationId xmlns:p14="http://schemas.microsoft.com/office/powerpoint/2010/main" val="2127392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DC5B591-F5E2-4EF0-9400-95FE857E1921}"/>
              </a:ext>
            </a:extLst>
          </p:cNvPr>
          <p:cNvSpPr txBox="1"/>
          <p:nvPr/>
        </p:nvSpPr>
        <p:spPr>
          <a:xfrm>
            <a:off x="755650" y="728663"/>
            <a:ext cx="7632700" cy="1077218"/>
          </a:xfrm>
          <a:prstGeom prst="rect">
            <a:avLst/>
          </a:prstGeom>
          <a:noFill/>
        </p:spPr>
        <p:txBody>
          <a:bodyPr wrap="square" rtlCol="0">
            <a:spAutoFit/>
          </a:bodyPr>
          <a:lstStyle/>
          <a:p>
            <a:pPr algn="ctr"/>
            <a:r>
              <a:rPr lang="en-GB" sz="3200" dirty="0">
                <a:latin typeface="+mj-lt"/>
              </a:rPr>
              <a:t>Identifying When </a:t>
            </a:r>
            <a:br>
              <a:rPr lang="en-GB" sz="3200" dirty="0">
                <a:latin typeface="+mj-lt"/>
              </a:rPr>
            </a:br>
            <a:r>
              <a:rPr lang="en-GB" sz="3200" dirty="0">
                <a:latin typeface="+mj-lt"/>
              </a:rPr>
              <a:t>a Pronoun Can Be Omitted</a:t>
            </a:r>
          </a:p>
        </p:txBody>
      </p:sp>
      <p:grpSp>
        <p:nvGrpSpPr>
          <p:cNvPr id="27" name="Group 26">
            <a:extLst>
              <a:ext uri="{FF2B5EF4-FFF2-40B4-BE49-F238E27FC236}">
                <a16:creationId xmlns:a16="http://schemas.microsoft.com/office/drawing/2014/main" xmlns="" id="{647D227A-BE1C-4733-B04C-D74D97E6AE2B}"/>
              </a:ext>
            </a:extLst>
          </p:cNvPr>
          <p:cNvGrpSpPr>
            <a:grpSpLocks/>
          </p:cNvGrpSpPr>
          <p:nvPr/>
        </p:nvGrpSpPr>
        <p:grpSpPr bwMode="auto">
          <a:xfrm>
            <a:off x="755650" y="2183949"/>
            <a:ext cx="7632699" cy="1029579"/>
            <a:chOff x="755650" y="1577544"/>
            <a:chExt cx="7632699" cy="1028914"/>
          </a:xfrm>
        </p:grpSpPr>
        <p:sp>
          <p:nvSpPr>
            <p:cNvPr id="28" name="Rectangle 4">
              <a:extLst>
                <a:ext uri="{FF2B5EF4-FFF2-40B4-BE49-F238E27FC236}">
                  <a16:creationId xmlns:a16="http://schemas.microsoft.com/office/drawing/2014/main" xmlns="" id="{A710965F-1483-44A6-8141-D6017CE8AFD0}"/>
                </a:ext>
              </a:extLst>
            </p:cNvPr>
            <p:cNvSpPr>
              <a:spLocks noChangeArrowheads="1"/>
            </p:cNvSpPr>
            <p:nvPr/>
          </p:nvSpPr>
          <p:spPr bwMode="auto">
            <a:xfrm>
              <a:off x="901668" y="1603429"/>
              <a:ext cx="7486681" cy="97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Sometimes a relative pronoun can be omitted from a relative clause without affecting the sense of a sentence. This only works if the pronoun is the object of the clause – the person or thing receiving the action.</a:t>
              </a:r>
            </a:p>
          </p:txBody>
        </p:sp>
        <p:sp>
          <p:nvSpPr>
            <p:cNvPr id="29" name="Rectangle 28">
              <a:extLst>
                <a:ext uri="{FF2B5EF4-FFF2-40B4-BE49-F238E27FC236}">
                  <a16:creationId xmlns:a16="http://schemas.microsoft.com/office/drawing/2014/main" xmlns="" id="{43C9DC2A-ED07-4C3C-8224-D0FDBEA0C95A}"/>
                </a:ext>
              </a:extLst>
            </p:cNvPr>
            <p:cNvSpPr/>
            <p:nvPr/>
          </p:nvSpPr>
          <p:spPr>
            <a:xfrm>
              <a:off x="755650" y="1577544"/>
              <a:ext cx="57150" cy="1028914"/>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30" name="Group 29">
            <a:extLst>
              <a:ext uri="{FF2B5EF4-FFF2-40B4-BE49-F238E27FC236}">
                <a16:creationId xmlns:a16="http://schemas.microsoft.com/office/drawing/2014/main" xmlns="" id="{26947088-06AE-429E-A19D-0D8869D5DD84}"/>
              </a:ext>
            </a:extLst>
          </p:cNvPr>
          <p:cNvGrpSpPr/>
          <p:nvPr/>
        </p:nvGrpSpPr>
        <p:grpSpPr>
          <a:xfrm>
            <a:off x="787400" y="1978592"/>
            <a:ext cx="7575550" cy="1097538"/>
            <a:chOff x="787400" y="2932019"/>
            <a:chExt cx="7575550" cy="1097538"/>
          </a:xfrm>
        </p:grpSpPr>
        <p:sp>
          <p:nvSpPr>
            <p:cNvPr id="31" name="Rectangle 30">
              <a:extLst>
                <a:ext uri="{FF2B5EF4-FFF2-40B4-BE49-F238E27FC236}">
                  <a16:creationId xmlns:a16="http://schemas.microsoft.com/office/drawing/2014/main" xmlns="" id="{6CBD039D-0C80-428D-ABE2-7F29225D776A}"/>
                </a:ext>
              </a:extLst>
            </p:cNvPr>
            <p:cNvSpPr/>
            <p:nvPr/>
          </p:nvSpPr>
          <p:spPr>
            <a:xfrm>
              <a:off x="924824" y="2932019"/>
              <a:ext cx="1262899" cy="401731"/>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2" name="Group 31">
              <a:extLst>
                <a:ext uri="{FF2B5EF4-FFF2-40B4-BE49-F238E27FC236}">
                  <a16:creationId xmlns:a16="http://schemas.microsoft.com/office/drawing/2014/main" xmlns="" id="{1DE8C590-565D-4CF6-8D8B-BE7A08D5F9C5}"/>
                </a:ext>
              </a:extLst>
            </p:cNvPr>
            <p:cNvGrpSpPr>
              <a:grpSpLocks/>
            </p:cNvGrpSpPr>
            <p:nvPr/>
          </p:nvGrpSpPr>
          <p:grpSpPr bwMode="auto">
            <a:xfrm>
              <a:off x="787400" y="2955076"/>
              <a:ext cx="7575550" cy="1074481"/>
              <a:chOff x="787664" y="4475019"/>
              <a:chExt cx="7574882" cy="1074481"/>
            </a:xfrm>
          </p:grpSpPr>
          <p:sp>
            <p:nvSpPr>
              <p:cNvPr id="33" name="Rectangle 32">
                <a:extLst>
                  <a:ext uri="{FF2B5EF4-FFF2-40B4-BE49-F238E27FC236}">
                    <a16:creationId xmlns:a16="http://schemas.microsoft.com/office/drawing/2014/main" xmlns="" id="{DB6843A6-C53A-48F8-AF06-2AF51602FD01}"/>
                  </a:ext>
                </a:extLst>
              </p:cNvPr>
              <p:cNvSpPr/>
              <p:nvPr/>
            </p:nvSpPr>
            <p:spPr>
              <a:xfrm>
                <a:off x="787664" y="4874331"/>
                <a:ext cx="7574882" cy="675169"/>
              </a:xfrm>
              <a:prstGeom prst="rect">
                <a:avLst/>
              </a:prstGeom>
              <a:solidFill>
                <a:srgbClr val="FFFFFF"/>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4" name="Rectangle 70">
                <a:extLst>
                  <a:ext uri="{FF2B5EF4-FFF2-40B4-BE49-F238E27FC236}">
                    <a16:creationId xmlns:a16="http://schemas.microsoft.com/office/drawing/2014/main" xmlns="" id="{E6A28C72-68CD-4546-BD54-C169CB1964A9}"/>
                  </a:ext>
                </a:extLst>
              </p:cNvPr>
              <p:cNvSpPr>
                <a:spLocks noChangeArrowheads="1"/>
              </p:cNvSpPr>
              <p:nvPr/>
            </p:nvSpPr>
            <p:spPr bwMode="auto">
              <a:xfrm>
                <a:off x="899414" y="5012527"/>
                <a:ext cx="58515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dirty="0"/>
                  <a:t>Jack had to clean up the mess </a:t>
                </a:r>
                <a:r>
                  <a:rPr lang="en-GB" altLang="en-US" b="1" dirty="0"/>
                  <a:t>that</a:t>
                </a:r>
                <a:r>
                  <a:rPr lang="en-GB" altLang="en-US" dirty="0"/>
                  <a:t> the dog had made.</a:t>
                </a:r>
              </a:p>
            </p:txBody>
          </p:sp>
          <p:sp>
            <p:nvSpPr>
              <p:cNvPr id="48" name="Rectangle 70">
                <a:extLst>
                  <a:ext uri="{FF2B5EF4-FFF2-40B4-BE49-F238E27FC236}">
                    <a16:creationId xmlns:a16="http://schemas.microsoft.com/office/drawing/2014/main" xmlns="" id="{A96F8C25-8001-47C1-B9DC-45A2D1729B5A}"/>
                  </a:ext>
                </a:extLst>
              </p:cNvPr>
              <p:cNvSpPr>
                <a:spLocks noChangeArrowheads="1"/>
              </p:cNvSpPr>
              <p:nvPr/>
            </p:nvSpPr>
            <p:spPr bwMode="auto">
              <a:xfrm>
                <a:off x="1024088" y="4475019"/>
                <a:ext cx="10697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b="1" dirty="0">
                    <a:solidFill>
                      <a:schemeClr val="bg1"/>
                    </a:solidFill>
                  </a:rPr>
                  <a:t>Example</a:t>
                </a:r>
              </a:p>
            </p:txBody>
          </p:sp>
        </p:grpSp>
      </p:grpSp>
      <p:sp>
        <p:nvSpPr>
          <p:cNvPr id="49" name="Rectangle 48">
            <a:extLst>
              <a:ext uri="{FF2B5EF4-FFF2-40B4-BE49-F238E27FC236}">
                <a16:creationId xmlns:a16="http://schemas.microsoft.com/office/drawing/2014/main" xmlns="" id="{A6547A33-6441-47A1-B038-C5A830439127}"/>
              </a:ext>
            </a:extLst>
          </p:cNvPr>
          <p:cNvSpPr/>
          <p:nvPr/>
        </p:nvSpPr>
        <p:spPr>
          <a:xfrm>
            <a:off x="4741968" y="2881618"/>
            <a:ext cx="1774845" cy="45719"/>
          </a:xfrm>
          <a:prstGeom prst="rect">
            <a:avLst/>
          </a:prstGeom>
          <a:solidFill>
            <a:srgbClr val="E74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0" name="Group 49">
            <a:extLst>
              <a:ext uri="{FF2B5EF4-FFF2-40B4-BE49-F238E27FC236}">
                <a16:creationId xmlns:a16="http://schemas.microsoft.com/office/drawing/2014/main" xmlns="" id="{DE11241C-BC92-49BB-9D1A-929741A5CB43}"/>
              </a:ext>
            </a:extLst>
          </p:cNvPr>
          <p:cNvGrpSpPr>
            <a:grpSpLocks/>
          </p:cNvGrpSpPr>
          <p:nvPr/>
        </p:nvGrpSpPr>
        <p:grpSpPr bwMode="auto">
          <a:xfrm>
            <a:off x="5565111" y="3502795"/>
            <a:ext cx="3179112" cy="479188"/>
            <a:chOff x="4057066" y="4874331"/>
            <a:chExt cx="3178833" cy="479188"/>
          </a:xfrm>
        </p:grpSpPr>
        <p:sp>
          <p:nvSpPr>
            <p:cNvPr id="51" name="Rectangle 50">
              <a:extLst>
                <a:ext uri="{FF2B5EF4-FFF2-40B4-BE49-F238E27FC236}">
                  <a16:creationId xmlns:a16="http://schemas.microsoft.com/office/drawing/2014/main" xmlns="" id="{BE1158FC-8021-4658-B77C-D786CDD77AEA}"/>
                </a:ext>
              </a:extLst>
            </p:cNvPr>
            <p:cNvSpPr/>
            <p:nvPr/>
          </p:nvSpPr>
          <p:spPr>
            <a:xfrm>
              <a:off x="4057066" y="4874331"/>
              <a:ext cx="2809520" cy="479188"/>
            </a:xfrm>
            <a:prstGeom prst="rect">
              <a:avLst/>
            </a:prstGeom>
            <a:solidFill>
              <a:schemeClr val="bg1">
                <a:alpha val="40000"/>
              </a:schemeClr>
            </a:solidFill>
            <a:ln w="28575">
              <a:solidFill>
                <a:srgbClr val="E74E1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52" name="Rectangle 70">
              <a:extLst>
                <a:ext uri="{FF2B5EF4-FFF2-40B4-BE49-F238E27FC236}">
                  <a16:creationId xmlns:a16="http://schemas.microsoft.com/office/drawing/2014/main" xmlns="" id="{D797BCC9-6848-45E7-A2D9-BEE9DD68171A}"/>
                </a:ext>
              </a:extLst>
            </p:cNvPr>
            <p:cNvSpPr>
              <a:spLocks noChangeArrowheads="1"/>
            </p:cNvSpPr>
            <p:nvPr/>
          </p:nvSpPr>
          <p:spPr bwMode="auto">
            <a:xfrm>
              <a:off x="4162769" y="4958179"/>
              <a:ext cx="3073130"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buNone/>
                <a:defRPr/>
              </a:pPr>
              <a:r>
                <a:rPr lang="en-GB" dirty="0">
                  <a:solidFill>
                    <a:schemeClr val="tx1"/>
                  </a:solidFill>
                </a:rPr>
                <a:t>essential relative clause</a:t>
              </a:r>
            </a:p>
          </p:txBody>
        </p:sp>
      </p:grpSp>
      <p:cxnSp>
        <p:nvCxnSpPr>
          <p:cNvPr id="53" name="Straight Connector 52">
            <a:extLst>
              <a:ext uri="{FF2B5EF4-FFF2-40B4-BE49-F238E27FC236}">
                <a16:creationId xmlns:a16="http://schemas.microsoft.com/office/drawing/2014/main" xmlns="" id="{C8C65E54-1C4F-4150-BCA4-04FA46A98F6F}"/>
              </a:ext>
            </a:extLst>
          </p:cNvPr>
          <p:cNvCxnSpPr>
            <a:cxnSpLocks/>
          </p:cNvCxnSpPr>
          <p:nvPr/>
        </p:nvCxnSpPr>
        <p:spPr bwMode="auto">
          <a:xfrm>
            <a:off x="5708591" y="2905213"/>
            <a:ext cx="1070278" cy="598050"/>
          </a:xfrm>
          <a:prstGeom prst="line">
            <a:avLst/>
          </a:prstGeom>
          <a:ln w="28575">
            <a:solidFill>
              <a:srgbClr val="E74E14"/>
            </a:solidFill>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xmlns="" id="{0DF2A041-BE03-4118-BCDF-FF2597BCE468}"/>
              </a:ext>
            </a:extLst>
          </p:cNvPr>
          <p:cNvGrpSpPr>
            <a:grpSpLocks/>
          </p:cNvGrpSpPr>
          <p:nvPr/>
        </p:nvGrpSpPr>
        <p:grpSpPr bwMode="auto">
          <a:xfrm>
            <a:off x="755650" y="3374875"/>
            <a:ext cx="4303460" cy="991936"/>
            <a:chOff x="4057066" y="4874331"/>
            <a:chExt cx="4303082" cy="991936"/>
          </a:xfrm>
        </p:grpSpPr>
        <p:sp>
          <p:nvSpPr>
            <p:cNvPr id="55" name="Rectangle 54">
              <a:extLst>
                <a:ext uri="{FF2B5EF4-FFF2-40B4-BE49-F238E27FC236}">
                  <a16:creationId xmlns:a16="http://schemas.microsoft.com/office/drawing/2014/main" xmlns="" id="{B1530DA8-3D7F-44EA-881F-9FB191AE8B8D}"/>
                </a:ext>
              </a:extLst>
            </p:cNvPr>
            <p:cNvSpPr/>
            <p:nvPr/>
          </p:nvSpPr>
          <p:spPr>
            <a:xfrm>
              <a:off x="4057066" y="4874331"/>
              <a:ext cx="4303082" cy="991936"/>
            </a:xfrm>
            <a:prstGeom prst="rect">
              <a:avLst/>
            </a:prstGeom>
            <a:solidFill>
              <a:schemeClr val="bg1">
                <a:alpha val="40000"/>
              </a:schemeClr>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56" name="Rectangle 70">
              <a:extLst>
                <a:ext uri="{FF2B5EF4-FFF2-40B4-BE49-F238E27FC236}">
                  <a16:creationId xmlns:a16="http://schemas.microsoft.com/office/drawing/2014/main" xmlns="" id="{BF1507D6-79C2-4DE6-BC1F-5C68E7FB965C}"/>
                </a:ext>
              </a:extLst>
            </p:cNvPr>
            <p:cNvSpPr>
              <a:spLocks noChangeArrowheads="1"/>
            </p:cNvSpPr>
            <p:nvPr/>
          </p:nvSpPr>
          <p:spPr bwMode="auto">
            <a:xfrm>
              <a:off x="4162768" y="4958179"/>
              <a:ext cx="4154654" cy="840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buNone/>
                <a:defRPr/>
              </a:pPr>
              <a:r>
                <a:rPr lang="en-GB" dirty="0">
                  <a:solidFill>
                    <a:schemeClr val="tx1"/>
                  </a:solidFill>
                </a:rPr>
                <a:t>This is the object of the relative clause, so it can be omitted without changing the meaning of the sentence. </a:t>
              </a:r>
            </a:p>
          </p:txBody>
        </p:sp>
      </p:grpSp>
      <p:cxnSp>
        <p:nvCxnSpPr>
          <p:cNvPr id="57" name="Straight Connector 56">
            <a:extLst>
              <a:ext uri="{FF2B5EF4-FFF2-40B4-BE49-F238E27FC236}">
                <a16:creationId xmlns:a16="http://schemas.microsoft.com/office/drawing/2014/main" xmlns="" id="{55258C52-010C-4216-86B4-B8A9EC9F9902}"/>
              </a:ext>
            </a:extLst>
          </p:cNvPr>
          <p:cNvCxnSpPr>
            <a:cxnSpLocks/>
          </p:cNvCxnSpPr>
          <p:nvPr/>
        </p:nvCxnSpPr>
        <p:spPr bwMode="auto">
          <a:xfrm flipH="1">
            <a:off x="3467100" y="2892574"/>
            <a:ext cx="1057276" cy="469751"/>
          </a:xfrm>
          <a:prstGeom prst="line">
            <a:avLst/>
          </a:prstGeom>
          <a:ln w="28575">
            <a:solidFill>
              <a:srgbClr val="4A3582"/>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xmlns="" id="{555EEC60-278E-42AD-AE23-DEB58EFF7E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7794" y="1896809"/>
            <a:ext cx="2013081" cy="1067262"/>
          </a:xfrm>
          <a:prstGeom prst="rect">
            <a:avLst/>
          </a:prstGeom>
        </p:spPr>
      </p:pic>
      <p:sp>
        <p:nvSpPr>
          <p:cNvPr id="58" name="Rectangle 57">
            <a:extLst>
              <a:ext uri="{FF2B5EF4-FFF2-40B4-BE49-F238E27FC236}">
                <a16:creationId xmlns:a16="http://schemas.microsoft.com/office/drawing/2014/main" xmlns="" id="{F09F93EE-63F7-4A92-B6A8-BF079297D79C}"/>
              </a:ext>
            </a:extLst>
          </p:cNvPr>
          <p:cNvSpPr/>
          <p:nvPr/>
        </p:nvSpPr>
        <p:spPr>
          <a:xfrm>
            <a:off x="4173654" y="2881618"/>
            <a:ext cx="467372" cy="45719"/>
          </a:xfrm>
          <a:prstGeom prst="rect">
            <a:avLst/>
          </a:prstGeom>
          <a:solidFill>
            <a:srgbClr val="4A3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1" name="Group 60">
            <a:extLst>
              <a:ext uri="{FF2B5EF4-FFF2-40B4-BE49-F238E27FC236}">
                <a16:creationId xmlns:a16="http://schemas.microsoft.com/office/drawing/2014/main" xmlns="" id="{E1837D58-121C-4118-8DAA-BD18915E739C}"/>
              </a:ext>
            </a:extLst>
          </p:cNvPr>
          <p:cNvGrpSpPr>
            <a:grpSpLocks/>
          </p:cNvGrpSpPr>
          <p:nvPr/>
        </p:nvGrpSpPr>
        <p:grpSpPr bwMode="auto">
          <a:xfrm>
            <a:off x="787400" y="4763544"/>
            <a:ext cx="7575550" cy="675169"/>
            <a:chOff x="787664" y="4874331"/>
            <a:chExt cx="7574882" cy="675169"/>
          </a:xfrm>
        </p:grpSpPr>
        <p:sp>
          <p:nvSpPr>
            <p:cNvPr id="62" name="Rectangle 61">
              <a:extLst>
                <a:ext uri="{FF2B5EF4-FFF2-40B4-BE49-F238E27FC236}">
                  <a16:creationId xmlns:a16="http://schemas.microsoft.com/office/drawing/2014/main" xmlns="" id="{7A005F60-A092-4E4E-AC03-C0F7CCB58FDC}"/>
                </a:ext>
              </a:extLst>
            </p:cNvPr>
            <p:cNvSpPr/>
            <p:nvPr/>
          </p:nvSpPr>
          <p:spPr>
            <a:xfrm>
              <a:off x="787664" y="4874331"/>
              <a:ext cx="7574882" cy="675169"/>
            </a:xfrm>
            <a:prstGeom prst="rect">
              <a:avLst/>
            </a:prstGeom>
            <a:solidFill>
              <a:srgbClr val="FFFFFF"/>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63" name="Rectangle 70">
              <a:extLst>
                <a:ext uri="{FF2B5EF4-FFF2-40B4-BE49-F238E27FC236}">
                  <a16:creationId xmlns:a16="http://schemas.microsoft.com/office/drawing/2014/main" xmlns="" id="{ED8854F6-1B3F-42EE-8BD1-1F08BF49425E}"/>
                </a:ext>
              </a:extLst>
            </p:cNvPr>
            <p:cNvSpPr>
              <a:spLocks noChangeArrowheads="1"/>
            </p:cNvSpPr>
            <p:nvPr/>
          </p:nvSpPr>
          <p:spPr bwMode="auto">
            <a:xfrm>
              <a:off x="899413" y="5012527"/>
              <a:ext cx="73583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b="1" dirty="0"/>
                <a:t>Jack had to clean up the mess the dog had made.</a:t>
              </a:r>
            </a:p>
          </p:txBody>
        </p:sp>
      </p:grpSp>
      <p:grpSp>
        <p:nvGrpSpPr>
          <p:cNvPr id="65" name="Group 64">
            <a:extLst>
              <a:ext uri="{FF2B5EF4-FFF2-40B4-BE49-F238E27FC236}">
                <a16:creationId xmlns:a16="http://schemas.microsoft.com/office/drawing/2014/main" xmlns="" id="{46F8293A-9821-48E5-9AFE-78670B68D8CA}"/>
              </a:ext>
            </a:extLst>
          </p:cNvPr>
          <p:cNvGrpSpPr>
            <a:grpSpLocks/>
          </p:cNvGrpSpPr>
          <p:nvPr/>
        </p:nvGrpSpPr>
        <p:grpSpPr bwMode="auto">
          <a:xfrm>
            <a:off x="-78377" y="5819333"/>
            <a:ext cx="9326879" cy="577852"/>
            <a:chOff x="2055966" y="4934664"/>
            <a:chExt cx="5043043" cy="543733"/>
          </a:xfrm>
          <a:solidFill>
            <a:srgbClr val="BCBCE9"/>
          </a:solidFill>
        </p:grpSpPr>
        <p:sp>
          <p:nvSpPr>
            <p:cNvPr id="66" name="Rectangle 65">
              <a:extLst>
                <a:ext uri="{FF2B5EF4-FFF2-40B4-BE49-F238E27FC236}">
                  <a16:creationId xmlns:a16="http://schemas.microsoft.com/office/drawing/2014/main" xmlns="" id="{B8BE8D29-ABFE-4177-AE68-85E91682E00D}"/>
                </a:ext>
              </a:extLst>
            </p:cNvPr>
            <p:cNvSpPr/>
            <p:nvPr/>
          </p:nvSpPr>
          <p:spPr>
            <a:xfrm>
              <a:off x="2055966" y="4934664"/>
              <a:ext cx="5043043" cy="543733"/>
            </a:xfrm>
            <a:prstGeom prst="rect">
              <a:avLst/>
            </a:prstGeom>
            <a:solidFill>
              <a:srgbClr val="90C7E5"/>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67" name="Rectangle 70">
              <a:extLst>
                <a:ext uri="{FF2B5EF4-FFF2-40B4-BE49-F238E27FC236}">
                  <a16:creationId xmlns:a16="http://schemas.microsoft.com/office/drawing/2014/main" xmlns="" id="{8F10A816-6677-4DF3-B86D-ABCAD8307B2D}"/>
                </a:ext>
              </a:extLst>
            </p:cNvPr>
            <p:cNvSpPr>
              <a:spLocks noChangeArrowheads="1"/>
            </p:cNvSpPr>
            <p:nvPr/>
          </p:nvSpPr>
          <p:spPr bwMode="auto">
            <a:xfrm>
              <a:off x="2098345" y="5004654"/>
              <a:ext cx="4944159" cy="347525"/>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dirty="0">
                  <a:solidFill>
                    <a:srgbClr val="1C1C1C"/>
                  </a:solidFill>
                  <a:latin typeface="+mn-lt"/>
                </a:rPr>
                <a:t>The sentence makes sense without the relative pronoun and object </a:t>
              </a:r>
              <a:r>
                <a:rPr lang="en-GB" b="1" dirty="0">
                  <a:solidFill>
                    <a:srgbClr val="1C1C1C"/>
                  </a:solidFill>
                  <a:latin typeface="+mn-lt"/>
                </a:rPr>
                <a:t>that</a:t>
              </a:r>
              <a:r>
                <a:rPr lang="en-GB" dirty="0">
                  <a:solidFill>
                    <a:srgbClr val="1C1C1C"/>
                  </a:solidFill>
                  <a:latin typeface="+mn-lt"/>
                </a:rPr>
                <a:t>.</a:t>
              </a:r>
            </a:p>
          </p:txBody>
        </p:sp>
      </p:grpSp>
      <p:pic>
        <p:nvPicPr>
          <p:cNvPr id="16" name="Picture 15">
            <a:extLst>
              <a:ext uri="{FF2B5EF4-FFF2-40B4-BE49-F238E27FC236}">
                <a16:creationId xmlns:a16="http://schemas.microsoft.com/office/drawing/2014/main" xmlns="" id="{C03EAC1D-7336-48AB-9080-F2E72C78BB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9928" y="3437546"/>
            <a:ext cx="5024534" cy="2663825"/>
          </a:xfrm>
          <a:prstGeom prst="rect">
            <a:avLst/>
          </a:prstGeom>
        </p:spPr>
      </p:pic>
    </p:spTree>
    <p:extLst>
      <p:ext uri="{BB962C8B-B14F-4D97-AF65-F5344CB8AC3E}">
        <p14:creationId xmlns:p14="http://schemas.microsoft.com/office/powerpoint/2010/main" val="101116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7"/>
                                        </p:tgtEl>
                                      </p:cBhvr>
                                    </p:animEffect>
                                    <p:set>
                                      <p:cBhvr>
                                        <p:cTn id="10" dur="1" fill="hold">
                                          <p:stCondLst>
                                            <p:cond delay="499"/>
                                          </p:stCondLst>
                                        </p:cTn>
                                        <p:tgtEl>
                                          <p:spTgt spid="27"/>
                                        </p:tgtEl>
                                        <p:attrNameLst>
                                          <p:attrName>style.visibility</p:attrName>
                                        </p:attrNameLst>
                                      </p:cBhvr>
                                      <p:to>
                                        <p:strVal val="hidden"/>
                                      </p:to>
                                    </p:se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anim calcmode="lin" valueType="num">
                                      <p:cBhvr>
                                        <p:cTn id="15" dur="500" fill="hold"/>
                                        <p:tgtEl>
                                          <p:spTgt spid="30"/>
                                        </p:tgtEl>
                                        <p:attrNameLst>
                                          <p:attrName>ppt_x</p:attrName>
                                        </p:attrNameLst>
                                      </p:cBhvr>
                                      <p:tavLst>
                                        <p:tav tm="0">
                                          <p:val>
                                            <p:strVal val="#ppt_x"/>
                                          </p:val>
                                        </p:tav>
                                        <p:tav tm="100000">
                                          <p:val>
                                            <p:strVal val="#ppt_x"/>
                                          </p:val>
                                        </p:tav>
                                      </p:tavLst>
                                    </p:anim>
                                    <p:anim calcmode="lin" valueType="num">
                                      <p:cBhvr>
                                        <p:cTn id="16" dur="500" fill="hold"/>
                                        <p:tgtEl>
                                          <p:spTgt spid="30"/>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53"/>
                                        </p:tgtEl>
                                        <p:attrNameLst>
                                          <p:attrName>style.visibility</p:attrName>
                                        </p:attrNameLst>
                                      </p:cBhvr>
                                      <p:to>
                                        <p:strVal val="visible"/>
                                      </p:to>
                                    </p:set>
                                    <p:animEffect transition="in" filter="wipe(up)">
                                      <p:cBhvr>
                                        <p:cTn id="29" dur="500"/>
                                        <p:tgtEl>
                                          <p:spTgt spid="53"/>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fade">
                                      <p:cBhvr>
                                        <p:cTn id="33" dur="500"/>
                                        <p:tgtEl>
                                          <p:spTgt spid="5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500"/>
                                        <p:tgtEl>
                                          <p:spTgt spid="58"/>
                                        </p:tgtEl>
                                      </p:cBhvr>
                                    </p:animEffect>
                                  </p:childTnLst>
                                </p:cTn>
                              </p:par>
                            </p:childTnLst>
                          </p:cTn>
                        </p:par>
                        <p:par>
                          <p:cTn id="39" fill="hold">
                            <p:stCondLst>
                              <p:cond delay="500"/>
                            </p:stCondLst>
                            <p:childTnLst>
                              <p:par>
                                <p:cTn id="40" presetID="22" presetClass="entr" presetSubtype="1" fill="hold" nodeType="after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wipe(up)">
                                      <p:cBhvr>
                                        <p:cTn id="42" dur="500"/>
                                        <p:tgtEl>
                                          <p:spTgt spid="57"/>
                                        </p:tgtEl>
                                      </p:cBhvr>
                                    </p:animEffect>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54"/>
                                        </p:tgtEl>
                                        <p:attrNameLst>
                                          <p:attrName>style.visibility</p:attrName>
                                        </p:attrNameLst>
                                      </p:cBhvr>
                                      <p:to>
                                        <p:strVal val="visible"/>
                                      </p:to>
                                    </p:set>
                                    <p:animEffect transition="in" filter="fade">
                                      <p:cBhvr>
                                        <p:cTn id="46" dur="500"/>
                                        <p:tgtEl>
                                          <p:spTgt spid="54"/>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fade">
                                      <p:cBhvr>
                                        <p:cTn id="51" dur="500"/>
                                        <p:tgtEl>
                                          <p:spTgt spid="61"/>
                                        </p:tgtEl>
                                      </p:cBhvr>
                                    </p:animEffect>
                                    <p:anim calcmode="lin" valueType="num">
                                      <p:cBhvr>
                                        <p:cTn id="52" dur="500" fill="hold"/>
                                        <p:tgtEl>
                                          <p:spTgt spid="61"/>
                                        </p:tgtEl>
                                        <p:attrNameLst>
                                          <p:attrName>ppt_x</p:attrName>
                                        </p:attrNameLst>
                                      </p:cBhvr>
                                      <p:tavLst>
                                        <p:tav tm="0">
                                          <p:val>
                                            <p:strVal val="#ppt_x"/>
                                          </p:val>
                                        </p:tav>
                                        <p:tav tm="100000">
                                          <p:val>
                                            <p:strVal val="#ppt_x"/>
                                          </p:val>
                                        </p:tav>
                                      </p:tavLst>
                                    </p:anim>
                                    <p:anim calcmode="lin" valueType="num">
                                      <p:cBhvr>
                                        <p:cTn id="53" dur="5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65"/>
                                        </p:tgtEl>
                                        <p:attrNameLst>
                                          <p:attrName>style.visibility</p:attrName>
                                        </p:attrNameLst>
                                      </p:cBhvr>
                                      <p:to>
                                        <p:strVal val="visible"/>
                                      </p:to>
                                    </p:set>
                                    <p:animEffect transition="in" filter="fade">
                                      <p:cBhvr>
                                        <p:cTn id="58" dur="1000"/>
                                        <p:tgtEl>
                                          <p:spTgt spid="65"/>
                                        </p:tgtEl>
                                      </p:cBhvr>
                                    </p:animEffect>
                                    <p:anim calcmode="lin" valueType="num">
                                      <p:cBhvr>
                                        <p:cTn id="59" dur="1000" fill="hold"/>
                                        <p:tgtEl>
                                          <p:spTgt spid="65"/>
                                        </p:tgtEl>
                                        <p:attrNameLst>
                                          <p:attrName>ppt_x</p:attrName>
                                        </p:attrNameLst>
                                      </p:cBhvr>
                                      <p:tavLst>
                                        <p:tav tm="0">
                                          <p:val>
                                            <p:strVal val="#ppt_x"/>
                                          </p:val>
                                        </p:tav>
                                        <p:tav tm="100000">
                                          <p:val>
                                            <p:strVal val="#ppt_x"/>
                                          </p:val>
                                        </p:tav>
                                      </p:tavLst>
                                    </p:anim>
                                    <p:anim calcmode="lin" valueType="num">
                                      <p:cBhvr>
                                        <p:cTn id="60"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DC5B591-F5E2-4EF0-9400-95FE857E1921}"/>
              </a:ext>
            </a:extLst>
          </p:cNvPr>
          <p:cNvSpPr txBox="1"/>
          <p:nvPr/>
        </p:nvSpPr>
        <p:spPr>
          <a:xfrm>
            <a:off x="755650" y="728663"/>
            <a:ext cx="7632700" cy="1077218"/>
          </a:xfrm>
          <a:prstGeom prst="rect">
            <a:avLst/>
          </a:prstGeom>
          <a:noFill/>
        </p:spPr>
        <p:txBody>
          <a:bodyPr wrap="square" rtlCol="0">
            <a:spAutoFit/>
          </a:bodyPr>
          <a:lstStyle/>
          <a:p>
            <a:pPr algn="ctr"/>
            <a:r>
              <a:rPr lang="en-GB" sz="3200" dirty="0">
                <a:latin typeface="+mj-lt"/>
              </a:rPr>
              <a:t>Identifying When </a:t>
            </a:r>
            <a:br>
              <a:rPr lang="en-GB" sz="3200" dirty="0">
                <a:latin typeface="+mj-lt"/>
              </a:rPr>
            </a:br>
            <a:r>
              <a:rPr lang="en-GB" sz="3200" dirty="0">
                <a:latin typeface="+mj-lt"/>
              </a:rPr>
              <a:t>a Pronoun Can Be Omitted</a:t>
            </a:r>
          </a:p>
        </p:txBody>
      </p:sp>
      <p:grpSp>
        <p:nvGrpSpPr>
          <p:cNvPr id="11" name="Group 10">
            <a:extLst>
              <a:ext uri="{FF2B5EF4-FFF2-40B4-BE49-F238E27FC236}">
                <a16:creationId xmlns:a16="http://schemas.microsoft.com/office/drawing/2014/main" xmlns="" id="{9086A321-DCD4-4DB8-A1F6-E3A82C9A47CA}"/>
              </a:ext>
            </a:extLst>
          </p:cNvPr>
          <p:cNvGrpSpPr>
            <a:grpSpLocks/>
          </p:cNvGrpSpPr>
          <p:nvPr/>
        </p:nvGrpSpPr>
        <p:grpSpPr bwMode="auto">
          <a:xfrm>
            <a:off x="755650" y="1807043"/>
            <a:ext cx="7632699" cy="703761"/>
            <a:chOff x="755650" y="1603429"/>
            <a:chExt cx="7632699" cy="703306"/>
          </a:xfrm>
        </p:grpSpPr>
        <p:sp>
          <p:nvSpPr>
            <p:cNvPr id="12" name="Rectangle 4">
              <a:extLst>
                <a:ext uri="{FF2B5EF4-FFF2-40B4-BE49-F238E27FC236}">
                  <a16:creationId xmlns:a16="http://schemas.microsoft.com/office/drawing/2014/main" xmlns="" id="{9FF8CFC2-99FE-4249-A91A-EC1B6AA3AAAE}"/>
                </a:ext>
              </a:extLst>
            </p:cNvPr>
            <p:cNvSpPr>
              <a:spLocks noChangeArrowheads="1"/>
            </p:cNvSpPr>
            <p:nvPr/>
          </p:nvSpPr>
          <p:spPr bwMode="auto">
            <a:xfrm>
              <a:off x="901668" y="1603429"/>
              <a:ext cx="7486681" cy="69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In some relative clauses, the relative pronouns </a:t>
              </a:r>
              <a:r>
                <a:rPr lang="en-GB" altLang="en-US" b="1" dirty="0"/>
                <a:t>who</a:t>
              </a:r>
              <a:r>
                <a:rPr lang="en-GB" altLang="en-US" dirty="0"/>
                <a:t>, </a:t>
              </a:r>
              <a:r>
                <a:rPr lang="en-GB" altLang="en-US" b="1" dirty="0"/>
                <a:t>which</a:t>
              </a:r>
              <a:r>
                <a:rPr lang="en-GB" altLang="en-US" dirty="0"/>
                <a:t> or </a:t>
              </a:r>
              <a:r>
                <a:rPr lang="en-GB" altLang="en-US" b="1" dirty="0"/>
                <a:t>that</a:t>
              </a:r>
              <a:r>
                <a:rPr lang="en-GB" altLang="en-US" dirty="0"/>
                <a:t> can be omitted. </a:t>
              </a:r>
            </a:p>
          </p:txBody>
        </p:sp>
        <p:sp>
          <p:nvSpPr>
            <p:cNvPr id="13" name="Rectangle 12">
              <a:extLst>
                <a:ext uri="{FF2B5EF4-FFF2-40B4-BE49-F238E27FC236}">
                  <a16:creationId xmlns:a16="http://schemas.microsoft.com/office/drawing/2014/main" xmlns="" id="{18269B79-21AC-4289-B49A-63D69C8C2D93}"/>
                </a:ext>
              </a:extLst>
            </p:cNvPr>
            <p:cNvSpPr/>
            <p:nvPr/>
          </p:nvSpPr>
          <p:spPr>
            <a:xfrm>
              <a:off x="755650" y="1603973"/>
              <a:ext cx="57150" cy="702762"/>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17" name="Group 16">
            <a:extLst>
              <a:ext uri="{FF2B5EF4-FFF2-40B4-BE49-F238E27FC236}">
                <a16:creationId xmlns:a16="http://schemas.microsoft.com/office/drawing/2014/main" xmlns="" id="{7EE98D18-4284-4BEC-91C1-6AAB0B4497C5}"/>
              </a:ext>
            </a:extLst>
          </p:cNvPr>
          <p:cNvGrpSpPr/>
          <p:nvPr/>
        </p:nvGrpSpPr>
        <p:grpSpPr>
          <a:xfrm>
            <a:off x="787400" y="2687625"/>
            <a:ext cx="7575550" cy="1808175"/>
            <a:chOff x="787400" y="2932019"/>
            <a:chExt cx="7575550" cy="1808175"/>
          </a:xfrm>
        </p:grpSpPr>
        <p:sp>
          <p:nvSpPr>
            <p:cNvPr id="18" name="Rectangle 17">
              <a:extLst>
                <a:ext uri="{FF2B5EF4-FFF2-40B4-BE49-F238E27FC236}">
                  <a16:creationId xmlns:a16="http://schemas.microsoft.com/office/drawing/2014/main" xmlns="" id="{759FC397-A0A4-490B-AED3-E7BD45F0E2A3}"/>
                </a:ext>
              </a:extLst>
            </p:cNvPr>
            <p:cNvSpPr/>
            <p:nvPr/>
          </p:nvSpPr>
          <p:spPr>
            <a:xfrm>
              <a:off x="924824" y="2932019"/>
              <a:ext cx="2176516" cy="401731"/>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9" name="Group 18">
              <a:extLst>
                <a:ext uri="{FF2B5EF4-FFF2-40B4-BE49-F238E27FC236}">
                  <a16:creationId xmlns:a16="http://schemas.microsoft.com/office/drawing/2014/main" xmlns="" id="{C916615F-E69C-4863-A883-E0E500A834B6}"/>
                </a:ext>
              </a:extLst>
            </p:cNvPr>
            <p:cNvGrpSpPr>
              <a:grpSpLocks/>
            </p:cNvGrpSpPr>
            <p:nvPr/>
          </p:nvGrpSpPr>
          <p:grpSpPr bwMode="auto">
            <a:xfrm>
              <a:off x="787400" y="2955076"/>
              <a:ext cx="7575550" cy="1785118"/>
              <a:chOff x="787664" y="4475019"/>
              <a:chExt cx="7574882" cy="1785118"/>
            </a:xfrm>
          </p:grpSpPr>
          <p:sp>
            <p:nvSpPr>
              <p:cNvPr id="20" name="Rectangle 19">
                <a:extLst>
                  <a:ext uri="{FF2B5EF4-FFF2-40B4-BE49-F238E27FC236}">
                    <a16:creationId xmlns:a16="http://schemas.microsoft.com/office/drawing/2014/main" xmlns="" id="{F8948F9B-17F2-42CF-AD76-FDB69FB73618}"/>
                  </a:ext>
                </a:extLst>
              </p:cNvPr>
              <p:cNvSpPr/>
              <p:nvPr/>
            </p:nvSpPr>
            <p:spPr>
              <a:xfrm>
                <a:off x="787664" y="4874331"/>
                <a:ext cx="7574882" cy="1385806"/>
              </a:xfrm>
              <a:prstGeom prst="rect">
                <a:avLst/>
              </a:prstGeom>
              <a:solidFill>
                <a:srgbClr val="FFFFFF"/>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2" name="Rectangle 70">
                <a:extLst>
                  <a:ext uri="{FF2B5EF4-FFF2-40B4-BE49-F238E27FC236}">
                    <a16:creationId xmlns:a16="http://schemas.microsoft.com/office/drawing/2014/main" xmlns="" id="{5436C571-CC9C-4A38-8BEF-8C934A5C5A4B}"/>
                  </a:ext>
                </a:extLst>
              </p:cNvPr>
              <p:cNvSpPr>
                <a:spLocks noChangeArrowheads="1"/>
              </p:cNvSpPr>
              <p:nvPr/>
            </p:nvSpPr>
            <p:spPr bwMode="auto">
              <a:xfrm>
                <a:off x="1024088" y="4475019"/>
                <a:ext cx="21836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b="1" dirty="0">
                    <a:solidFill>
                      <a:schemeClr val="bg1"/>
                    </a:solidFill>
                  </a:rPr>
                  <a:t>Another Example:</a:t>
                </a:r>
              </a:p>
            </p:txBody>
          </p:sp>
        </p:grpSp>
      </p:grpSp>
      <p:sp>
        <p:nvSpPr>
          <p:cNvPr id="33" name="Rectangle 70">
            <a:extLst>
              <a:ext uri="{FF2B5EF4-FFF2-40B4-BE49-F238E27FC236}">
                <a16:creationId xmlns:a16="http://schemas.microsoft.com/office/drawing/2014/main" xmlns="" id="{0006D17A-D2D2-471F-9A5C-A84D96CCBF51}"/>
              </a:ext>
            </a:extLst>
          </p:cNvPr>
          <p:cNvSpPr>
            <a:spLocks noChangeArrowheads="1"/>
          </p:cNvSpPr>
          <p:nvPr/>
        </p:nvSpPr>
        <p:spPr bwMode="auto">
          <a:xfrm>
            <a:off x="890195" y="3910456"/>
            <a:ext cx="74021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dirty="0"/>
              <a:t>The shoes </a:t>
            </a:r>
            <a:r>
              <a:rPr lang="en-GB" altLang="en-US" b="1" dirty="0"/>
              <a:t>(which/that)</a:t>
            </a:r>
            <a:r>
              <a:rPr lang="en-GB" altLang="en-US" dirty="0"/>
              <a:t> I want cost £10.50.</a:t>
            </a:r>
          </a:p>
        </p:txBody>
      </p:sp>
      <p:sp>
        <p:nvSpPr>
          <p:cNvPr id="34" name="Rectangle 70">
            <a:extLst>
              <a:ext uri="{FF2B5EF4-FFF2-40B4-BE49-F238E27FC236}">
                <a16:creationId xmlns:a16="http://schemas.microsoft.com/office/drawing/2014/main" xmlns="" id="{8BD78AAE-F9D5-45C3-8B0F-BA20B2B70A70}"/>
              </a:ext>
            </a:extLst>
          </p:cNvPr>
          <p:cNvSpPr>
            <a:spLocks noChangeArrowheads="1"/>
          </p:cNvSpPr>
          <p:nvPr/>
        </p:nvSpPr>
        <p:spPr bwMode="auto">
          <a:xfrm>
            <a:off x="899160" y="3333915"/>
            <a:ext cx="74021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dirty="0"/>
              <a:t>Is this the jacket </a:t>
            </a:r>
            <a:r>
              <a:rPr lang="en-GB" altLang="en-US" b="1" dirty="0"/>
              <a:t>(which/that) </a:t>
            </a:r>
            <a:r>
              <a:rPr lang="en-GB" altLang="en-US" dirty="0"/>
              <a:t>you were looking for?</a:t>
            </a:r>
          </a:p>
        </p:txBody>
      </p:sp>
      <p:grpSp>
        <p:nvGrpSpPr>
          <p:cNvPr id="35" name="Text box">
            <a:extLst>
              <a:ext uri="{FF2B5EF4-FFF2-40B4-BE49-F238E27FC236}">
                <a16:creationId xmlns:a16="http://schemas.microsoft.com/office/drawing/2014/main" xmlns="" id="{EA1FD9E5-6BD5-4D63-91D0-6C9D8BE2B580}"/>
              </a:ext>
            </a:extLst>
          </p:cNvPr>
          <p:cNvGrpSpPr>
            <a:grpSpLocks/>
          </p:cNvGrpSpPr>
          <p:nvPr/>
        </p:nvGrpSpPr>
        <p:grpSpPr bwMode="auto">
          <a:xfrm>
            <a:off x="755650" y="4693400"/>
            <a:ext cx="6568513" cy="871780"/>
            <a:chOff x="1663194" y="2621569"/>
            <a:chExt cx="6506625" cy="829642"/>
          </a:xfrm>
        </p:grpSpPr>
        <p:sp>
          <p:nvSpPr>
            <p:cNvPr id="36" name="Rectangle 35">
              <a:extLst>
                <a:ext uri="{FF2B5EF4-FFF2-40B4-BE49-F238E27FC236}">
                  <a16:creationId xmlns:a16="http://schemas.microsoft.com/office/drawing/2014/main" xmlns="" id="{F19CBF09-3900-498B-AC07-0A69563472A7}"/>
                </a:ext>
              </a:extLst>
            </p:cNvPr>
            <p:cNvSpPr/>
            <p:nvPr/>
          </p:nvSpPr>
          <p:spPr>
            <a:xfrm flipH="1">
              <a:off x="1760683" y="2631986"/>
              <a:ext cx="6409136" cy="811435"/>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7" name="Rectangle 36">
              <a:extLst>
                <a:ext uri="{FF2B5EF4-FFF2-40B4-BE49-F238E27FC236}">
                  <a16:creationId xmlns:a16="http://schemas.microsoft.com/office/drawing/2014/main" xmlns="" id="{36701EC2-2D9F-4748-9A4C-E65FEA84A26E}"/>
                </a:ext>
              </a:extLst>
            </p:cNvPr>
            <p:cNvSpPr/>
            <p:nvPr/>
          </p:nvSpPr>
          <p:spPr>
            <a:xfrm>
              <a:off x="1663194" y="2621569"/>
              <a:ext cx="55825" cy="829642"/>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8" name="Rectangle 33">
              <a:extLst>
                <a:ext uri="{FF2B5EF4-FFF2-40B4-BE49-F238E27FC236}">
                  <a16:creationId xmlns:a16="http://schemas.microsoft.com/office/drawing/2014/main" xmlns="" id="{78957BC6-2EBC-40B7-84B6-90B6000F6E2D}"/>
                </a:ext>
              </a:extLst>
            </p:cNvPr>
            <p:cNvSpPr>
              <a:spLocks noChangeArrowheads="1"/>
            </p:cNvSpPr>
            <p:nvPr/>
          </p:nvSpPr>
          <p:spPr bwMode="auto">
            <a:xfrm>
              <a:off x="1770076" y="2723689"/>
              <a:ext cx="5400162" cy="615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Your clever brain reads the missing words in for you to complete the sentence!</a:t>
              </a:r>
            </a:p>
          </p:txBody>
        </p:sp>
      </p:grpSp>
      <p:pic>
        <p:nvPicPr>
          <p:cNvPr id="39" name="Picture 38">
            <a:extLst>
              <a:ext uri="{FF2B5EF4-FFF2-40B4-BE49-F238E27FC236}">
                <a16:creationId xmlns:a16="http://schemas.microsoft.com/office/drawing/2014/main" xmlns="" id="{C05116C0-2027-480A-B2B7-916C75E6DC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557" t="-2125" r="39916" b="66097"/>
          <a:stretch/>
        </p:blipFill>
        <p:spPr>
          <a:xfrm flipH="1">
            <a:off x="6765038" y="4048125"/>
            <a:ext cx="1614982" cy="1614982"/>
          </a:xfrm>
          <a:prstGeom prst="ellipse">
            <a:avLst/>
          </a:prstGeom>
          <a:solidFill>
            <a:schemeClr val="bg1"/>
          </a:solidFill>
          <a:ln w="76200">
            <a:solidFill>
              <a:srgbClr val="00639A"/>
            </a:solidFill>
          </a:ln>
        </p:spPr>
      </p:pic>
      <p:sp>
        <p:nvSpPr>
          <p:cNvPr id="41" name="Rectangle 70">
            <a:extLst>
              <a:ext uri="{FF2B5EF4-FFF2-40B4-BE49-F238E27FC236}">
                <a16:creationId xmlns:a16="http://schemas.microsoft.com/office/drawing/2014/main" xmlns="" id="{609EBA61-1026-412F-8876-F34C456AFBBB}"/>
              </a:ext>
            </a:extLst>
          </p:cNvPr>
          <p:cNvSpPr>
            <a:spLocks noChangeArrowheads="1"/>
          </p:cNvSpPr>
          <p:nvPr/>
        </p:nvSpPr>
        <p:spPr bwMode="auto">
          <a:xfrm>
            <a:off x="880110" y="3333915"/>
            <a:ext cx="74021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dirty="0"/>
              <a:t>Is this the jacket</a:t>
            </a:r>
            <a:r>
              <a:rPr lang="en-GB" altLang="en-US" b="1" dirty="0"/>
              <a:t> </a:t>
            </a:r>
            <a:r>
              <a:rPr lang="en-GB" altLang="en-US" dirty="0"/>
              <a:t>you were looking for?</a:t>
            </a:r>
          </a:p>
        </p:txBody>
      </p:sp>
      <p:sp>
        <p:nvSpPr>
          <p:cNvPr id="42" name="Rectangle 71">
            <a:extLst>
              <a:ext uri="{FF2B5EF4-FFF2-40B4-BE49-F238E27FC236}">
                <a16:creationId xmlns:a16="http://schemas.microsoft.com/office/drawing/2014/main" xmlns="" id="{29D5384C-B092-45EE-B94D-83DC5C7072A8}"/>
              </a:ext>
            </a:extLst>
          </p:cNvPr>
          <p:cNvSpPr>
            <a:spLocks noChangeArrowheads="1"/>
          </p:cNvSpPr>
          <p:nvPr/>
        </p:nvSpPr>
        <p:spPr bwMode="auto">
          <a:xfrm>
            <a:off x="880670" y="3910456"/>
            <a:ext cx="74021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dirty="0"/>
              <a:t>The shoes I want cost £10.50.</a:t>
            </a:r>
          </a:p>
        </p:txBody>
      </p:sp>
      <p:grpSp>
        <p:nvGrpSpPr>
          <p:cNvPr id="46" name="Group 45">
            <a:extLst>
              <a:ext uri="{FF2B5EF4-FFF2-40B4-BE49-F238E27FC236}">
                <a16:creationId xmlns:a16="http://schemas.microsoft.com/office/drawing/2014/main" xmlns="" id="{33ADE618-26F5-4C26-8FE6-036FB5A229C1}"/>
              </a:ext>
            </a:extLst>
          </p:cNvPr>
          <p:cNvGrpSpPr>
            <a:grpSpLocks/>
          </p:cNvGrpSpPr>
          <p:nvPr/>
        </p:nvGrpSpPr>
        <p:grpSpPr bwMode="auto">
          <a:xfrm>
            <a:off x="755650" y="5732865"/>
            <a:ext cx="7632699" cy="476033"/>
            <a:chOff x="755650" y="1617563"/>
            <a:chExt cx="7632699" cy="475724"/>
          </a:xfrm>
        </p:grpSpPr>
        <p:sp>
          <p:nvSpPr>
            <p:cNvPr id="47" name="Rectangle 4">
              <a:extLst>
                <a:ext uri="{FF2B5EF4-FFF2-40B4-BE49-F238E27FC236}">
                  <a16:creationId xmlns:a16="http://schemas.microsoft.com/office/drawing/2014/main" xmlns="" id="{BBCA4939-2743-424E-8446-82DA9C2CE1DA}"/>
                </a:ext>
              </a:extLst>
            </p:cNvPr>
            <p:cNvSpPr>
              <a:spLocks noChangeArrowheads="1"/>
            </p:cNvSpPr>
            <p:nvPr/>
          </p:nvSpPr>
          <p:spPr bwMode="auto">
            <a:xfrm>
              <a:off x="901668" y="1641504"/>
              <a:ext cx="7486681" cy="42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When we leave out the relative pronoun, the sentence still makes sense.</a:t>
              </a:r>
            </a:p>
          </p:txBody>
        </p:sp>
        <p:sp>
          <p:nvSpPr>
            <p:cNvPr id="48" name="Rectangle 47">
              <a:extLst>
                <a:ext uri="{FF2B5EF4-FFF2-40B4-BE49-F238E27FC236}">
                  <a16:creationId xmlns:a16="http://schemas.microsoft.com/office/drawing/2014/main" xmlns="" id="{5784D921-0FAB-46B4-917A-09F7891EFA64}"/>
                </a:ext>
              </a:extLst>
            </p:cNvPr>
            <p:cNvSpPr/>
            <p:nvPr/>
          </p:nvSpPr>
          <p:spPr>
            <a:xfrm>
              <a:off x="755650" y="1617563"/>
              <a:ext cx="57150" cy="475724"/>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spTree>
    <p:extLst>
      <p:ext uri="{BB962C8B-B14F-4D97-AF65-F5344CB8AC3E}">
        <p14:creationId xmlns:p14="http://schemas.microsoft.com/office/powerpoint/2010/main" val="402475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anim calcmode="lin" valueType="num">
                                      <p:cBhvr>
                                        <p:cTn id="26" dur="500" fill="hold"/>
                                        <p:tgtEl>
                                          <p:spTgt spid="35"/>
                                        </p:tgtEl>
                                        <p:attrNameLst>
                                          <p:attrName>ppt_x</p:attrName>
                                        </p:attrNameLst>
                                      </p:cBhvr>
                                      <p:tavLst>
                                        <p:tav tm="0">
                                          <p:val>
                                            <p:strVal val="#ppt_x"/>
                                          </p:val>
                                        </p:tav>
                                        <p:tav tm="100000">
                                          <p:val>
                                            <p:strVal val="#ppt_x"/>
                                          </p:val>
                                        </p:tav>
                                      </p:tavLst>
                                    </p:anim>
                                    <p:anim calcmode="lin" valueType="num">
                                      <p:cBhvr>
                                        <p:cTn id="27"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34"/>
                                        </p:tgtEl>
                                      </p:cBhvr>
                                    </p:animEffect>
                                    <p:set>
                                      <p:cBhvr>
                                        <p:cTn id="32" dur="1" fill="hold">
                                          <p:stCondLst>
                                            <p:cond delay="499"/>
                                          </p:stCondLst>
                                        </p:cTn>
                                        <p:tgtEl>
                                          <p:spTgt spid="3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33"/>
                                        </p:tgtEl>
                                      </p:cBhvr>
                                    </p:animEffect>
                                    <p:set>
                                      <p:cBhvr>
                                        <p:cTn id="35" dur="1" fill="hold">
                                          <p:stCondLst>
                                            <p:cond delay="499"/>
                                          </p:stCondLst>
                                        </p:cTn>
                                        <p:tgtEl>
                                          <p:spTgt spid="33"/>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anim calcmode="lin" valueType="num">
                                      <p:cBhvr>
                                        <p:cTn id="48" dur="500" fill="hold"/>
                                        <p:tgtEl>
                                          <p:spTgt spid="46"/>
                                        </p:tgtEl>
                                        <p:attrNameLst>
                                          <p:attrName>ppt_x</p:attrName>
                                        </p:attrNameLst>
                                      </p:cBhvr>
                                      <p:tavLst>
                                        <p:tav tm="0">
                                          <p:val>
                                            <p:strVal val="#ppt_x"/>
                                          </p:val>
                                        </p:tav>
                                        <p:tav tm="100000">
                                          <p:val>
                                            <p:strVal val="#ppt_x"/>
                                          </p:val>
                                        </p:tav>
                                      </p:tavLst>
                                    </p:anim>
                                    <p:anim calcmode="lin" valueType="num">
                                      <p:cBhvr>
                                        <p:cTn id="49" dur="5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3" grpId="1"/>
      <p:bldP spid="34" grpId="0"/>
      <p:bldP spid="34" grpId="1"/>
      <p:bldP spid="41" grpId="0"/>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DC5B591-F5E2-4EF0-9400-95FE857E1921}"/>
              </a:ext>
            </a:extLst>
          </p:cNvPr>
          <p:cNvSpPr txBox="1"/>
          <p:nvPr/>
        </p:nvSpPr>
        <p:spPr>
          <a:xfrm>
            <a:off x="755650" y="728663"/>
            <a:ext cx="7632700" cy="1077218"/>
          </a:xfrm>
          <a:prstGeom prst="rect">
            <a:avLst/>
          </a:prstGeom>
          <a:noFill/>
        </p:spPr>
        <p:txBody>
          <a:bodyPr wrap="square" rtlCol="0">
            <a:spAutoFit/>
          </a:bodyPr>
          <a:lstStyle/>
          <a:p>
            <a:pPr algn="ctr"/>
            <a:r>
              <a:rPr lang="en-GB" sz="3200" dirty="0">
                <a:latin typeface="+mj-lt"/>
              </a:rPr>
              <a:t>Identifying When </a:t>
            </a:r>
            <a:br>
              <a:rPr lang="en-GB" sz="3200" dirty="0">
                <a:latin typeface="+mj-lt"/>
              </a:rPr>
            </a:br>
            <a:r>
              <a:rPr lang="en-GB" sz="3200" dirty="0">
                <a:latin typeface="+mj-lt"/>
              </a:rPr>
              <a:t>a Pronoun Can Be Omitted</a:t>
            </a:r>
          </a:p>
        </p:txBody>
      </p:sp>
      <p:grpSp>
        <p:nvGrpSpPr>
          <p:cNvPr id="21" name="Text box">
            <a:extLst>
              <a:ext uri="{FF2B5EF4-FFF2-40B4-BE49-F238E27FC236}">
                <a16:creationId xmlns:a16="http://schemas.microsoft.com/office/drawing/2014/main" xmlns="" id="{993432EB-6716-47E7-99D2-AA46EE6E5201}"/>
              </a:ext>
            </a:extLst>
          </p:cNvPr>
          <p:cNvGrpSpPr>
            <a:grpSpLocks/>
          </p:cNvGrpSpPr>
          <p:nvPr/>
        </p:nvGrpSpPr>
        <p:grpSpPr bwMode="auto">
          <a:xfrm>
            <a:off x="755650" y="1921252"/>
            <a:ext cx="6568512" cy="612000"/>
            <a:chOff x="1663194" y="2617090"/>
            <a:chExt cx="6506624" cy="582418"/>
          </a:xfrm>
        </p:grpSpPr>
        <p:sp>
          <p:nvSpPr>
            <p:cNvPr id="22" name="Rectangle 21">
              <a:extLst>
                <a:ext uri="{FF2B5EF4-FFF2-40B4-BE49-F238E27FC236}">
                  <a16:creationId xmlns:a16="http://schemas.microsoft.com/office/drawing/2014/main" xmlns="" id="{98AF8BD9-3D53-4821-8E3F-6909B9A52493}"/>
                </a:ext>
              </a:extLst>
            </p:cNvPr>
            <p:cNvSpPr/>
            <p:nvPr/>
          </p:nvSpPr>
          <p:spPr>
            <a:xfrm flipH="1">
              <a:off x="1760682" y="2631986"/>
              <a:ext cx="6409136" cy="567223"/>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3" name="Rectangle 22">
              <a:extLst>
                <a:ext uri="{FF2B5EF4-FFF2-40B4-BE49-F238E27FC236}">
                  <a16:creationId xmlns:a16="http://schemas.microsoft.com/office/drawing/2014/main" xmlns="" id="{B0ABB1F3-4574-42EA-9809-282DEDE620F7}"/>
                </a:ext>
              </a:extLst>
            </p:cNvPr>
            <p:cNvSpPr/>
            <p:nvPr/>
          </p:nvSpPr>
          <p:spPr>
            <a:xfrm>
              <a:off x="1663194" y="2617090"/>
              <a:ext cx="55825" cy="582418"/>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4" name="Rectangle 33">
              <a:extLst>
                <a:ext uri="{FF2B5EF4-FFF2-40B4-BE49-F238E27FC236}">
                  <a16:creationId xmlns:a16="http://schemas.microsoft.com/office/drawing/2014/main" xmlns="" id="{BB0E406B-119E-46A4-AFA7-3B834CC6608C}"/>
                </a:ext>
              </a:extLst>
            </p:cNvPr>
            <p:cNvSpPr>
              <a:spLocks noChangeArrowheads="1"/>
            </p:cNvSpPr>
            <p:nvPr/>
          </p:nvSpPr>
          <p:spPr bwMode="auto">
            <a:xfrm>
              <a:off x="1770076" y="2723689"/>
              <a:ext cx="5858050" cy="35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How do you know a relative pronoun has to be omitted?</a:t>
              </a:r>
            </a:p>
          </p:txBody>
        </p:sp>
      </p:grpSp>
      <p:pic>
        <p:nvPicPr>
          <p:cNvPr id="25" name="Picture 24">
            <a:extLst>
              <a:ext uri="{FF2B5EF4-FFF2-40B4-BE49-F238E27FC236}">
                <a16:creationId xmlns:a16="http://schemas.microsoft.com/office/drawing/2014/main" xmlns="" id="{A4C02E45-8711-44C0-800D-0168953325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363" t="-41" r="1459" b="33488"/>
          <a:stretch/>
        </p:blipFill>
        <p:spPr>
          <a:xfrm>
            <a:off x="6778868" y="1880168"/>
            <a:ext cx="1584000" cy="1584000"/>
          </a:xfrm>
          <a:prstGeom prst="ellipse">
            <a:avLst/>
          </a:prstGeom>
          <a:solidFill>
            <a:schemeClr val="bg1"/>
          </a:solidFill>
          <a:ln w="76200">
            <a:solidFill>
              <a:srgbClr val="00639A"/>
            </a:solidFill>
          </a:ln>
        </p:spPr>
      </p:pic>
      <p:grpSp>
        <p:nvGrpSpPr>
          <p:cNvPr id="26" name="Group 25">
            <a:extLst>
              <a:ext uri="{FF2B5EF4-FFF2-40B4-BE49-F238E27FC236}">
                <a16:creationId xmlns:a16="http://schemas.microsoft.com/office/drawing/2014/main" xmlns="" id="{CD32CEFB-D297-45C1-A7FB-015FAB9002DD}"/>
              </a:ext>
            </a:extLst>
          </p:cNvPr>
          <p:cNvGrpSpPr>
            <a:grpSpLocks/>
          </p:cNvGrpSpPr>
          <p:nvPr/>
        </p:nvGrpSpPr>
        <p:grpSpPr bwMode="auto">
          <a:xfrm>
            <a:off x="755650" y="2695565"/>
            <a:ext cx="5912569" cy="703761"/>
            <a:chOff x="755650" y="1603429"/>
            <a:chExt cx="5912569" cy="703306"/>
          </a:xfrm>
        </p:grpSpPr>
        <p:sp>
          <p:nvSpPr>
            <p:cNvPr id="27" name="Rectangle 4">
              <a:extLst>
                <a:ext uri="{FF2B5EF4-FFF2-40B4-BE49-F238E27FC236}">
                  <a16:creationId xmlns:a16="http://schemas.microsoft.com/office/drawing/2014/main" xmlns="" id="{131BDAC5-5AC0-4B7C-B276-04BC61BEDBD9}"/>
                </a:ext>
              </a:extLst>
            </p:cNvPr>
            <p:cNvSpPr>
              <a:spLocks noChangeArrowheads="1"/>
            </p:cNvSpPr>
            <p:nvPr/>
          </p:nvSpPr>
          <p:spPr bwMode="auto">
            <a:xfrm>
              <a:off x="901668" y="1603429"/>
              <a:ext cx="5766551" cy="69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Remember! Relative pronouns can be omitted if they refer to the </a:t>
              </a:r>
              <a:r>
                <a:rPr lang="en-GB" altLang="en-US" b="1" dirty="0"/>
                <a:t>object</a:t>
              </a:r>
              <a:r>
                <a:rPr lang="en-GB" altLang="en-US" dirty="0"/>
                <a:t> of the verb.</a:t>
              </a:r>
            </a:p>
          </p:txBody>
        </p:sp>
        <p:sp>
          <p:nvSpPr>
            <p:cNvPr id="28" name="Rectangle 27">
              <a:extLst>
                <a:ext uri="{FF2B5EF4-FFF2-40B4-BE49-F238E27FC236}">
                  <a16:creationId xmlns:a16="http://schemas.microsoft.com/office/drawing/2014/main" xmlns="" id="{1D615169-1484-480B-80C2-3F9B3A541824}"/>
                </a:ext>
              </a:extLst>
            </p:cNvPr>
            <p:cNvSpPr/>
            <p:nvPr/>
          </p:nvSpPr>
          <p:spPr>
            <a:xfrm>
              <a:off x="755650" y="1603973"/>
              <a:ext cx="57150" cy="702762"/>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29" name="Group 28">
            <a:extLst>
              <a:ext uri="{FF2B5EF4-FFF2-40B4-BE49-F238E27FC236}">
                <a16:creationId xmlns:a16="http://schemas.microsoft.com/office/drawing/2014/main" xmlns="" id="{5432DF8D-810A-44FF-B5E1-8F362F492506}"/>
              </a:ext>
            </a:extLst>
          </p:cNvPr>
          <p:cNvGrpSpPr>
            <a:grpSpLocks/>
          </p:cNvGrpSpPr>
          <p:nvPr/>
        </p:nvGrpSpPr>
        <p:grpSpPr bwMode="auto">
          <a:xfrm>
            <a:off x="755650" y="3593570"/>
            <a:ext cx="7632700" cy="523637"/>
            <a:chOff x="755650" y="1561177"/>
            <a:chExt cx="7632700" cy="523297"/>
          </a:xfrm>
        </p:grpSpPr>
        <p:sp>
          <p:nvSpPr>
            <p:cNvPr id="30" name="Rectangle 4">
              <a:extLst>
                <a:ext uri="{FF2B5EF4-FFF2-40B4-BE49-F238E27FC236}">
                  <a16:creationId xmlns:a16="http://schemas.microsoft.com/office/drawing/2014/main" xmlns="" id="{F4D8A6D3-A602-436D-869C-CC191608B044}"/>
                </a:ext>
              </a:extLst>
            </p:cNvPr>
            <p:cNvSpPr>
              <a:spLocks noChangeArrowheads="1"/>
            </p:cNvSpPr>
            <p:nvPr/>
          </p:nvSpPr>
          <p:spPr bwMode="auto">
            <a:xfrm>
              <a:off x="901668" y="1603429"/>
              <a:ext cx="7486682" cy="42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Break up the multi-clause sentence into two simple sentences to find out. </a:t>
              </a:r>
            </a:p>
          </p:txBody>
        </p:sp>
        <p:sp>
          <p:nvSpPr>
            <p:cNvPr id="31" name="Rectangle 30">
              <a:extLst>
                <a:ext uri="{FF2B5EF4-FFF2-40B4-BE49-F238E27FC236}">
                  <a16:creationId xmlns:a16="http://schemas.microsoft.com/office/drawing/2014/main" xmlns="" id="{8377265D-813D-4BC4-81A9-0FE68B823B13}"/>
                </a:ext>
              </a:extLst>
            </p:cNvPr>
            <p:cNvSpPr/>
            <p:nvPr/>
          </p:nvSpPr>
          <p:spPr>
            <a:xfrm>
              <a:off x="755650" y="1561177"/>
              <a:ext cx="57150" cy="523297"/>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48" name="Group 47">
            <a:extLst>
              <a:ext uri="{FF2B5EF4-FFF2-40B4-BE49-F238E27FC236}">
                <a16:creationId xmlns:a16="http://schemas.microsoft.com/office/drawing/2014/main" xmlns="" id="{220585DE-5608-4618-BBE8-E0C49C2D06FA}"/>
              </a:ext>
            </a:extLst>
          </p:cNvPr>
          <p:cNvGrpSpPr>
            <a:grpSpLocks/>
          </p:cNvGrpSpPr>
          <p:nvPr/>
        </p:nvGrpSpPr>
        <p:grpSpPr bwMode="auto">
          <a:xfrm>
            <a:off x="787400" y="4426539"/>
            <a:ext cx="6527800" cy="1085740"/>
            <a:chOff x="787664" y="4874331"/>
            <a:chExt cx="6527224" cy="1085740"/>
          </a:xfrm>
        </p:grpSpPr>
        <p:sp>
          <p:nvSpPr>
            <p:cNvPr id="49" name="Rectangle 48">
              <a:extLst>
                <a:ext uri="{FF2B5EF4-FFF2-40B4-BE49-F238E27FC236}">
                  <a16:creationId xmlns:a16="http://schemas.microsoft.com/office/drawing/2014/main" xmlns="" id="{9294EF85-CC5A-4E7A-B92F-90C020A67883}"/>
                </a:ext>
              </a:extLst>
            </p:cNvPr>
            <p:cNvSpPr/>
            <p:nvPr/>
          </p:nvSpPr>
          <p:spPr>
            <a:xfrm>
              <a:off x="787664" y="4874331"/>
              <a:ext cx="6527224" cy="1085740"/>
            </a:xfrm>
            <a:prstGeom prst="rect">
              <a:avLst/>
            </a:prstGeom>
            <a:solidFill>
              <a:srgbClr val="FFFFFF"/>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50" name="Rectangle 70">
              <a:extLst>
                <a:ext uri="{FF2B5EF4-FFF2-40B4-BE49-F238E27FC236}">
                  <a16:creationId xmlns:a16="http://schemas.microsoft.com/office/drawing/2014/main" xmlns="" id="{D4418D3F-A675-453C-B461-33D3706B9BBF}"/>
                </a:ext>
              </a:extLst>
            </p:cNvPr>
            <p:cNvSpPr>
              <a:spLocks noChangeArrowheads="1"/>
            </p:cNvSpPr>
            <p:nvPr/>
          </p:nvSpPr>
          <p:spPr bwMode="auto">
            <a:xfrm>
              <a:off x="828399" y="5012527"/>
              <a:ext cx="59516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dirty="0"/>
                <a:t>Is this the jacket </a:t>
              </a:r>
              <a:r>
                <a:rPr lang="en-GB" altLang="en-US" b="1" dirty="0"/>
                <a:t>(which/that) </a:t>
              </a:r>
              <a:r>
                <a:rPr lang="en-GB" altLang="en-US" dirty="0"/>
                <a:t>you were looking for?</a:t>
              </a:r>
            </a:p>
          </p:txBody>
        </p:sp>
      </p:grpSp>
      <p:pic>
        <p:nvPicPr>
          <p:cNvPr id="4" name="Picture 3">
            <a:extLst>
              <a:ext uri="{FF2B5EF4-FFF2-40B4-BE49-F238E27FC236}">
                <a16:creationId xmlns:a16="http://schemas.microsoft.com/office/drawing/2014/main" xmlns="" id="{2F677BBC-F449-4FB8-8953-1E080A65A0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3924" y="4074281"/>
            <a:ext cx="2401618" cy="2671827"/>
          </a:xfrm>
          <a:prstGeom prst="rect">
            <a:avLst/>
          </a:prstGeom>
        </p:spPr>
      </p:pic>
      <p:sp>
        <p:nvSpPr>
          <p:cNvPr id="51" name="Rectangle 70">
            <a:extLst>
              <a:ext uri="{FF2B5EF4-FFF2-40B4-BE49-F238E27FC236}">
                <a16:creationId xmlns:a16="http://schemas.microsoft.com/office/drawing/2014/main" xmlns="" id="{4A5C731B-73D6-4FBD-8739-9FC9E5F41DBE}"/>
              </a:ext>
            </a:extLst>
          </p:cNvPr>
          <p:cNvSpPr>
            <a:spLocks noChangeArrowheads="1"/>
          </p:cNvSpPr>
          <p:nvPr/>
        </p:nvSpPr>
        <p:spPr bwMode="auto">
          <a:xfrm>
            <a:off x="833890" y="4984554"/>
            <a:ext cx="59522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dirty="0"/>
              <a:t>Is this the jacket?</a:t>
            </a:r>
            <a:r>
              <a:rPr lang="en-GB" altLang="en-US" b="1" dirty="0"/>
              <a:t> </a:t>
            </a:r>
            <a:r>
              <a:rPr lang="en-GB" altLang="en-US" dirty="0"/>
              <a:t>You were looking for </a:t>
            </a:r>
            <a:r>
              <a:rPr lang="en-GB" altLang="en-US" b="1" dirty="0"/>
              <a:t>it</a:t>
            </a:r>
            <a:r>
              <a:rPr lang="en-GB" altLang="en-US" dirty="0"/>
              <a:t>.</a:t>
            </a:r>
          </a:p>
        </p:txBody>
      </p:sp>
      <p:sp>
        <p:nvSpPr>
          <p:cNvPr id="52" name="Rectangle 51">
            <a:extLst>
              <a:ext uri="{FF2B5EF4-FFF2-40B4-BE49-F238E27FC236}">
                <a16:creationId xmlns:a16="http://schemas.microsoft.com/office/drawing/2014/main" xmlns="" id="{FC01B807-34FF-4427-8092-1E30C47F5773}"/>
              </a:ext>
            </a:extLst>
          </p:cNvPr>
          <p:cNvSpPr/>
          <p:nvPr/>
        </p:nvSpPr>
        <p:spPr>
          <a:xfrm>
            <a:off x="3527763" y="5309063"/>
            <a:ext cx="424884" cy="45719"/>
          </a:xfrm>
          <a:prstGeom prst="rect">
            <a:avLst/>
          </a:prstGeom>
          <a:solidFill>
            <a:srgbClr val="E74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3" name="Group 52">
            <a:extLst>
              <a:ext uri="{FF2B5EF4-FFF2-40B4-BE49-F238E27FC236}">
                <a16:creationId xmlns:a16="http://schemas.microsoft.com/office/drawing/2014/main" xmlns="" id="{EFCA1D45-2BC2-4696-88F9-41C66BAF922D}"/>
              </a:ext>
            </a:extLst>
          </p:cNvPr>
          <p:cNvGrpSpPr>
            <a:grpSpLocks/>
          </p:cNvGrpSpPr>
          <p:nvPr/>
        </p:nvGrpSpPr>
        <p:grpSpPr bwMode="auto">
          <a:xfrm>
            <a:off x="1920714" y="5722380"/>
            <a:ext cx="1090402" cy="479188"/>
            <a:chOff x="4057067" y="4874331"/>
            <a:chExt cx="1090306" cy="479188"/>
          </a:xfrm>
        </p:grpSpPr>
        <p:sp>
          <p:nvSpPr>
            <p:cNvPr id="54" name="Rectangle 53">
              <a:extLst>
                <a:ext uri="{FF2B5EF4-FFF2-40B4-BE49-F238E27FC236}">
                  <a16:creationId xmlns:a16="http://schemas.microsoft.com/office/drawing/2014/main" xmlns="" id="{ACB27F84-EAF0-4443-841E-CBCFA60A3663}"/>
                </a:ext>
              </a:extLst>
            </p:cNvPr>
            <p:cNvSpPr/>
            <p:nvPr/>
          </p:nvSpPr>
          <p:spPr>
            <a:xfrm>
              <a:off x="4057067" y="4874331"/>
              <a:ext cx="1090306" cy="479188"/>
            </a:xfrm>
            <a:prstGeom prst="rect">
              <a:avLst/>
            </a:prstGeom>
            <a:solidFill>
              <a:schemeClr val="bg1">
                <a:alpha val="40000"/>
              </a:schemeClr>
            </a:solidFill>
            <a:ln w="28575">
              <a:solidFill>
                <a:srgbClr val="E74E1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55" name="Rectangle 70">
              <a:extLst>
                <a:ext uri="{FF2B5EF4-FFF2-40B4-BE49-F238E27FC236}">
                  <a16:creationId xmlns:a16="http://schemas.microsoft.com/office/drawing/2014/main" xmlns="" id="{3CE1A051-3F1C-427E-8797-3305DAFE267C}"/>
                </a:ext>
              </a:extLst>
            </p:cNvPr>
            <p:cNvSpPr>
              <a:spLocks noChangeArrowheads="1"/>
            </p:cNvSpPr>
            <p:nvPr/>
          </p:nvSpPr>
          <p:spPr bwMode="auto">
            <a:xfrm>
              <a:off x="4162769" y="4942939"/>
              <a:ext cx="881097"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buNone/>
                <a:defRPr/>
              </a:pPr>
              <a:r>
                <a:rPr lang="en-GB" dirty="0">
                  <a:solidFill>
                    <a:schemeClr val="tx1"/>
                  </a:solidFill>
                </a:rPr>
                <a:t>subject</a:t>
              </a:r>
            </a:p>
          </p:txBody>
        </p:sp>
      </p:grpSp>
      <p:cxnSp>
        <p:nvCxnSpPr>
          <p:cNvPr id="56" name="Straight Connector 55">
            <a:extLst>
              <a:ext uri="{FF2B5EF4-FFF2-40B4-BE49-F238E27FC236}">
                <a16:creationId xmlns:a16="http://schemas.microsoft.com/office/drawing/2014/main" xmlns="" id="{BB556FF4-AC88-489E-8B70-5530DA9440AB}"/>
              </a:ext>
            </a:extLst>
          </p:cNvPr>
          <p:cNvCxnSpPr>
            <a:cxnSpLocks/>
            <a:endCxn id="54" idx="0"/>
          </p:cNvCxnSpPr>
          <p:nvPr/>
        </p:nvCxnSpPr>
        <p:spPr bwMode="auto">
          <a:xfrm flipH="1">
            <a:off x="2465915" y="5330969"/>
            <a:ext cx="1407640" cy="391411"/>
          </a:xfrm>
          <a:prstGeom prst="line">
            <a:avLst/>
          </a:prstGeom>
          <a:ln w="28575">
            <a:solidFill>
              <a:srgbClr val="E74E14"/>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xmlns="" id="{28C311D1-54D5-45B7-A71E-BC7C04E496DC}"/>
              </a:ext>
            </a:extLst>
          </p:cNvPr>
          <p:cNvSpPr/>
          <p:nvPr/>
        </p:nvSpPr>
        <p:spPr>
          <a:xfrm>
            <a:off x="4538283" y="5309063"/>
            <a:ext cx="752707" cy="45719"/>
          </a:xfrm>
          <a:prstGeom prst="rect">
            <a:avLst/>
          </a:prstGeom>
          <a:solidFill>
            <a:srgbClr val="4A3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8" name="Group 57">
            <a:extLst>
              <a:ext uri="{FF2B5EF4-FFF2-40B4-BE49-F238E27FC236}">
                <a16:creationId xmlns:a16="http://schemas.microsoft.com/office/drawing/2014/main" xmlns="" id="{D04FE4BB-63E0-4F61-B5E5-A7CF6B06C38A}"/>
              </a:ext>
            </a:extLst>
          </p:cNvPr>
          <p:cNvGrpSpPr>
            <a:grpSpLocks/>
          </p:cNvGrpSpPr>
          <p:nvPr/>
        </p:nvGrpSpPr>
        <p:grpSpPr bwMode="auto">
          <a:xfrm>
            <a:off x="4233384" y="5722380"/>
            <a:ext cx="807246" cy="479188"/>
            <a:chOff x="4057067" y="4874331"/>
            <a:chExt cx="807175" cy="479188"/>
          </a:xfrm>
        </p:grpSpPr>
        <p:sp>
          <p:nvSpPr>
            <p:cNvPr id="59" name="Rectangle 58">
              <a:extLst>
                <a:ext uri="{FF2B5EF4-FFF2-40B4-BE49-F238E27FC236}">
                  <a16:creationId xmlns:a16="http://schemas.microsoft.com/office/drawing/2014/main" xmlns="" id="{CC409A99-3DE4-4ADB-937A-04204CD35972}"/>
                </a:ext>
              </a:extLst>
            </p:cNvPr>
            <p:cNvSpPr/>
            <p:nvPr/>
          </p:nvSpPr>
          <p:spPr>
            <a:xfrm>
              <a:off x="4057067" y="4874331"/>
              <a:ext cx="807175" cy="479188"/>
            </a:xfrm>
            <a:prstGeom prst="rect">
              <a:avLst/>
            </a:prstGeom>
            <a:solidFill>
              <a:schemeClr val="bg1">
                <a:alpha val="40000"/>
              </a:schemeClr>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60" name="Rectangle 70">
              <a:extLst>
                <a:ext uri="{FF2B5EF4-FFF2-40B4-BE49-F238E27FC236}">
                  <a16:creationId xmlns:a16="http://schemas.microsoft.com/office/drawing/2014/main" xmlns="" id="{D87E3062-60EF-440A-AAB3-547A01AE0097}"/>
                </a:ext>
              </a:extLst>
            </p:cNvPr>
            <p:cNvSpPr>
              <a:spLocks noChangeArrowheads="1"/>
            </p:cNvSpPr>
            <p:nvPr/>
          </p:nvSpPr>
          <p:spPr bwMode="auto">
            <a:xfrm>
              <a:off x="4162769" y="4942939"/>
              <a:ext cx="686235"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buNone/>
                <a:defRPr/>
              </a:pPr>
              <a:r>
                <a:rPr lang="en-GB" dirty="0">
                  <a:solidFill>
                    <a:schemeClr val="tx1"/>
                  </a:solidFill>
                </a:rPr>
                <a:t>verb</a:t>
              </a:r>
            </a:p>
          </p:txBody>
        </p:sp>
      </p:grpSp>
      <p:cxnSp>
        <p:nvCxnSpPr>
          <p:cNvPr id="61" name="Straight Connector 60">
            <a:extLst>
              <a:ext uri="{FF2B5EF4-FFF2-40B4-BE49-F238E27FC236}">
                <a16:creationId xmlns:a16="http://schemas.microsoft.com/office/drawing/2014/main" xmlns="" id="{84D24CC0-1358-44E8-8506-A03DD21CA590}"/>
              </a:ext>
            </a:extLst>
          </p:cNvPr>
          <p:cNvCxnSpPr>
            <a:cxnSpLocks/>
            <a:stCxn id="57" idx="0"/>
            <a:endCxn id="59" idx="0"/>
          </p:cNvCxnSpPr>
          <p:nvPr/>
        </p:nvCxnSpPr>
        <p:spPr bwMode="auto">
          <a:xfrm flipH="1">
            <a:off x="4637007" y="5309063"/>
            <a:ext cx="277630" cy="413317"/>
          </a:xfrm>
          <a:prstGeom prst="line">
            <a:avLst/>
          </a:prstGeom>
          <a:ln w="28575">
            <a:solidFill>
              <a:srgbClr val="4A3582"/>
            </a:solidFill>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xmlns="" id="{F3BC2F6D-F3B5-47B3-8BAD-77E0EED1AEBE}"/>
              </a:ext>
            </a:extLst>
          </p:cNvPr>
          <p:cNvSpPr/>
          <p:nvPr/>
        </p:nvSpPr>
        <p:spPr>
          <a:xfrm>
            <a:off x="5720402" y="5309063"/>
            <a:ext cx="198212" cy="45719"/>
          </a:xfrm>
          <a:prstGeom prst="rect">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3" name="Group 62">
            <a:extLst>
              <a:ext uri="{FF2B5EF4-FFF2-40B4-BE49-F238E27FC236}">
                <a16:creationId xmlns:a16="http://schemas.microsoft.com/office/drawing/2014/main" xmlns="" id="{D596355C-B813-447C-B65A-7019154248A2}"/>
              </a:ext>
            </a:extLst>
          </p:cNvPr>
          <p:cNvGrpSpPr>
            <a:grpSpLocks/>
          </p:cNvGrpSpPr>
          <p:nvPr/>
        </p:nvGrpSpPr>
        <p:grpSpPr bwMode="auto">
          <a:xfrm>
            <a:off x="5376862" y="5722380"/>
            <a:ext cx="811529" cy="479188"/>
            <a:chOff x="4052784" y="4874331"/>
            <a:chExt cx="811458" cy="479188"/>
          </a:xfrm>
        </p:grpSpPr>
        <p:sp>
          <p:nvSpPr>
            <p:cNvPr id="64" name="Rectangle 63">
              <a:extLst>
                <a:ext uri="{FF2B5EF4-FFF2-40B4-BE49-F238E27FC236}">
                  <a16:creationId xmlns:a16="http://schemas.microsoft.com/office/drawing/2014/main" xmlns="" id="{26E19707-D7A2-4AAF-8E60-37F141D597D2}"/>
                </a:ext>
              </a:extLst>
            </p:cNvPr>
            <p:cNvSpPr/>
            <p:nvPr/>
          </p:nvSpPr>
          <p:spPr>
            <a:xfrm>
              <a:off x="4057067" y="4874331"/>
              <a:ext cx="807175" cy="479188"/>
            </a:xfrm>
            <a:prstGeom prst="rect">
              <a:avLst/>
            </a:prstGeom>
            <a:solidFill>
              <a:schemeClr val="bg1">
                <a:alpha val="40000"/>
              </a:schemeClr>
            </a:solidFill>
            <a:ln w="28575">
              <a:solidFill>
                <a:srgbClr val="00928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65" name="Rectangle 70">
              <a:extLst>
                <a:ext uri="{FF2B5EF4-FFF2-40B4-BE49-F238E27FC236}">
                  <a16:creationId xmlns:a16="http://schemas.microsoft.com/office/drawing/2014/main" xmlns="" id="{5BF0FCDA-3116-4144-8D49-7FBAEE11BD5A}"/>
                </a:ext>
              </a:extLst>
            </p:cNvPr>
            <p:cNvSpPr>
              <a:spLocks noChangeArrowheads="1"/>
            </p:cNvSpPr>
            <p:nvPr/>
          </p:nvSpPr>
          <p:spPr bwMode="auto">
            <a:xfrm>
              <a:off x="4052784" y="4942939"/>
              <a:ext cx="796220"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buNone/>
                <a:defRPr/>
              </a:pPr>
              <a:r>
                <a:rPr lang="en-GB" dirty="0">
                  <a:solidFill>
                    <a:schemeClr val="tx1"/>
                  </a:solidFill>
                </a:rPr>
                <a:t>object</a:t>
              </a:r>
            </a:p>
          </p:txBody>
        </p:sp>
      </p:grpSp>
      <p:cxnSp>
        <p:nvCxnSpPr>
          <p:cNvPr id="66" name="Straight Connector 65">
            <a:extLst>
              <a:ext uri="{FF2B5EF4-FFF2-40B4-BE49-F238E27FC236}">
                <a16:creationId xmlns:a16="http://schemas.microsoft.com/office/drawing/2014/main" xmlns="" id="{D469B40E-CF07-4205-A974-41D72BAC3466}"/>
              </a:ext>
            </a:extLst>
          </p:cNvPr>
          <p:cNvCxnSpPr>
            <a:cxnSpLocks/>
            <a:stCxn id="62" idx="2"/>
            <a:endCxn id="64" idx="0"/>
          </p:cNvCxnSpPr>
          <p:nvPr/>
        </p:nvCxnSpPr>
        <p:spPr bwMode="auto">
          <a:xfrm flipH="1">
            <a:off x="5784768" y="5354782"/>
            <a:ext cx="34740" cy="367598"/>
          </a:xfrm>
          <a:prstGeom prst="line">
            <a:avLst/>
          </a:prstGeom>
          <a:ln w="28575">
            <a:solidFill>
              <a:srgbClr val="009285"/>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xmlns="" id="{3FD59085-34C3-417A-ABA2-43138B42C630}"/>
              </a:ext>
            </a:extLst>
          </p:cNvPr>
          <p:cNvGrpSpPr>
            <a:grpSpLocks/>
          </p:cNvGrpSpPr>
          <p:nvPr/>
        </p:nvGrpSpPr>
        <p:grpSpPr bwMode="auto">
          <a:xfrm>
            <a:off x="755650" y="4426539"/>
            <a:ext cx="6527800" cy="1085740"/>
            <a:chOff x="787664" y="4874331"/>
            <a:chExt cx="6527224" cy="1085740"/>
          </a:xfrm>
        </p:grpSpPr>
        <p:sp>
          <p:nvSpPr>
            <p:cNvPr id="68" name="Rectangle 67">
              <a:extLst>
                <a:ext uri="{FF2B5EF4-FFF2-40B4-BE49-F238E27FC236}">
                  <a16:creationId xmlns:a16="http://schemas.microsoft.com/office/drawing/2014/main" xmlns="" id="{2626BE9B-BBDB-4FA7-8679-49B3926748CB}"/>
                </a:ext>
              </a:extLst>
            </p:cNvPr>
            <p:cNvSpPr/>
            <p:nvPr/>
          </p:nvSpPr>
          <p:spPr>
            <a:xfrm>
              <a:off x="787664" y="4874331"/>
              <a:ext cx="6527224" cy="1085740"/>
            </a:xfrm>
            <a:prstGeom prst="rect">
              <a:avLst/>
            </a:prstGeom>
            <a:solidFill>
              <a:srgbClr val="FFFFFF"/>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69" name="Rectangle 70">
              <a:extLst>
                <a:ext uri="{FF2B5EF4-FFF2-40B4-BE49-F238E27FC236}">
                  <a16:creationId xmlns:a16="http://schemas.microsoft.com/office/drawing/2014/main" xmlns="" id="{E86F62EE-033F-42F9-9B0D-4945F7421D89}"/>
                </a:ext>
              </a:extLst>
            </p:cNvPr>
            <p:cNvSpPr>
              <a:spLocks noChangeArrowheads="1"/>
            </p:cNvSpPr>
            <p:nvPr/>
          </p:nvSpPr>
          <p:spPr bwMode="auto">
            <a:xfrm>
              <a:off x="828399" y="5012527"/>
              <a:ext cx="59516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dirty="0"/>
                <a:t>The shoes </a:t>
              </a:r>
              <a:r>
                <a:rPr lang="en-GB" altLang="en-US" b="1" dirty="0"/>
                <a:t>(which/that) </a:t>
              </a:r>
              <a:r>
                <a:rPr lang="en-GB" altLang="en-US" dirty="0"/>
                <a:t>I want cost £10.50.</a:t>
              </a:r>
            </a:p>
          </p:txBody>
        </p:sp>
      </p:grpSp>
      <p:pic>
        <p:nvPicPr>
          <p:cNvPr id="17" name="Picture 16">
            <a:extLst>
              <a:ext uri="{FF2B5EF4-FFF2-40B4-BE49-F238E27FC236}">
                <a16:creationId xmlns:a16="http://schemas.microsoft.com/office/drawing/2014/main" xmlns="" id="{9BDBF31F-7CB2-406D-8F52-5919A013FE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5500" y="4320383"/>
            <a:ext cx="3000375" cy="1232692"/>
          </a:xfrm>
          <a:prstGeom prst="rect">
            <a:avLst/>
          </a:prstGeom>
        </p:spPr>
      </p:pic>
      <p:sp>
        <p:nvSpPr>
          <p:cNvPr id="70" name="Rectangle 70">
            <a:extLst>
              <a:ext uri="{FF2B5EF4-FFF2-40B4-BE49-F238E27FC236}">
                <a16:creationId xmlns:a16="http://schemas.microsoft.com/office/drawing/2014/main" xmlns="" id="{5D7E2550-E7DF-4DC5-AA5C-FDBD4E8F4B49}"/>
              </a:ext>
            </a:extLst>
          </p:cNvPr>
          <p:cNvSpPr>
            <a:spLocks noChangeArrowheads="1"/>
          </p:cNvSpPr>
          <p:nvPr/>
        </p:nvSpPr>
        <p:spPr bwMode="auto">
          <a:xfrm>
            <a:off x="786265" y="4984554"/>
            <a:ext cx="59522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dirty="0"/>
              <a:t>The shoes cost £10.50. I want </a:t>
            </a:r>
            <a:r>
              <a:rPr lang="en-GB" altLang="en-US" b="1" dirty="0"/>
              <a:t>them</a:t>
            </a:r>
            <a:r>
              <a:rPr lang="en-GB" altLang="en-US" dirty="0"/>
              <a:t>.</a:t>
            </a:r>
          </a:p>
        </p:txBody>
      </p:sp>
      <p:sp>
        <p:nvSpPr>
          <p:cNvPr id="71" name="Rectangle 70">
            <a:extLst>
              <a:ext uri="{FF2B5EF4-FFF2-40B4-BE49-F238E27FC236}">
                <a16:creationId xmlns:a16="http://schemas.microsoft.com/office/drawing/2014/main" xmlns="" id="{CC68301B-5B4A-4495-88AB-40CB598AEFFD}"/>
              </a:ext>
            </a:extLst>
          </p:cNvPr>
          <p:cNvSpPr/>
          <p:nvPr/>
        </p:nvSpPr>
        <p:spPr>
          <a:xfrm>
            <a:off x="4172965" y="5309063"/>
            <a:ext cx="239836" cy="45719"/>
          </a:xfrm>
          <a:prstGeom prst="rect">
            <a:avLst/>
          </a:prstGeom>
          <a:solidFill>
            <a:srgbClr val="E74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2" name="Group 71">
            <a:extLst>
              <a:ext uri="{FF2B5EF4-FFF2-40B4-BE49-F238E27FC236}">
                <a16:creationId xmlns:a16="http://schemas.microsoft.com/office/drawing/2014/main" xmlns="" id="{2CF5F08C-3641-4CFF-9220-B8D9810CA677}"/>
              </a:ext>
            </a:extLst>
          </p:cNvPr>
          <p:cNvGrpSpPr>
            <a:grpSpLocks/>
          </p:cNvGrpSpPr>
          <p:nvPr/>
        </p:nvGrpSpPr>
        <p:grpSpPr bwMode="auto">
          <a:xfrm>
            <a:off x="2473392" y="5722380"/>
            <a:ext cx="1090402" cy="479188"/>
            <a:chOff x="4057067" y="4874331"/>
            <a:chExt cx="1090306" cy="479188"/>
          </a:xfrm>
        </p:grpSpPr>
        <p:sp>
          <p:nvSpPr>
            <p:cNvPr id="73" name="Rectangle 72">
              <a:extLst>
                <a:ext uri="{FF2B5EF4-FFF2-40B4-BE49-F238E27FC236}">
                  <a16:creationId xmlns:a16="http://schemas.microsoft.com/office/drawing/2014/main" xmlns="" id="{1BFC6FFE-AA5E-4C55-8C47-786FCA57920C}"/>
                </a:ext>
              </a:extLst>
            </p:cNvPr>
            <p:cNvSpPr/>
            <p:nvPr/>
          </p:nvSpPr>
          <p:spPr>
            <a:xfrm>
              <a:off x="4057067" y="4874331"/>
              <a:ext cx="1090306" cy="479188"/>
            </a:xfrm>
            <a:prstGeom prst="rect">
              <a:avLst/>
            </a:prstGeom>
            <a:solidFill>
              <a:schemeClr val="bg1">
                <a:alpha val="40000"/>
              </a:schemeClr>
            </a:solidFill>
            <a:ln w="28575">
              <a:solidFill>
                <a:srgbClr val="E74E1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74" name="Rectangle 70">
              <a:extLst>
                <a:ext uri="{FF2B5EF4-FFF2-40B4-BE49-F238E27FC236}">
                  <a16:creationId xmlns:a16="http://schemas.microsoft.com/office/drawing/2014/main" xmlns="" id="{FC8C9015-E7AA-4D77-A99A-EA89219FE5A4}"/>
                </a:ext>
              </a:extLst>
            </p:cNvPr>
            <p:cNvSpPr>
              <a:spLocks noChangeArrowheads="1"/>
            </p:cNvSpPr>
            <p:nvPr/>
          </p:nvSpPr>
          <p:spPr bwMode="auto">
            <a:xfrm>
              <a:off x="4162769" y="4942939"/>
              <a:ext cx="881097"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buNone/>
                <a:defRPr/>
              </a:pPr>
              <a:r>
                <a:rPr lang="en-GB" dirty="0">
                  <a:solidFill>
                    <a:schemeClr val="tx1"/>
                  </a:solidFill>
                </a:rPr>
                <a:t>subject</a:t>
              </a:r>
            </a:p>
          </p:txBody>
        </p:sp>
      </p:grpSp>
      <p:cxnSp>
        <p:nvCxnSpPr>
          <p:cNvPr id="75" name="Straight Connector 74">
            <a:extLst>
              <a:ext uri="{FF2B5EF4-FFF2-40B4-BE49-F238E27FC236}">
                <a16:creationId xmlns:a16="http://schemas.microsoft.com/office/drawing/2014/main" xmlns="" id="{5E876BA6-E8D1-4810-B1B2-8F18DB467BA9}"/>
              </a:ext>
            </a:extLst>
          </p:cNvPr>
          <p:cNvCxnSpPr>
            <a:cxnSpLocks/>
            <a:stCxn id="71" idx="2"/>
            <a:endCxn id="73" idx="0"/>
          </p:cNvCxnSpPr>
          <p:nvPr/>
        </p:nvCxnSpPr>
        <p:spPr bwMode="auto">
          <a:xfrm flipH="1">
            <a:off x="3018593" y="5354782"/>
            <a:ext cx="1274290" cy="367598"/>
          </a:xfrm>
          <a:prstGeom prst="line">
            <a:avLst/>
          </a:prstGeom>
          <a:ln w="28575">
            <a:solidFill>
              <a:srgbClr val="E74E14"/>
            </a:solidFill>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xmlns="" id="{C2E28821-89BD-429C-BBBD-928E74086CF7}"/>
              </a:ext>
            </a:extLst>
          </p:cNvPr>
          <p:cNvSpPr/>
          <p:nvPr/>
        </p:nvSpPr>
        <p:spPr>
          <a:xfrm>
            <a:off x="4452350" y="5309063"/>
            <a:ext cx="467372" cy="45719"/>
          </a:xfrm>
          <a:prstGeom prst="rect">
            <a:avLst/>
          </a:prstGeom>
          <a:solidFill>
            <a:srgbClr val="4A3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7" name="Group 76">
            <a:extLst>
              <a:ext uri="{FF2B5EF4-FFF2-40B4-BE49-F238E27FC236}">
                <a16:creationId xmlns:a16="http://schemas.microsoft.com/office/drawing/2014/main" xmlns="" id="{CD9D7C79-5206-4730-BA8D-03A507C94022}"/>
              </a:ext>
            </a:extLst>
          </p:cNvPr>
          <p:cNvGrpSpPr>
            <a:grpSpLocks/>
          </p:cNvGrpSpPr>
          <p:nvPr/>
        </p:nvGrpSpPr>
        <p:grpSpPr bwMode="auto">
          <a:xfrm>
            <a:off x="4042884" y="5722380"/>
            <a:ext cx="807246" cy="479188"/>
            <a:chOff x="4057067" y="4874331"/>
            <a:chExt cx="807175" cy="479188"/>
          </a:xfrm>
        </p:grpSpPr>
        <p:sp>
          <p:nvSpPr>
            <p:cNvPr id="78" name="Rectangle 77">
              <a:extLst>
                <a:ext uri="{FF2B5EF4-FFF2-40B4-BE49-F238E27FC236}">
                  <a16:creationId xmlns:a16="http://schemas.microsoft.com/office/drawing/2014/main" xmlns="" id="{5BFA1F75-24A0-4E15-8CA0-C097E3EC91E6}"/>
                </a:ext>
              </a:extLst>
            </p:cNvPr>
            <p:cNvSpPr/>
            <p:nvPr/>
          </p:nvSpPr>
          <p:spPr>
            <a:xfrm>
              <a:off x="4057067" y="4874331"/>
              <a:ext cx="807175" cy="479188"/>
            </a:xfrm>
            <a:prstGeom prst="rect">
              <a:avLst/>
            </a:prstGeom>
            <a:solidFill>
              <a:schemeClr val="bg1">
                <a:alpha val="40000"/>
              </a:schemeClr>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79" name="Rectangle 70">
              <a:extLst>
                <a:ext uri="{FF2B5EF4-FFF2-40B4-BE49-F238E27FC236}">
                  <a16:creationId xmlns:a16="http://schemas.microsoft.com/office/drawing/2014/main" xmlns="" id="{A9F92583-8F5A-4830-8842-E1315CF0F4C4}"/>
                </a:ext>
              </a:extLst>
            </p:cNvPr>
            <p:cNvSpPr>
              <a:spLocks noChangeArrowheads="1"/>
            </p:cNvSpPr>
            <p:nvPr/>
          </p:nvSpPr>
          <p:spPr bwMode="auto">
            <a:xfrm>
              <a:off x="4162769" y="4942939"/>
              <a:ext cx="686235"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buNone/>
                <a:defRPr/>
              </a:pPr>
              <a:r>
                <a:rPr lang="en-GB" dirty="0">
                  <a:solidFill>
                    <a:schemeClr val="tx1"/>
                  </a:solidFill>
                </a:rPr>
                <a:t>verb</a:t>
              </a:r>
            </a:p>
          </p:txBody>
        </p:sp>
      </p:grpSp>
      <p:cxnSp>
        <p:nvCxnSpPr>
          <p:cNvPr id="80" name="Straight Connector 79">
            <a:extLst>
              <a:ext uri="{FF2B5EF4-FFF2-40B4-BE49-F238E27FC236}">
                <a16:creationId xmlns:a16="http://schemas.microsoft.com/office/drawing/2014/main" xmlns="" id="{FB6F5D7E-8BD5-4690-B17D-9691057DB3FF}"/>
              </a:ext>
            </a:extLst>
          </p:cNvPr>
          <p:cNvCxnSpPr>
            <a:cxnSpLocks/>
            <a:endCxn id="78" idx="0"/>
          </p:cNvCxnSpPr>
          <p:nvPr/>
        </p:nvCxnSpPr>
        <p:spPr bwMode="auto">
          <a:xfrm flipH="1">
            <a:off x="4446507" y="5343525"/>
            <a:ext cx="125493" cy="378855"/>
          </a:xfrm>
          <a:prstGeom prst="line">
            <a:avLst/>
          </a:prstGeom>
          <a:ln w="28575">
            <a:solidFill>
              <a:srgbClr val="4A3582"/>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xmlns="" id="{61D05BD0-11C8-48A1-B353-A21CCFD85CEF}"/>
              </a:ext>
            </a:extLst>
          </p:cNvPr>
          <p:cNvSpPr/>
          <p:nvPr/>
        </p:nvSpPr>
        <p:spPr>
          <a:xfrm>
            <a:off x="5052422" y="5309063"/>
            <a:ext cx="467372" cy="45719"/>
          </a:xfrm>
          <a:prstGeom prst="rect">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2" name="Group 81">
            <a:extLst>
              <a:ext uri="{FF2B5EF4-FFF2-40B4-BE49-F238E27FC236}">
                <a16:creationId xmlns:a16="http://schemas.microsoft.com/office/drawing/2014/main" xmlns="" id="{39073FE9-3E2D-46C3-A815-DB4D94DA3C1B}"/>
              </a:ext>
            </a:extLst>
          </p:cNvPr>
          <p:cNvGrpSpPr>
            <a:grpSpLocks/>
          </p:cNvGrpSpPr>
          <p:nvPr/>
        </p:nvGrpSpPr>
        <p:grpSpPr bwMode="auto">
          <a:xfrm>
            <a:off x="4995862" y="5722380"/>
            <a:ext cx="811529" cy="479188"/>
            <a:chOff x="4052784" y="4874331"/>
            <a:chExt cx="811458" cy="479188"/>
          </a:xfrm>
        </p:grpSpPr>
        <p:sp>
          <p:nvSpPr>
            <p:cNvPr id="83" name="Rectangle 82">
              <a:extLst>
                <a:ext uri="{FF2B5EF4-FFF2-40B4-BE49-F238E27FC236}">
                  <a16:creationId xmlns:a16="http://schemas.microsoft.com/office/drawing/2014/main" xmlns="" id="{B3AFC17A-6E26-4F27-AAE3-CDCC8D010876}"/>
                </a:ext>
              </a:extLst>
            </p:cNvPr>
            <p:cNvSpPr/>
            <p:nvPr/>
          </p:nvSpPr>
          <p:spPr>
            <a:xfrm>
              <a:off x="4057067" y="4874331"/>
              <a:ext cx="807175" cy="479188"/>
            </a:xfrm>
            <a:prstGeom prst="rect">
              <a:avLst/>
            </a:prstGeom>
            <a:solidFill>
              <a:schemeClr val="bg1">
                <a:alpha val="40000"/>
              </a:schemeClr>
            </a:solidFill>
            <a:ln w="28575">
              <a:solidFill>
                <a:srgbClr val="00928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84" name="Rectangle 70">
              <a:extLst>
                <a:ext uri="{FF2B5EF4-FFF2-40B4-BE49-F238E27FC236}">
                  <a16:creationId xmlns:a16="http://schemas.microsoft.com/office/drawing/2014/main" xmlns="" id="{6E75BD88-A4BE-4714-BC86-3D177BF34C2E}"/>
                </a:ext>
              </a:extLst>
            </p:cNvPr>
            <p:cNvSpPr>
              <a:spLocks noChangeArrowheads="1"/>
            </p:cNvSpPr>
            <p:nvPr/>
          </p:nvSpPr>
          <p:spPr bwMode="auto">
            <a:xfrm>
              <a:off x="4052784" y="4942939"/>
              <a:ext cx="796220"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buNone/>
                <a:defRPr/>
              </a:pPr>
              <a:r>
                <a:rPr lang="en-GB" dirty="0">
                  <a:solidFill>
                    <a:schemeClr val="tx1"/>
                  </a:solidFill>
                </a:rPr>
                <a:t>object</a:t>
              </a:r>
            </a:p>
          </p:txBody>
        </p:sp>
      </p:grpSp>
      <p:cxnSp>
        <p:nvCxnSpPr>
          <p:cNvPr id="85" name="Straight Connector 84">
            <a:extLst>
              <a:ext uri="{FF2B5EF4-FFF2-40B4-BE49-F238E27FC236}">
                <a16:creationId xmlns:a16="http://schemas.microsoft.com/office/drawing/2014/main" xmlns="" id="{E01944B7-96C9-4736-8B50-B7F43D50BC2E}"/>
              </a:ext>
            </a:extLst>
          </p:cNvPr>
          <p:cNvCxnSpPr>
            <a:cxnSpLocks/>
            <a:stCxn id="81" idx="2"/>
            <a:endCxn id="83" idx="0"/>
          </p:cNvCxnSpPr>
          <p:nvPr/>
        </p:nvCxnSpPr>
        <p:spPr bwMode="auto">
          <a:xfrm>
            <a:off x="5286108" y="5354782"/>
            <a:ext cx="117660" cy="367598"/>
          </a:xfrm>
          <a:prstGeom prst="line">
            <a:avLst/>
          </a:prstGeom>
          <a:ln w="28575">
            <a:solidFill>
              <a:srgbClr val="00928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45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500"/>
                                        <p:tgtEl>
                                          <p:spTgt spid="29"/>
                                        </p:tgtEl>
                                      </p:cBhvr>
                                    </p:animEffect>
                                    <p:anim calcmode="lin" valueType="num">
                                      <p:cBhvr>
                                        <p:cTn id="15" dur="500" fill="hold"/>
                                        <p:tgtEl>
                                          <p:spTgt spid="29"/>
                                        </p:tgtEl>
                                        <p:attrNameLst>
                                          <p:attrName>ppt_x</p:attrName>
                                        </p:attrNameLst>
                                      </p:cBhvr>
                                      <p:tavLst>
                                        <p:tav tm="0">
                                          <p:val>
                                            <p:strVal val="#ppt_x"/>
                                          </p:val>
                                        </p:tav>
                                        <p:tav tm="100000">
                                          <p:val>
                                            <p:strVal val="#ppt_x"/>
                                          </p:val>
                                        </p:tav>
                                      </p:tavLst>
                                    </p:anim>
                                    <p:anim calcmode="lin" valueType="num">
                                      <p:cBhvr>
                                        <p:cTn id="16"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anim calcmode="lin" valueType="num">
                                      <p:cBhvr>
                                        <p:cTn id="26" dur="500" fill="hold"/>
                                        <p:tgtEl>
                                          <p:spTgt spid="48"/>
                                        </p:tgtEl>
                                        <p:attrNameLst>
                                          <p:attrName>ppt_x</p:attrName>
                                        </p:attrNameLst>
                                      </p:cBhvr>
                                      <p:tavLst>
                                        <p:tav tm="0">
                                          <p:val>
                                            <p:strVal val="#ppt_x"/>
                                          </p:val>
                                        </p:tav>
                                        <p:tav tm="100000">
                                          <p:val>
                                            <p:strVal val="#ppt_x"/>
                                          </p:val>
                                        </p:tav>
                                      </p:tavLst>
                                    </p:anim>
                                    <p:anim calcmode="lin" valueType="num">
                                      <p:cBhvr>
                                        <p:cTn id="27" dur="5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500"/>
                                        <p:tgtEl>
                                          <p:spTgt spid="52"/>
                                        </p:tgtEl>
                                      </p:cBhvr>
                                    </p:animEffect>
                                  </p:childTnLst>
                                </p:cTn>
                              </p:par>
                            </p:childTnLst>
                          </p:cTn>
                        </p:par>
                        <p:par>
                          <p:cTn id="38" fill="hold">
                            <p:stCondLst>
                              <p:cond delay="500"/>
                            </p:stCondLst>
                            <p:childTnLst>
                              <p:par>
                                <p:cTn id="39" presetID="22" presetClass="entr" presetSubtype="1" fill="hold" nodeType="after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wipe(up)">
                                      <p:cBhvr>
                                        <p:cTn id="41" dur="500"/>
                                        <p:tgtEl>
                                          <p:spTgt spid="56"/>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fade">
                                      <p:cBhvr>
                                        <p:cTn id="45" dur="500"/>
                                        <p:tgtEl>
                                          <p:spTgt spid="5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fade">
                                      <p:cBhvr>
                                        <p:cTn id="50" dur="500"/>
                                        <p:tgtEl>
                                          <p:spTgt spid="57"/>
                                        </p:tgtEl>
                                      </p:cBhvr>
                                    </p:animEffect>
                                  </p:childTnLst>
                                </p:cTn>
                              </p:par>
                            </p:childTnLst>
                          </p:cTn>
                        </p:par>
                        <p:par>
                          <p:cTn id="51" fill="hold">
                            <p:stCondLst>
                              <p:cond delay="500"/>
                            </p:stCondLst>
                            <p:childTnLst>
                              <p:par>
                                <p:cTn id="52" presetID="22" presetClass="entr" presetSubtype="1" fill="hold" nodeType="afterEffect">
                                  <p:stCondLst>
                                    <p:cond delay="0"/>
                                  </p:stCondLst>
                                  <p:childTnLst>
                                    <p:set>
                                      <p:cBhvr>
                                        <p:cTn id="53" dur="1" fill="hold">
                                          <p:stCondLst>
                                            <p:cond delay="0"/>
                                          </p:stCondLst>
                                        </p:cTn>
                                        <p:tgtEl>
                                          <p:spTgt spid="61"/>
                                        </p:tgtEl>
                                        <p:attrNameLst>
                                          <p:attrName>style.visibility</p:attrName>
                                        </p:attrNameLst>
                                      </p:cBhvr>
                                      <p:to>
                                        <p:strVal val="visible"/>
                                      </p:to>
                                    </p:set>
                                    <p:animEffect transition="in" filter="wipe(up)">
                                      <p:cBhvr>
                                        <p:cTn id="54" dur="500"/>
                                        <p:tgtEl>
                                          <p:spTgt spid="61"/>
                                        </p:tgtEl>
                                      </p:cBhvr>
                                    </p:animEffect>
                                  </p:childTnLst>
                                </p:cTn>
                              </p:par>
                            </p:childTnLst>
                          </p:cTn>
                        </p:par>
                        <p:par>
                          <p:cTn id="55" fill="hold">
                            <p:stCondLst>
                              <p:cond delay="1000"/>
                            </p:stCondLst>
                            <p:childTnLst>
                              <p:par>
                                <p:cTn id="56" presetID="10" presetClass="entr" presetSubtype="0" fill="hold" nodeType="afterEffect">
                                  <p:stCondLst>
                                    <p:cond delay="0"/>
                                  </p:stCondLst>
                                  <p:childTnLst>
                                    <p:set>
                                      <p:cBhvr>
                                        <p:cTn id="57" dur="1" fill="hold">
                                          <p:stCondLst>
                                            <p:cond delay="0"/>
                                          </p:stCondLst>
                                        </p:cTn>
                                        <p:tgtEl>
                                          <p:spTgt spid="58"/>
                                        </p:tgtEl>
                                        <p:attrNameLst>
                                          <p:attrName>style.visibility</p:attrName>
                                        </p:attrNameLst>
                                      </p:cBhvr>
                                      <p:to>
                                        <p:strVal val="visible"/>
                                      </p:to>
                                    </p:set>
                                    <p:animEffect transition="in" filter="fade">
                                      <p:cBhvr>
                                        <p:cTn id="58" dur="500"/>
                                        <p:tgtEl>
                                          <p:spTgt spid="5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animEffect transition="in" filter="fade">
                                      <p:cBhvr>
                                        <p:cTn id="63" dur="500"/>
                                        <p:tgtEl>
                                          <p:spTgt spid="62"/>
                                        </p:tgtEl>
                                      </p:cBhvr>
                                    </p:animEffect>
                                  </p:childTnLst>
                                </p:cTn>
                              </p:par>
                            </p:childTnLst>
                          </p:cTn>
                        </p:par>
                        <p:par>
                          <p:cTn id="64" fill="hold">
                            <p:stCondLst>
                              <p:cond delay="500"/>
                            </p:stCondLst>
                            <p:childTnLst>
                              <p:par>
                                <p:cTn id="65" presetID="22" presetClass="entr" presetSubtype="1" fill="hold" nodeType="after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wipe(up)">
                                      <p:cBhvr>
                                        <p:cTn id="67" dur="500"/>
                                        <p:tgtEl>
                                          <p:spTgt spid="66"/>
                                        </p:tgtEl>
                                      </p:cBhvr>
                                    </p:animEffect>
                                  </p:childTnLst>
                                </p:cTn>
                              </p:par>
                            </p:childTnLst>
                          </p:cTn>
                        </p:par>
                        <p:par>
                          <p:cTn id="68" fill="hold">
                            <p:stCondLst>
                              <p:cond delay="1000"/>
                            </p:stCondLst>
                            <p:childTnLst>
                              <p:par>
                                <p:cTn id="69" presetID="10" presetClass="entr" presetSubtype="0" fill="hold" nodeType="afterEffect">
                                  <p:stCondLst>
                                    <p:cond delay="0"/>
                                  </p:stCondLst>
                                  <p:childTnLst>
                                    <p:set>
                                      <p:cBhvr>
                                        <p:cTn id="70" dur="1" fill="hold">
                                          <p:stCondLst>
                                            <p:cond delay="0"/>
                                          </p:stCondLst>
                                        </p:cTn>
                                        <p:tgtEl>
                                          <p:spTgt spid="63"/>
                                        </p:tgtEl>
                                        <p:attrNameLst>
                                          <p:attrName>style.visibility</p:attrName>
                                        </p:attrNameLst>
                                      </p:cBhvr>
                                      <p:to>
                                        <p:strVal val="visible"/>
                                      </p:to>
                                    </p:set>
                                    <p:animEffect transition="in" filter="fade">
                                      <p:cBhvr>
                                        <p:cTn id="71" dur="500"/>
                                        <p:tgtEl>
                                          <p:spTgt spid="63"/>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4"/>
                                        </p:tgtEl>
                                      </p:cBhvr>
                                    </p:animEffect>
                                    <p:set>
                                      <p:cBhvr>
                                        <p:cTn id="76" dur="1" fill="hold">
                                          <p:stCondLst>
                                            <p:cond delay="499"/>
                                          </p:stCondLst>
                                        </p:cTn>
                                        <p:tgtEl>
                                          <p:spTgt spid="4"/>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48"/>
                                        </p:tgtEl>
                                      </p:cBhvr>
                                    </p:animEffect>
                                    <p:set>
                                      <p:cBhvr>
                                        <p:cTn id="79" dur="1" fill="hold">
                                          <p:stCondLst>
                                            <p:cond delay="499"/>
                                          </p:stCondLst>
                                        </p:cTn>
                                        <p:tgtEl>
                                          <p:spTgt spid="48"/>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51"/>
                                        </p:tgtEl>
                                      </p:cBhvr>
                                    </p:animEffect>
                                    <p:set>
                                      <p:cBhvr>
                                        <p:cTn id="82" dur="1" fill="hold">
                                          <p:stCondLst>
                                            <p:cond delay="499"/>
                                          </p:stCondLst>
                                        </p:cTn>
                                        <p:tgtEl>
                                          <p:spTgt spid="51"/>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56"/>
                                        </p:tgtEl>
                                      </p:cBhvr>
                                    </p:animEffect>
                                    <p:set>
                                      <p:cBhvr>
                                        <p:cTn id="88" dur="1" fill="hold">
                                          <p:stCondLst>
                                            <p:cond delay="499"/>
                                          </p:stCondLst>
                                        </p:cTn>
                                        <p:tgtEl>
                                          <p:spTgt spid="56"/>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53"/>
                                        </p:tgtEl>
                                      </p:cBhvr>
                                    </p:animEffect>
                                    <p:set>
                                      <p:cBhvr>
                                        <p:cTn id="91" dur="1" fill="hold">
                                          <p:stCondLst>
                                            <p:cond delay="499"/>
                                          </p:stCondLst>
                                        </p:cTn>
                                        <p:tgtEl>
                                          <p:spTgt spid="53"/>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57"/>
                                        </p:tgtEl>
                                      </p:cBhvr>
                                    </p:animEffect>
                                    <p:set>
                                      <p:cBhvr>
                                        <p:cTn id="94" dur="1" fill="hold">
                                          <p:stCondLst>
                                            <p:cond delay="499"/>
                                          </p:stCondLst>
                                        </p:cTn>
                                        <p:tgtEl>
                                          <p:spTgt spid="57"/>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61"/>
                                        </p:tgtEl>
                                      </p:cBhvr>
                                    </p:animEffect>
                                    <p:set>
                                      <p:cBhvr>
                                        <p:cTn id="97" dur="1" fill="hold">
                                          <p:stCondLst>
                                            <p:cond delay="499"/>
                                          </p:stCondLst>
                                        </p:cTn>
                                        <p:tgtEl>
                                          <p:spTgt spid="61"/>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58"/>
                                        </p:tgtEl>
                                      </p:cBhvr>
                                    </p:animEffect>
                                    <p:set>
                                      <p:cBhvr>
                                        <p:cTn id="100" dur="1" fill="hold">
                                          <p:stCondLst>
                                            <p:cond delay="499"/>
                                          </p:stCondLst>
                                        </p:cTn>
                                        <p:tgtEl>
                                          <p:spTgt spid="58"/>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62"/>
                                        </p:tgtEl>
                                      </p:cBhvr>
                                    </p:animEffect>
                                    <p:set>
                                      <p:cBhvr>
                                        <p:cTn id="103" dur="1" fill="hold">
                                          <p:stCondLst>
                                            <p:cond delay="499"/>
                                          </p:stCondLst>
                                        </p:cTn>
                                        <p:tgtEl>
                                          <p:spTgt spid="62"/>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66"/>
                                        </p:tgtEl>
                                      </p:cBhvr>
                                    </p:animEffect>
                                    <p:set>
                                      <p:cBhvr>
                                        <p:cTn id="106" dur="1" fill="hold">
                                          <p:stCondLst>
                                            <p:cond delay="499"/>
                                          </p:stCondLst>
                                        </p:cTn>
                                        <p:tgtEl>
                                          <p:spTgt spid="66"/>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3"/>
                                        </p:tgtEl>
                                      </p:cBhvr>
                                    </p:animEffect>
                                    <p:set>
                                      <p:cBhvr>
                                        <p:cTn id="109" dur="1" fill="hold">
                                          <p:stCondLst>
                                            <p:cond delay="499"/>
                                          </p:stCondLst>
                                        </p:cTn>
                                        <p:tgtEl>
                                          <p:spTgt spid="63"/>
                                        </p:tgtEl>
                                        <p:attrNameLst>
                                          <p:attrName>style.visibility</p:attrName>
                                        </p:attrNameLst>
                                      </p:cBhvr>
                                      <p:to>
                                        <p:strVal val="hidden"/>
                                      </p:to>
                                    </p:set>
                                  </p:childTnLst>
                                </p:cTn>
                              </p:par>
                            </p:childTnLst>
                          </p:cTn>
                        </p:par>
                        <p:par>
                          <p:cTn id="110" fill="hold">
                            <p:stCondLst>
                              <p:cond delay="500"/>
                            </p:stCondLst>
                            <p:childTnLst>
                              <p:par>
                                <p:cTn id="111" presetID="10" presetClass="entr" presetSubtype="0" fill="hold" nodeType="afterEffect">
                                  <p:stCondLst>
                                    <p:cond delay="0"/>
                                  </p:stCondLst>
                                  <p:childTnLst>
                                    <p:set>
                                      <p:cBhvr>
                                        <p:cTn id="112" dur="1" fill="hold">
                                          <p:stCondLst>
                                            <p:cond delay="0"/>
                                          </p:stCondLst>
                                        </p:cTn>
                                        <p:tgtEl>
                                          <p:spTgt spid="17"/>
                                        </p:tgtEl>
                                        <p:attrNameLst>
                                          <p:attrName>style.visibility</p:attrName>
                                        </p:attrNameLst>
                                      </p:cBhvr>
                                      <p:to>
                                        <p:strVal val="visible"/>
                                      </p:to>
                                    </p:set>
                                    <p:animEffect transition="in" filter="fade">
                                      <p:cBhvr>
                                        <p:cTn id="113" dur="500"/>
                                        <p:tgtEl>
                                          <p:spTgt spid="17"/>
                                        </p:tgtEl>
                                      </p:cBhvr>
                                    </p:animEffect>
                                  </p:childTnLst>
                                </p:cTn>
                              </p:par>
                            </p:childTnLst>
                          </p:cTn>
                        </p:par>
                        <p:par>
                          <p:cTn id="114" fill="hold">
                            <p:stCondLst>
                              <p:cond delay="1000"/>
                            </p:stCondLst>
                            <p:childTnLst>
                              <p:par>
                                <p:cTn id="115" presetID="42" presetClass="entr" presetSubtype="0" fill="hold" nodeType="afterEffect">
                                  <p:stCondLst>
                                    <p:cond delay="0"/>
                                  </p:stCondLst>
                                  <p:childTnLst>
                                    <p:set>
                                      <p:cBhvr>
                                        <p:cTn id="116" dur="1" fill="hold">
                                          <p:stCondLst>
                                            <p:cond delay="0"/>
                                          </p:stCondLst>
                                        </p:cTn>
                                        <p:tgtEl>
                                          <p:spTgt spid="67"/>
                                        </p:tgtEl>
                                        <p:attrNameLst>
                                          <p:attrName>style.visibility</p:attrName>
                                        </p:attrNameLst>
                                      </p:cBhvr>
                                      <p:to>
                                        <p:strVal val="visible"/>
                                      </p:to>
                                    </p:set>
                                    <p:animEffect transition="in" filter="fade">
                                      <p:cBhvr>
                                        <p:cTn id="117" dur="500"/>
                                        <p:tgtEl>
                                          <p:spTgt spid="67"/>
                                        </p:tgtEl>
                                      </p:cBhvr>
                                    </p:animEffect>
                                    <p:anim calcmode="lin" valueType="num">
                                      <p:cBhvr>
                                        <p:cTn id="118" dur="500" fill="hold"/>
                                        <p:tgtEl>
                                          <p:spTgt spid="67"/>
                                        </p:tgtEl>
                                        <p:attrNameLst>
                                          <p:attrName>ppt_x</p:attrName>
                                        </p:attrNameLst>
                                      </p:cBhvr>
                                      <p:tavLst>
                                        <p:tav tm="0">
                                          <p:val>
                                            <p:strVal val="#ppt_x"/>
                                          </p:val>
                                        </p:tav>
                                        <p:tav tm="100000">
                                          <p:val>
                                            <p:strVal val="#ppt_x"/>
                                          </p:val>
                                        </p:tav>
                                      </p:tavLst>
                                    </p:anim>
                                    <p:anim calcmode="lin" valueType="num">
                                      <p:cBhvr>
                                        <p:cTn id="119" dur="5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70"/>
                                        </p:tgtEl>
                                        <p:attrNameLst>
                                          <p:attrName>style.visibility</p:attrName>
                                        </p:attrNameLst>
                                      </p:cBhvr>
                                      <p:to>
                                        <p:strVal val="visible"/>
                                      </p:to>
                                    </p:set>
                                    <p:animEffect transition="in" filter="fade">
                                      <p:cBhvr>
                                        <p:cTn id="124" dur="500"/>
                                        <p:tgtEl>
                                          <p:spTgt spid="70"/>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71"/>
                                        </p:tgtEl>
                                        <p:attrNameLst>
                                          <p:attrName>style.visibility</p:attrName>
                                        </p:attrNameLst>
                                      </p:cBhvr>
                                      <p:to>
                                        <p:strVal val="visible"/>
                                      </p:to>
                                    </p:set>
                                    <p:animEffect transition="in" filter="fade">
                                      <p:cBhvr>
                                        <p:cTn id="129" dur="500"/>
                                        <p:tgtEl>
                                          <p:spTgt spid="71"/>
                                        </p:tgtEl>
                                      </p:cBhvr>
                                    </p:animEffect>
                                  </p:childTnLst>
                                </p:cTn>
                              </p:par>
                            </p:childTnLst>
                          </p:cTn>
                        </p:par>
                        <p:par>
                          <p:cTn id="130" fill="hold">
                            <p:stCondLst>
                              <p:cond delay="500"/>
                            </p:stCondLst>
                            <p:childTnLst>
                              <p:par>
                                <p:cTn id="131" presetID="22" presetClass="entr" presetSubtype="1" fill="hold" nodeType="afterEffect">
                                  <p:stCondLst>
                                    <p:cond delay="0"/>
                                  </p:stCondLst>
                                  <p:childTnLst>
                                    <p:set>
                                      <p:cBhvr>
                                        <p:cTn id="132" dur="1" fill="hold">
                                          <p:stCondLst>
                                            <p:cond delay="0"/>
                                          </p:stCondLst>
                                        </p:cTn>
                                        <p:tgtEl>
                                          <p:spTgt spid="75"/>
                                        </p:tgtEl>
                                        <p:attrNameLst>
                                          <p:attrName>style.visibility</p:attrName>
                                        </p:attrNameLst>
                                      </p:cBhvr>
                                      <p:to>
                                        <p:strVal val="visible"/>
                                      </p:to>
                                    </p:set>
                                    <p:animEffect transition="in" filter="wipe(up)">
                                      <p:cBhvr>
                                        <p:cTn id="133" dur="500"/>
                                        <p:tgtEl>
                                          <p:spTgt spid="75"/>
                                        </p:tgtEl>
                                      </p:cBhvr>
                                    </p:animEffect>
                                  </p:childTnLst>
                                </p:cTn>
                              </p:par>
                            </p:childTnLst>
                          </p:cTn>
                        </p:par>
                        <p:par>
                          <p:cTn id="134" fill="hold">
                            <p:stCondLst>
                              <p:cond delay="1000"/>
                            </p:stCondLst>
                            <p:childTnLst>
                              <p:par>
                                <p:cTn id="135" presetID="10" presetClass="entr" presetSubtype="0" fill="hold" nodeType="afterEffect">
                                  <p:stCondLst>
                                    <p:cond delay="0"/>
                                  </p:stCondLst>
                                  <p:childTnLst>
                                    <p:set>
                                      <p:cBhvr>
                                        <p:cTn id="136" dur="1" fill="hold">
                                          <p:stCondLst>
                                            <p:cond delay="0"/>
                                          </p:stCondLst>
                                        </p:cTn>
                                        <p:tgtEl>
                                          <p:spTgt spid="72"/>
                                        </p:tgtEl>
                                        <p:attrNameLst>
                                          <p:attrName>style.visibility</p:attrName>
                                        </p:attrNameLst>
                                      </p:cBhvr>
                                      <p:to>
                                        <p:strVal val="visible"/>
                                      </p:to>
                                    </p:set>
                                    <p:animEffect transition="in" filter="fade">
                                      <p:cBhvr>
                                        <p:cTn id="137" dur="500"/>
                                        <p:tgtEl>
                                          <p:spTgt spid="72"/>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76"/>
                                        </p:tgtEl>
                                        <p:attrNameLst>
                                          <p:attrName>style.visibility</p:attrName>
                                        </p:attrNameLst>
                                      </p:cBhvr>
                                      <p:to>
                                        <p:strVal val="visible"/>
                                      </p:to>
                                    </p:set>
                                    <p:animEffect transition="in" filter="fade">
                                      <p:cBhvr>
                                        <p:cTn id="142" dur="500"/>
                                        <p:tgtEl>
                                          <p:spTgt spid="76"/>
                                        </p:tgtEl>
                                      </p:cBhvr>
                                    </p:animEffect>
                                  </p:childTnLst>
                                </p:cTn>
                              </p:par>
                            </p:childTnLst>
                          </p:cTn>
                        </p:par>
                        <p:par>
                          <p:cTn id="143" fill="hold">
                            <p:stCondLst>
                              <p:cond delay="500"/>
                            </p:stCondLst>
                            <p:childTnLst>
                              <p:par>
                                <p:cTn id="144" presetID="22" presetClass="entr" presetSubtype="1" fill="hold" nodeType="afterEffect">
                                  <p:stCondLst>
                                    <p:cond delay="0"/>
                                  </p:stCondLst>
                                  <p:childTnLst>
                                    <p:set>
                                      <p:cBhvr>
                                        <p:cTn id="145" dur="1" fill="hold">
                                          <p:stCondLst>
                                            <p:cond delay="0"/>
                                          </p:stCondLst>
                                        </p:cTn>
                                        <p:tgtEl>
                                          <p:spTgt spid="80"/>
                                        </p:tgtEl>
                                        <p:attrNameLst>
                                          <p:attrName>style.visibility</p:attrName>
                                        </p:attrNameLst>
                                      </p:cBhvr>
                                      <p:to>
                                        <p:strVal val="visible"/>
                                      </p:to>
                                    </p:set>
                                    <p:animEffect transition="in" filter="wipe(up)">
                                      <p:cBhvr>
                                        <p:cTn id="146" dur="500"/>
                                        <p:tgtEl>
                                          <p:spTgt spid="80"/>
                                        </p:tgtEl>
                                      </p:cBhvr>
                                    </p:animEffect>
                                  </p:childTnLst>
                                </p:cTn>
                              </p:par>
                            </p:childTnLst>
                          </p:cTn>
                        </p:par>
                        <p:par>
                          <p:cTn id="147" fill="hold">
                            <p:stCondLst>
                              <p:cond delay="1000"/>
                            </p:stCondLst>
                            <p:childTnLst>
                              <p:par>
                                <p:cTn id="148" presetID="10" presetClass="entr" presetSubtype="0" fill="hold" nodeType="afterEffect">
                                  <p:stCondLst>
                                    <p:cond delay="0"/>
                                  </p:stCondLst>
                                  <p:childTnLst>
                                    <p:set>
                                      <p:cBhvr>
                                        <p:cTn id="149" dur="1" fill="hold">
                                          <p:stCondLst>
                                            <p:cond delay="0"/>
                                          </p:stCondLst>
                                        </p:cTn>
                                        <p:tgtEl>
                                          <p:spTgt spid="77"/>
                                        </p:tgtEl>
                                        <p:attrNameLst>
                                          <p:attrName>style.visibility</p:attrName>
                                        </p:attrNameLst>
                                      </p:cBhvr>
                                      <p:to>
                                        <p:strVal val="visible"/>
                                      </p:to>
                                    </p:set>
                                    <p:animEffect transition="in" filter="fade">
                                      <p:cBhvr>
                                        <p:cTn id="150" dur="500"/>
                                        <p:tgtEl>
                                          <p:spTgt spid="77"/>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grpId="0" nodeType="clickEffect">
                                  <p:stCondLst>
                                    <p:cond delay="0"/>
                                  </p:stCondLst>
                                  <p:childTnLst>
                                    <p:set>
                                      <p:cBhvr>
                                        <p:cTn id="154" dur="1" fill="hold">
                                          <p:stCondLst>
                                            <p:cond delay="0"/>
                                          </p:stCondLst>
                                        </p:cTn>
                                        <p:tgtEl>
                                          <p:spTgt spid="81"/>
                                        </p:tgtEl>
                                        <p:attrNameLst>
                                          <p:attrName>style.visibility</p:attrName>
                                        </p:attrNameLst>
                                      </p:cBhvr>
                                      <p:to>
                                        <p:strVal val="visible"/>
                                      </p:to>
                                    </p:set>
                                    <p:animEffect transition="in" filter="fade">
                                      <p:cBhvr>
                                        <p:cTn id="155" dur="500"/>
                                        <p:tgtEl>
                                          <p:spTgt spid="81"/>
                                        </p:tgtEl>
                                      </p:cBhvr>
                                    </p:animEffect>
                                  </p:childTnLst>
                                </p:cTn>
                              </p:par>
                            </p:childTnLst>
                          </p:cTn>
                        </p:par>
                        <p:par>
                          <p:cTn id="156" fill="hold">
                            <p:stCondLst>
                              <p:cond delay="500"/>
                            </p:stCondLst>
                            <p:childTnLst>
                              <p:par>
                                <p:cTn id="157" presetID="22" presetClass="entr" presetSubtype="1" fill="hold" nodeType="afterEffect">
                                  <p:stCondLst>
                                    <p:cond delay="0"/>
                                  </p:stCondLst>
                                  <p:childTnLst>
                                    <p:set>
                                      <p:cBhvr>
                                        <p:cTn id="158" dur="1" fill="hold">
                                          <p:stCondLst>
                                            <p:cond delay="0"/>
                                          </p:stCondLst>
                                        </p:cTn>
                                        <p:tgtEl>
                                          <p:spTgt spid="85"/>
                                        </p:tgtEl>
                                        <p:attrNameLst>
                                          <p:attrName>style.visibility</p:attrName>
                                        </p:attrNameLst>
                                      </p:cBhvr>
                                      <p:to>
                                        <p:strVal val="visible"/>
                                      </p:to>
                                    </p:set>
                                    <p:animEffect transition="in" filter="wipe(up)">
                                      <p:cBhvr>
                                        <p:cTn id="159" dur="500"/>
                                        <p:tgtEl>
                                          <p:spTgt spid="85"/>
                                        </p:tgtEl>
                                      </p:cBhvr>
                                    </p:animEffect>
                                  </p:childTnLst>
                                </p:cTn>
                              </p:par>
                            </p:childTnLst>
                          </p:cTn>
                        </p:par>
                        <p:par>
                          <p:cTn id="160" fill="hold">
                            <p:stCondLst>
                              <p:cond delay="1000"/>
                            </p:stCondLst>
                            <p:childTnLst>
                              <p:par>
                                <p:cTn id="161" presetID="10" presetClass="entr" presetSubtype="0" fill="hold" nodeType="afterEffect">
                                  <p:stCondLst>
                                    <p:cond delay="0"/>
                                  </p:stCondLst>
                                  <p:childTnLst>
                                    <p:set>
                                      <p:cBhvr>
                                        <p:cTn id="162" dur="1" fill="hold">
                                          <p:stCondLst>
                                            <p:cond delay="0"/>
                                          </p:stCondLst>
                                        </p:cTn>
                                        <p:tgtEl>
                                          <p:spTgt spid="82"/>
                                        </p:tgtEl>
                                        <p:attrNameLst>
                                          <p:attrName>style.visibility</p:attrName>
                                        </p:attrNameLst>
                                      </p:cBhvr>
                                      <p:to>
                                        <p:strVal val="visible"/>
                                      </p:to>
                                    </p:set>
                                    <p:animEffect transition="in" filter="fade">
                                      <p:cBhvr>
                                        <p:cTn id="163"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1" grpId="1"/>
      <p:bldP spid="52" grpId="0" animBg="1"/>
      <p:bldP spid="52" grpId="1" animBg="1"/>
      <p:bldP spid="57" grpId="0" animBg="1"/>
      <p:bldP spid="57" grpId="1" animBg="1"/>
      <p:bldP spid="62" grpId="0" animBg="1"/>
      <p:bldP spid="62" grpId="1" animBg="1"/>
      <p:bldP spid="70" grpId="0"/>
      <p:bldP spid="71" grpId="0" animBg="1"/>
      <p:bldP spid="76" grpId="0" animBg="1"/>
      <p:bldP spid="8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DC5B591-F5E2-4EF0-9400-95FE857E1921}"/>
              </a:ext>
            </a:extLst>
          </p:cNvPr>
          <p:cNvSpPr txBox="1"/>
          <p:nvPr/>
        </p:nvSpPr>
        <p:spPr>
          <a:xfrm>
            <a:off x="755650" y="728663"/>
            <a:ext cx="7632700" cy="1077218"/>
          </a:xfrm>
          <a:prstGeom prst="rect">
            <a:avLst/>
          </a:prstGeom>
          <a:noFill/>
        </p:spPr>
        <p:txBody>
          <a:bodyPr wrap="square" rtlCol="0">
            <a:spAutoFit/>
          </a:bodyPr>
          <a:lstStyle/>
          <a:p>
            <a:pPr algn="ctr"/>
            <a:r>
              <a:rPr lang="en-GB" sz="3200" dirty="0">
                <a:latin typeface="+mj-lt"/>
              </a:rPr>
              <a:t>Identifying When </a:t>
            </a:r>
            <a:br>
              <a:rPr lang="en-GB" sz="3200" dirty="0">
                <a:latin typeface="+mj-lt"/>
              </a:rPr>
            </a:br>
            <a:r>
              <a:rPr lang="en-GB" sz="3200" dirty="0">
                <a:latin typeface="+mj-lt"/>
              </a:rPr>
              <a:t>a Pronoun Can Be Omitted</a:t>
            </a:r>
          </a:p>
        </p:txBody>
      </p:sp>
      <p:grpSp>
        <p:nvGrpSpPr>
          <p:cNvPr id="21" name="Text box">
            <a:extLst>
              <a:ext uri="{FF2B5EF4-FFF2-40B4-BE49-F238E27FC236}">
                <a16:creationId xmlns:a16="http://schemas.microsoft.com/office/drawing/2014/main" xmlns="" id="{993432EB-6716-47E7-99D2-AA46EE6E5201}"/>
              </a:ext>
            </a:extLst>
          </p:cNvPr>
          <p:cNvGrpSpPr>
            <a:grpSpLocks/>
          </p:cNvGrpSpPr>
          <p:nvPr/>
        </p:nvGrpSpPr>
        <p:grpSpPr bwMode="auto">
          <a:xfrm>
            <a:off x="755650" y="2026027"/>
            <a:ext cx="7026275" cy="612000"/>
            <a:chOff x="1663194" y="2617090"/>
            <a:chExt cx="6960074" cy="582418"/>
          </a:xfrm>
        </p:grpSpPr>
        <p:sp>
          <p:nvSpPr>
            <p:cNvPr id="22" name="Rectangle 21">
              <a:extLst>
                <a:ext uri="{FF2B5EF4-FFF2-40B4-BE49-F238E27FC236}">
                  <a16:creationId xmlns:a16="http://schemas.microsoft.com/office/drawing/2014/main" xmlns="" id="{98AF8BD9-3D53-4821-8E3F-6909B9A52493}"/>
                </a:ext>
              </a:extLst>
            </p:cNvPr>
            <p:cNvSpPr/>
            <p:nvPr/>
          </p:nvSpPr>
          <p:spPr>
            <a:xfrm flipH="1">
              <a:off x="1760681" y="2631986"/>
              <a:ext cx="6862587" cy="567223"/>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3" name="Rectangle 22">
              <a:extLst>
                <a:ext uri="{FF2B5EF4-FFF2-40B4-BE49-F238E27FC236}">
                  <a16:creationId xmlns:a16="http://schemas.microsoft.com/office/drawing/2014/main" xmlns="" id="{B0ABB1F3-4574-42EA-9809-282DEDE620F7}"/>
                </a:ext>
              </a:extLst>
            </p:cNvPr>
            <p:cNvSpPr/>
            <p:nvPr/>
          </p:nvSpPr>
          <p:spPr>
            <a:xfrm>
              <a:off x="1663194" y="2617090"/>
              <a:ext cx="55825" cy="582418"/>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4" name="Rectangle 33">
              <a:extLst>
                <a:ext uri="{FF2B5EF4-FFF2-40B4-BE49-F238E27FC236}">
                  <a16:creationId xmlns:a16="http://schemas.microsoft.com/office/drawing/2014/main" xmlns="" id="{BB0E406B-119E-46A4-AFA7-3B834CC6608C}"/>
                </a:ext>
              </a:extLst>
            </p:cNvPr>
            <p:cNvSpPr>
              <a:spLocks noChangeArrowheads="1"/>
            </p:cNvSpPr>
            <p:nvPr/>
          </p:nvSpPr>
          <p:spPr bwMode="auto">
            <a:xfrm>
              <a:off x="1770076" y="2723689"/>
              <a:ext cx="5858050" cy="35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How do you know a relative pronoun has to be kept?</a:t>
              </a:r>
            </a:p>
          </p:txBody>
        </p:sp>
      </p:grpSp>
      <p:grpSp>
        <p:nvGrpSpPr>
          <p:cNvPr id="26" name="Group 25">
            <a:extLst>
              <a:ext uri="{FF2B5EF4-FFF2-40B4-BE49-F238E27FC236}">
                <a16:creationId xmlns:a16="http://schemas.microsoft.com/office/drawing/2014/main" xmlns="" id="{CD32CEFB-D297-45C1-A7FB-015FAB9002DD}"/>
              </a:ext>
            </a:extLst>
          </p:cNvPr>
          <p:cNvGrpSpPr>
            <a:grpSpLocks/>
          </p:cNvGrpSpPr>
          <p:nvPr/>
        </p:nvGrpSpPr>
        <p:grpSpPr bwMode="auto">
          <a:xfrm>
            <a:off x="755650" y="2914640"/>
            <a:ext cx="5626100" cy="703761"/>
            <a:chOff x="755650" y="1603429"/>
            <a:chExt cx="5626100" cy="703306"/>
          </a:xfrm>
        </p:grpSpPr>
        <p:sp>
          <p:nvSpPr>
            <p:cNvPr id="27" name="Rectangle 4">
              <a:extLst>
                <a:ext uri="{FF2B5EF4-FFF2-40B4-BE49-F238E27FC236}">
                  <a16:creationId xmlns:a16="http://schemas.microsoft.com/office/drawing/2014/main" xmlns="" id="{131BDAC5-5AC0-4B7C-B276-04BC61BEDBD9}"/>
                </a:ext>
              </a:extLst>
            </p:cNvPr>
            <p:cNvSpPr>
              <a:spLocks noChangeArrowheads="1"/>
            </p:cNvSpPr>
            <p:nvPr/>
          </p:nvSpPr>
          <p:spPr bwMode="auto">
            <a:xfrm>
              <a:off x="901668" y="1603429"/>
              <a:ext cx="5480082" cy="69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Relative pronouns have to stay in the sentence if they refer to the </a:t>
              </a:r>
              <a:r>
                <a:rPr lang="en-GB" altLang="en-US" b="1" dirty="0"/>
                <a:t>subject</a:t>
              </a:r>
              <a:r>
                <a:rPr lang="en-GB" altLang="en-US" dirty="0"/>
                <a:t> of the verb.</a:t>
              </a:r>
            </a:p>
          </p:txBody>
        </p:sp>
        <p:sp>
          <p:nvSpPr>
            <p:cNvPr id="28" name="Rectangle 27">
              <a:extLst>
                <a:ext uri="{FF2B5EF4-FFF2-40B4-BE49-F238E27FC236}">
                  <a16:creationId xmlns:a16="http://schemas.microsoft.com/office/drawing/2014/main" xmlns="" id="{1D615169-1484-480B-80C2-3F9B3A541824}"/>
                </a:ext>
              </a:extLst>
            </p:cNvPr>
            <p:cNvSpPr/>
            <p:nvPr/>
          </p:nvSpPr>
          <p:spPr>
            <a:xfrm>
              <a:off x="755650" y="1603973"/>
              <a:ext cx="57150" cy="702762"/>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pic>
        <p:nvPicPr>
          <p:cNvPr id="5" name="Picture 4">
            <a:extLst>
              <a:ext uri="{FF2B5EF4-FFF2-40B4-BE49-F238E27FC236}">
                <a16:creationId xmlns:a16="http://schemas.microsoft.com/office/drawing/2014/main" xmlns="" id="{A6F6BF70-4A95-4A86-8F45-FBF79845768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11" t="-4995" r="-1900" b="36448"/>
          <a:stretch/>
        </p:blipFill>
        <p:spPr>
          <a:xfrm>
            <a:off x="6728150" y="1883100"/>
            <a:ext cx="1584000" cy="1584000"/>
          </a:xfrm>
          <a:prstGeom prst="ellipse">
            <a:avLst/>
          </a:prstGeom>
          <a:solidFill>
            <a:schemeClr val="bg1"/>
          </a:solidFill>
          <a:ln w="76200">
            <a:solidFill>
              <a:srgbClr val="00639A"/>
            </a:solidFill>
          </a:ln>
        </p:spPr>
      </p:pic>
      <p:grpSp>
        <p:nvGrpSpPr>
          <p:cNvPr id="87" name="Group 86">
            <a:extLst>
              <a:ext uri="{FF2B5EF4-FFF2-40B4-BE49-F238E27FC236}">
                <a16:creationId xmlns:a16="http://schemas.microsoft.com/office/drawing/2014/main" xmlns="" id="{31837DB2-73B5-42D9-AB1A-604972B51BE7}"/>
              </a:ext>
            </a:extLst>
          </p:cNvPr>
          <p:cNvGrpSpPr>
            <a:grpSpLocks/>
          </p:cNvGrpSpPr>
          <p:nvPr/>
        </p:nvGrpSpPr>
        <p:grpSpPr bwMode="auto">
          <a:xfrm>
            <a:off x="755650" y="4226514"/>
            <a:ext cx="6527800" cy="1085740"/>
            <a:chOff x="787664" y="4874331"/>
            <a:chExt cx="6527224" cy="1085740"/>
          </a:xfrm>
        </p:grpSpPr>
        <p:sp>
          <p:nvSpPr>
            <p:cNvPr id="88" name="Rectangle 87">
              <a:extLst>
                <a:ext uri="{FF2B5EF4-FFF2-40B4-BE49-F238E27FC236}">
                  <a16:creationId xmlns:a16="http://schemas.microsoft.com/office/drawing/2014/main" xmlns="" id="{1FAB2F58-8D34-491D-A092-FAA62586B9C8}"/>
                </a:ext>
              </a:extLst>
            </p:cNvPr>
            <p:cNvSpPr/>
            <p:nvPr/>
          </p:nvSpPr>
          <p:spPr>
            <a:xfrm>
              <a:off x="787664" y="4874331"/>
              <a:ext cx="6527224" cy="1085740"/>
            </a:xfrm>
            <a:prstGeom prst="rect">
              <a:avLst/>
            </a:prstGeom>
            <a:solidFill>
              <a:srgbClr val="FFFFFF"/>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89" name="Rectangle 70">
              <a:extLst>
                <a:ext uri="{FF2B5EF4-FFF2-40B4-BE49-F238E27FC236}">
                  <a16:creationId xmlns:a16="http://schemas.microsoft.com/office/drawing/2014/main" xmlns="" id="{17994D21-CF1F-405B-AFBF-6464B1AC5B78}"/>
                </a:ext>
              </a:extLst>
            </p:cNvPr>
            <p:cNvSpPr>
              <a:spLocks noChangeArrowheads="1"/>
            </p:cNvSpPr>
            <p:nvPr/>
          </p:nvSpPr>
          <p:spPr bwMode="auto">
            <a:xfrm>
              <a:off x="787664" y="5012527"/>
              <a:ext cx="54827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dirty="0"/>
                <a:t>I’m looking for my coat, </a:t>
              </a:r>
              <a:r>
                <a:rPr lang="en-GB" altLang="en-US" b="1" dirty="0"/>
                <a:t>which</a:t>
              </a:r>
              <a:r>
                <a:rPr lang="en-GB" altLang="en-US" dirty="0"/>
                <a:t> has a furry hood.</a:t>
              </a:r>
            </a:p>
          </p:txBody>
        </p:sp>
      </p:grpSp>
      <p:pic>
        <p:nvPicPr>
          <p:cNvPr id="7" name="Picture 6">
            <a:extLst>
              <a:ext uri="{FF2B5EF4-FFF2-40B4-BE49-F238E27FC236}">
                <a16:creationId xmlns:a16="http://schemas.microsoft.com/office/drawing/2014/main" xmlns="" id="{2119D784-2D39-4CAC-A954-DBBF9D1C3D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801"/>
          <a:stretch/>
        </p:blipFill>
        <p:spPr>
          <a:xfrm>
            <a:off x="5947030" y="3714749"/>
            <a:ext cx="2655633" cy="3143251"/>
          </a:xfrm>
          <a:prstGeom prst="rect">
            <a:avLst/>
          </a:prstGeom>
        </p:spPr>
      </p:pic>
      <p:sp>
        <p:nvSpPr>
          <p:cNvPr id="90" name="Rectangle 70">
            <a:extLst>
              <a:ext uri="{FF2B5EF4-FFF2-40B4-BE49-F238E27FC236}">
                <a16:creationId xmlns:a16="http://schemas.microsoft.com/office/drawing/2014/main" xmlns="" id="{F51F3496-87D7-42F3-9C7A-388C98FED2F6}"/>
              </a:ext>
            </a:extLst>
          </p:cNvPr>
          <p:cNvSpPr>
            <a:spLocks noChangeArrowheads="1"/>
          </p:cNvSpPr>
          <p:nvPr/>
        </p:nvSpPr>
        <p:spPr bwMode="auto">
          <a:xfrm>
            <a:off x="755651" y="4802860"/>
            <a:ext cx="5473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dirty="0"/>
              <a:t>I’m looking for </a:t>
            </a:r>
            <a:r>
              <a:rPr lang="en-GB" altLang="en-US" b="1" dirty="0"/>
              <a:t>my coat</a:t>
            </a:r>
            <a:r>
              <a:rPr lang="en-GB" altLang="en-US" dirty="0"/>
              <a:t>. </a:t>
            </a:r>
            <a:r>
              <a:rPr lang="en-GB" altLang="en-US" b="1" dirty="0"/>
              <a:t>It</a:t>
            </a:r>
            <a:r>
              <a:rPr lang="en-GB" altLang="en-US" dirty="0"/>
              <a:t> has a furry hood.</a:t>
            </a:r>
          </a:p>
        </p:txBody>
      </p:sp>
      <p:sp>
        <p:nvSpPr>
          <p:cNvPr id="91" name="Rectangle 90">
            <a:extLst>
              <a:ext uri="{FF2B5EF4-FFF2-40B4-BE49-F238E27FC236}">
                <a16:creationId xmlns:a16="http://schemas.microsoft.com/office/drawing/2014/main" xmlns="" id="{6A0F3E15-CD92-463B-8FD7-8A73C7DBAB04}"/>
              </a:ext>
            </a:extLst>
          </p:cNvPr>
          <p:cNvSpPr/>
          <p:nvPr/>
        </p:nvSpPr>
        <p:spPr>
          <a:xfrm>
            <a:off x="3722115" y="5137613"/>
            <a:ext cx="239836" cy="45719"/>
          </a:xfrm>
          <a:prstGeom prst="rect">
            <a:avLst/>
          </a:prstGeom>
          <a:solidFill>
            <a:srgbClr val="E74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2" name="Group 91">
            <a:extLst>
              <a:ext uri="{FF2B5EF4-FFF2-40B4-BE49-F238E27FC236}">
                <a16:creationId xmlns:a16="http://schemas.microsoft.com/office/drawing/2014/main" xmlns="" id="{69FE18E4-B8EB-4B07-A992-DE1D6B8DFF16}"/>
              </a:ext>
            </a:extLst>
          </p:cNvPr>
          <p:cNvGrpSpPr>
            <a:grpSpLocks/>
          </p:cNvGrpSpPr>
          <p:nvPr/>
        </p:nvGrpSpPr>
        <p:grpSpPr bwMode="auto">
          <a:xfrm>
            <a:off x="2022542" y="5550930"/>
            <a:ext cx="1090402" cy="479188"/>
            <a:chOff x="4057067" y="4874331"/>
            <a:chExt cx="1090306" cy="479188"/>
          </a:xfrm>
        </p:grpSpPr>
        <p:sp>
          <p:nvSpPr>
            <p:cNvPr id="93" name="Rectangle 92">
              <a:extLst>
                <a:ext uri="{FF2B5EF4-FFF2-40B4-BE49-F238E27FC236}">
                  <a16:creationId xmlns:a16="http://schemas.microsoft.com/office/drawing/2014/main" xmlns="" id="{7159BEF4-457C-4CC8-8C2A-EF5A4F589DEE}"/>
                </a:ext>
              </a:extLst>
            </p:cNvPr>
            <p:cNvSpPr/>
            <p:nvPr/>
          </p:nvSpPr>
          <p:spPr>
            <a:xfrm>
              <a:off x="4057067" y="4874331"/>
              <a:ext cx="1090306" cy="479188"/>
            </a:xfrm>
            <a:prstGeom prst="rect">
              <a:avLst/>
            </a:prstGeom>
            <a:solidFill>
              <a:schemeClr val="bg1">
                <a:alpha val="40000"/>
              </a:schemeClr>
            </a:solidFill>
            <a:ln w="28575">
              <a:solidFill>
                <a:srgbClr val="E74E1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94" name="Rectangle 70">
              <a:extLst>
                <a:ext uri="{FF2B5EF4-FFF2-40B4-BE49-F238E27FC236}">
                  <a16:creationId xmlns:a16="http://schemas.microsoft.com/office/drawing/2014/main" xmlns="" id="{5B3C2E1B-408C-4A90-BF77-D818B1E318E9}"/>
                </a:ext>
              </a:extLst>
            </p:cNvPr>
            <p:cNvSpPr>
              <a:spLocks noChangeArrowheads="1"/>
            </p:cNvSpPr>
            <p:nvPr/>
          </p:nvSpPr>
          <p:spPr bwMode="auto">
            <a:xfrm>
              <a:off x="4162769" y="4942939"/>
              <a:ext cx="881097"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buNone/>
                <a:defRPr/>
              </a:pPr>
              <a:r>
                <a:rPr lang="en-GB" dirty="0">
                  <a:solidFill>
                    <a:schemeClr val="tx1"/>
                  </a:solidFill>
                </a:rPr>
                <a:t>subject</a:t>
              </a:r>
            </a:p>
          </p:txBody>
        </p:sp>
      </p:grpSp>
      <p:cxnSp>
        <p:nvCxnSpPr>
          <p:cNvPr id="95" name="Straight Connector 94">
            <a:extLst>
              <a:ext uri="{FF2B5EF4-FFF2-40B4-BE49-F238E27FC236}">
                <a16:creationId xmlns:a16="http://schemas.microsoft.com/office/drawing/2014/main" xmlns="" id="{CE0F5C7D-99FB-4351-8538-0408E390028D}"/>
              </a:ext>
            </a:extLst>
          </p:cNvPr>
          <p:cNvCxnSpPr>
            <a:cxnSpLocks/>
          </p:cNvCxnSpPr>
          <p:nvPr/>
        </p:nvCxnSpPr>
        <p:spPr bwMode="auto">
          <a:xfrm flipH="1">
            <a:off x="2715381" y="5160473"/>
            <a:ext cx="1154372" cy="390457"/>
          </a:xfrm>
          <a:prstGeom prst="line">
            <a:avLst/>
          </a:prstGeom>
          <a:ln w="28575">
            <a:solidFill>
              <a:srgbClr val="E74E14"/>
            </a:solidFill>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xmlns="" id="{9E45B688-FFD7-4DFA-8955-04C497E3DC1B}"/>
              </a:ext>
            </a:extLst>
          </p:cNvPr>
          <p:cNvSpPr/>
          <p:nvPr/>
        </p:nvSpPr>
        <p:spPr>
          <a:xfrm>
            <a:off x="4012075" y="5137613"/>
            <a:ext cx="319222" cy="45719"/>
          </a:xfrm>
          <a:prstGeom prst="rect">
            <a:avLst/>
          </a:prstGeom>
          <a:solidFill>
            <a:srgbClr val="4A3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7" name="Group 96">
            <a:extLst>
              <a:ext uri="{FF2B5EF4-FFF2-40B4-BE49-F238E27FC236}">
                <a16:creationId xmlns:a16="http://schemas.microsoft.com/office/drawing/2014/main" xmlns="" id="{7FC6E635-3D96-417F-835B-81A92CC791FF}"/>
              </a:ext>
            </a:extLst>
          </p:cNvPr>
          <p:cNvGrpSpPr>
            <a:grpSpLocks/>
          </p:cNvGrpSpPr>
          <p:nvPr/>
        </p:nvGrpSpPr>
        <p:grpSpPr bwMode="auto">
          <a:xfrm>
            <a:off x="3547584" y="5550930"/>
            <a:ext cx="807246" cy="479188"/>
            <a:chOff x="4057067" y="4874331"/>
            <a:chExt cx="807175" cy="479188"/>
          </a:xfrm>
        </p:grpSpPr>
        <p:sp>
          <p:nvSpPr>
            <p:cNvPr id="98" name="Rectangle 97">
              <a:extLst>
                <a:ext uri="{FF2B5EF4-FFF2-40B4-BE49-F238E27FC236}">
                  <a16:creationId xmlns:a16="http://schemas.microsoft.com/office/drawing/2014/main" xmlns="" id="{0F5C7CC5-1FDD-4CE7-81C4-CA0E0052B05A}"/>
                </a:ext>
              </a:extLst>
            </p:cNvPr>
            <p:cNvSpPr/>
            <p:nvPr/>
          </p:nvSpPr>
          <p:spPr>
            <a:xfrm>
              <a:off x="4057067" y="4874331"/>
              <a:ext cx="807175" cy="479188"/>
            </a:xfrm>
            <a:prstGeom prst="rect">
              <a:avLst/>
            </a:prstGeom>
            <a:solidFill>
              <a:schemeClr val="bg1">
                <a:alpha val="40000"/>
              </a:schemeClr>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99" name="Rectangle 70">
              <a:extLst>
                <a:ext uri="{FF2B5EF4-FFF2-40B4-BE49-F238E27FC236}">
                  <a16:creationId xmlns:a16="http://schemas.microsoft.com/office/drawing/2014/main" xmlns="" id="{B469C7E6-995D-4810-A737-B59061C54177}"/>
                </a:ext>
              </a:extLst>
            </p:cNvPr>
            <p:cNvSpPr>
              <a:spLocks noChangeArrowheads="1"/>
            </p:cNvSpPr>
            <p:nvPr/>
          </p:nvSpPr>
          <p:spPr bwMode="auto">
            <a:xfrm>
              <a:off x="4162769" y="4942939"/>
              <a:ext cx="686235"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buNone/>
                <a:defRPr/>
              </a:pPr>
              <a:r>
                <a:rPr lang="en-GB" dirty="0">
                  <a:solidFill>
                    <a:schemeClr val="tx1"/>
                  </a:solidFill>
                </a:rPr>
                <a:t>verb</a:t>
              </a:r>
            </a:p>
          </p:txBody>
        </p:sp>
      </p:grpSp>
      <p:cxnSp>
        <p:nvCxnSpPr>
          <p:cNvPr id="100" name="Straight Connector 99">
            <a:extLst>
              <a:ext uri="{FF2B5EF4-FFF2-40B4-BE49-F238E27FC236}">
                <a16:creationId xmlns:a16="http://schemas.microsoft.com/office/drawing/2014/main" xmlns="" id="{029DC5BA-154D-4500-A1FD-3049152D39D8}"/>
              </a:ext>
            </a:extLst>
          </p:cNvPr>
          <p:cNvCxnSpPr>
            <a:cxnSpLocks/>
            <a:endCxn id="98" idx="0"/>
          </p:cNvCxnSpPr>
          <p:nvPr/>
        </p:nvCxnSpPr>
        <p:spPr bwMode="auto">
          <a:xfrm flipH="1">
            <a:off x="3951207" y="5172075"/>
            <a:ext cx="125493" cy="378855"/>
          </a:xfrm>
          <a:prstGeom prst="line">
            <a:avLst/>
          </a:prstGeom>
          <a:ln w="28575">
            <a:solidFill>
              <a:srgbClr val="4A3582"/>
            </a:solidFill>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xmlns="" id="{B83BA29C-14F0-47A8-8B69-34A0AA88A51E}"/>
              </a:ext>
            </a:extLst>
          </p:cNvPr>
          <p:cNvGrpSpPr>
            <a:grpSpLocks/>
          </p:cNvGrpSpPr>
          <p:nvPr/>
        </p:nvGrpSpPr>
        <p:grpSpPr bwMode="auto">
          <a:xfrm>
            <a:off x="755650" y="4226514"/>
            <a:ext cx="6527800" cy="1085740"/>
            <a:chOff x="787664" y="4874331"/>
            <a:chExt cx="6527224" cy="1085740"/>
          </a:xfrm>
        </p:grpSpPr>
        <p:sp>
          <p:nvSpPr>
            <p:cNvPr id="102" name="Rectangle 101">
              <a:extLst>
                <a:ext uri="{FF2B5EF4-FFF2-40B4-BE49-F238E27FC236}">
                  <a16:creationId xmlns:a16="http://schemas.microsoft.com/office/drawing/2014/main" xmlns="" id="{C2AAE3A1-E903-44C3-AAB9-A192BDE9B7D5}"/>
                </a:ext>
              </a:extLst>
            </p:cNvPr>
            <p:cNvSpPr/>
            <p:nvPr/>
          </p:nvSpPr>
          <p:spPr>
            <a:xfrm>
              <a:off x="787664" y="4874331"/>
              <a:ext cx="6527224" cy="1085740"/>
            </a:xfrm>
            <a:prstGeom prst="rect">
              <a:avLst/>
            </a:prstGeom>
            <a:solidFill>
              <a:srgbClr val="FFFFFF"/>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03" name="Rectangle 70">
              <a:extLst>
                <a:ext uri="{FF2B5EF4-FFF2-40B4-BE49-F238E27FC236}">
                  <a16:creationId xmlns:a16="http://schemas.microsoft.com/office/drawing/2014/main" xmlns="" id="{7FA1A82E-CD7F-425D-9E8B-67E68F388BCB}"/>
                </a:ext>
              </a:extLst>
            </p:cNvPr>
            <p:cNvSpPr>
              <a:spLocks noChangeArrowheads="1"/>
            </p:cNvSpPr>
            <p:nvPr/>
          </p:nvSpPr>
          <p:spPr bwMode="auto">
            <a:xfrm>
              <a:off x="787664" y="5012527"/>
              <a:ext cx="54827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dirty="0"/>
                <a:t>Where is the pen </a:t>
              </a:r>
              <a:r>
                <a:rPr lang="en-GB" altLang="en-US" b="1" dirty="0"/>
                <a:t>that</a:t>
              </a:r>
              <a:r>
                <a:rPr lang="en-GB" altLang="en-US" dirty="0"/>
                <a:t> was on my desk?</a:t>
              </a:r>
            </a:p>
          </p:txBody>
        </p:sp>
      </p:grpSp>
      <p:pic>
        <p:nvPicPr>
          <p:cNvPr id="10" name="Picture 9">
            <a:extLst>
              <a:ext uri="{FF2B5EF4-FFF2-40B4-BE49-F238E27FC236}">
                <a16:creationId xmlns:a16="http://schemas.microsoft.com/office/drawing/2014/main" xmlns="" id="{0880BDA2-015F-4446-89CE-128FFECCEA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87616">
            <a:off x="5196430" y="4384363"/>
            <a:ext cx="2917842" cy="902577"/>
          </a:xfrm>
          <a:prstGeom prst="rect">
            <a:avLst/>
          </a:prstGeom>
        </p:spPr>
      </p:pic>
      <p:sp>
        <p:nvSpPr>
          <p:cNvPr id="104" name="Rectangle 70">
            <a:extLst>
              <a:ext uri="{FF2B5EF4-FFF2-40B4-BE49-F238E27FC236}">
                <a16:creationId xmlns:a16="http://schemas.microsoft.com/office/drawing/2014/main" xmlns="" id="{FBC80668-4DF0-45D0-A29B-24D3519A57EA}"/>
              </a:ext>
            </a:extLst>
          </p:cNvPr>
          <p:cNvSpPr>
            <a:spLocks noChangeArrowheads="1"/>
          </p:cNvSpPr>
          <p:nvPr/>
        </p:nvSpPr>
        <p:spPr bwMode="auto">
          <a:xfrm>
            <a:off x="822326" y="4783810"/>
            <a:ext cx="5473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dirty="0"/>
              <a:t>Where is the pen? </a:t>
            </a:r>
            <a:r>
              <a:rPr lang="en-GB" altLang="en-US" b="1" dirty="0"/>
              <a:t>It</a:t>
            </a:r>
            <a:r>
              <a:rPr lang="en-GB" altLang="en-US" dirty="0"/>
              <a:t> was on my desk.</a:t>
            </a:r>
          </a:p>
        </p:txBody>
      </p:sp>
      <p:sp>
        <p:nvSpPr>
          <p:cNvPr id="105" name="Rectangle 104">
            <a:extLst>
              <a:ext uri="{FF2B5EF4-FFF2-40B4-BE49-F238E27FC236}">
                <a16:creationId xmlns:a16="http://schemas.microsoft.com/office/drawing/2014/main" xmlns="" id="{AA45928F-0849-4AEA-9571-4B0F55704309}"/>
              </a:ext>
            </a:extLst>
          </p:cNvPr>
          <p:cNvSpPr/>
          <p:nvPr/>
        </p:nvSpPr>
        <p:spPr>
          <a:xfrm>
            <a:off x="3480815" y="5104263"/>
            <a:ext cx="239836" cy="45719"/>
          </a:xfrm>
          <a:prstGeom prst="rect">
            <a:avLst/>
          </a:prstGeom>
          <a:solidFill>
            <a:srgbClr val="E74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6" name="Group 105">
            <a:extLst>
              <a:ext uri="{FF2B5EF4-FFF2-40B4-BE49-F238E27FC236}">
                <a16:creationId xmlns:a16="http://schemas.microsoft.com/office/drawing/2014/main" xmlns="" id="{3976BE64-3FAD-4837-8C21-BFDF00DE81D2}"/>
              </a:ext>
            </a:extLst>
          </p:cNvPr>
          <p:cNvGrpSpPr>
            <a:grpSpLocks/>
          </p:cNvGrpSpPr>
          <p:nvPr/>
        </p:nvGrpSpPr>
        <p:grpSpPr bwMode="auto">
          <a:xfrm>
            <a:off x="2276542" y="5517580"/>
            <a:ext cx="1090402" cy="479188"/>
            <a:chOff x="4057067" y="4874331"/>
            <a:chExt cx="1090306" cy="479188"/>
          </a:xfrm>
        </p:grpSpPr>
        <p:sp>
          <p:nvSpPr>
            <p:cNvPr id="107" name="Rectangle 106">
              <a:extLst>
                <a:ext uri="{FF2B5EF4-FFF2-40B4-BE49-F238E27FC236}">
                  <a16:creationId xmlns:a16="http://schemas.microsoft.com/office/drawing/2014/main" xmlns="" id="{05674448-5F8A-4D24-90D2-ED5893363801}"/>
                </a:ext>
              </a:extLst>
            </p:cNvPr>
            <p:cNvSpPr/>
            <p:nvPr/>
          </p:nvSpPr>
          <p:spPr>
            <a:xfrm>
              <a:off x="4057067" y="4874331"/>
              <a:ext cx="1090306" cy="479188"/>
            </a:xfrm>
            <a:prstGeom prst="rect">
              <a:avLst/>
            </a:prstGeom>
            <a:solidFill>
              <a:schemeClr val="bg1">
                <a:alpha val="40000"/>
              </a:schemeClr>
            </a:solidFill>
            <a:ln w="28575">
              <a:solidFill>
                <a:srgbClr val="E74E1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08" name="Rectangle 70">
              <a:extLst>
                <a:ext uri="{FF2B5EF4-FFF2-40B4-BE49-F238E27FC236}">
                  <a16:creationId xmlns:a16="http://schemas.microsoft.com/office/drawing/2014/main" xmlns="" id="{3B651B1B-088F-4AE0-8501-B8BC2D0A2CCE}"/>
                </a:ext>
              </a:extLst>
            </p:cNvPr>
            <p:cNvSpPr>
              <a:spLocks noChangeArrowheads="1"/>
            </p:cNvSpPr>
            <p:nvPr/>
          </p:nvSpPr>
          <p:spPr bwMode="auto">
            <a:xfrm>
              <a:off x="4162769" y="4942939"/>
              <a:ext cx="881097"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buNone/>
                <a:defRPr/>
              </a:pPr>
              <a:r>
                <a:rPr lang="en-GB" dirty="0">
                  <a:solidFill>
                    <a:schemeClr val="tx1"/>
                  </a:solidFill>
                </a:rPr>
                <a:t>subject</a:t>
              </a:r>
            </a:p>
          </p:txBody>
        </p:sp>
      </p:grpSp>
      <p:cxnSp>
        <p:nvCxnSpPr>
          <p:cNvPr id="109" name="Straight Connector 108">
            <a:extLst>
              <a:ext uri="{FF2B5EF4-FFF2-40B4-BE49-F238E27FC236}">
                <a16:creationId xmlns:a16="http://schemas.microsoft.com/office/drawing/2014/main" xmlns="" id="{1954464C-84E0-48E1-A743-9CA121EAB467}"/>
              </a:ext>
            </a:extLst>
          </p:cNvPr>
          <p:cNvCxnSpPr>
            <a:cxnSpLocks/>
          </p:cNvCxnSpPr>
          <p:nvPr/>
        </p:nvCxnSpPr>
        <p:spPr bwMode="auto">
          <a:xfrm flipH="1">
            <a:off x="3035300" y="5127123"/>
            <a:ext cx="583628" cy="394983"/>
          </a:xfrm>
          <a:prstGeom prst="line">
            <a:avLst/>
          </a:prstGeom>
          <a:ln w="28575">
            <a:solidFill>
              <a:srgbClr val="E74E14"/>
            </a:solidFill>
          </a:ln>
        </p:spPr>
        <p:style>
          <a:lnRef idx="1">
            <a:schemeClr val="accent1"/>
          </a:lnRef>
          <a:fillRef idx="0">
            <a:schemeClr val="accent1"/>
          </a:fillRef>
          <a:effectRef idx="0">
            <a:schemeClr val="accent1"/>
          </a:effectRef>
          <a:fontRef idx="minor">
            <a:schemeClr val="tx1"/>
          </a:fontRef>
        </p:style>
      </p:cxnSp>
      <p:sp>
        <p:nvSpPr>
          <p:cNvPr id="110" name="Rectangle 109">
            <a:extLst>
              <a:ext uri="{FF2B5EF4-FFF2-40B4-BE49-F238E27FC236}">
                <a16:creationId xmlns:a16="http://schemas.microsoft.com/office/drawing/2014/main" xmlns="" id="{3C9114C2-D330-4FDA-BC58-31284B15E038}"/>
              </a:ext>
            </a:extLst>
          </p:cNvPr>
          <p:cNvSpPr/>
          <p:nvPr/>
        </p:nvSpPr>
        <p:spPr>
          <a:xfrm>
            <a:off x="3834275" y="5112213"/>
            <a:ext cx="319222" cy="45719"/>
          </a:xfrm>
          <a:prstGeom prst="rect">
            <a:avLst/>
          </a:prstGeom>
          <a:solidFill>
            <a:srgbClr val="4A3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1" name="Group 110">
            <a:extLst>
              <a:ext uri="{FF2B5EF4-FFF2-40B4-BE49-F238E27FC236}">
                <a16:creationId xmlns:a16="http://schemas.microsoft.com/office/drawing/2014/main" xmlns="" id="{0C6B610C-2C2F-4875-BFE8-A323F29A1D7E}"/>
              </a:ext>
            </a:extLst>
          </p:cNvPr>
          <p:cNvGrpSpPr>
            <a:grpSpLocks/>
          </p:cNvGrpSpPr>
          <p:nvPr/>
        </p:nvGrpSpPr>
        <p:grpSpPr bwMode="auto">
          <a:xfrm>
            <a:off x="3484084" y="5525530"/>
            <a:ext cx="807246" cy="479188"/>
            <a:chOff x="4057067" y="4874331"/>
            <a:chExt cx="807175" cy="479188"/>
          </a:xfrm>
        </p:grpSpPr>
        <p:sp>
          <p:nvSpPr>
            <p:cNvPr id="112" name="Rectangle 111">
              <a:extLst>
                <a:ext uri="{FF2B5EF4-FFF2-40B4-BE49-F238E27FC236}">
                  <a16:creationId xmlns:a16="http://schemas.microsoft.com/office/drawing/2014/main" xmlns="" id="{17028B50-3BC0-4279-AA5C-87B49B5A2DCD}"/>
                </a:ext>
              </a:extLst>
            </p:cNvPr>
            <p:cNvSpPr/>
            <p:nvPr/>
          </p:nvSpPr>
          <p:spPr>
            <a:xfrm>
              <a:off x="4057067" y="4874331"/>
              <a:ext cx="807175" cy="479188"/>
            </a:xfrm>
            <a:prstGeom prst="rect">
              <a:avLst/>
            </a:prstGeom>
            <a:solidFill>
              <a:schemeClr val="bg1">
                <a:alpha val="40000"/>
              </a:schemeClr>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13" name="Rectangle 70">
              <a:extLst>
                <a:ext uri="{FF2B5EF4-FFF2-40B4-BE49-F238E27FC236}">
                  <a16:creationId xmlns:a16="http://schemas.microsoft.com/office/drawing/2014/main" xmlns="" id="{DE6A15C6-75C1-462D-B1E5-E9EF7E94C745}"/>
                </a:ext>
              </a:extLst>
            </p:cNvPr>
            <p:cNvSpPr>
              <a:spLocks noChangeArrowheads="1"/>
            </p:cNvSpPr>
            <p:nvPr/>
          </p:nvSpPr>
          <p:spPr bwMode="auto">
            <a:xfrm>
              <a:off x="4162769" y="4942939"/>
              <a:ext cx="686235"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buNone/>
                <a:defRPr/>
              </a:pPr>
              <a:r>
                <a:rPr lang="en-GB" dirty="0">
                  <a:solidFill>
                    <a:schemeClr val="tx1"/>
                  </a:solidFill>
                </a:rPr>
                <a:t>verb</a:t>
              </a:r>
            </a:p>
          </p:txBody>
        </p:sp>
      </p:grpSp>
      <p:cxnSp>
        <p:nvCxnSpPr>
          <p:cNvPr id="114" name="Straight Connector 113">
            <a:extLst>
              <a:ext uri="{FF2B5EF4-FFF2-40B4-BE49-F238E27FC236}">
                <a16:creationId xmlns:a16="http://schemas.microsoft.com/office/drawing/2014/main" xmlns="" id="{A02CDF92-EE2A-4D9F-8802-CDBD2E03ADE6}"/>
              </a:ext>
            </a:extLst>
          </p:cNvPr>
          <p:cNvCxnSpPr>
            <a:cxnSpLocks/>
            <a:endCxn id="112" idx="0"/>
          </p:cNvCxnSpPr>
          <p:nvPr/>
        </p:nvCxnSpPr>
        <p:spPr bwMode="auto">
          <a:xfrm flipH="1">
            <a:off x="3887707" y="5146675"/>
            <a:ext cx="125493" cy="378855"/>
          </a:xfrm>
          <a:prstGeom prst="line">
            <a:avLst/>
          </a:prstGeom>
          <a:ln w="28575">
            <a:solidFill>
              <a:srgbClr val="4A358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0257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anim calcmode="lin" valueType="num">
                                      <p:cBhvr>
                                        <p:cTn id="8" dur="500" fill="hold"/>
                                        <p:tgtEl>
                                          <p:spTgt spid="26"/>
                                        </p:tgtEl>
                                        <p:attrNameLst>
                                          <p:attrName>ppt_x</p:attrName>
                                        </p:attrNameLst>
                                      </p:cBhvr>
                                      <p:tavLst>
                                        <p:tav tm="0">
                                          <p:val>
                                            <p:strVal val="#ppt_x"/>
                                          </p:val>
                                        </p:tav>
                                        <p:tav tm="100000">
                                          <p:val>
                                            <p:strVal val="#ppt_x"/>
                                          </p:val>
                                        </p:tav>
                                      </p:tavLst>
                                    </p:anim>
                                    <p:anim calcmode="lin" valueType="num">
                                      <p:cBhvr>
                                        <p:cTn id="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87"/>
                                        </p:tgtEl>
                                        <p:attrNameLst>
                                          <p:attrName>style.visibility</p:attrName>
                                        </p:attrNameLst>
                                      </p:cBhvr>
                                      <p:to>
                                        <p:strVal val="visible"/>
                                      </p:to>
                                    </p:set>
                                    <p:animEffect transition="in" filter="fade">
                                      <p:cBhvr>
                                        <p:cTn id="18" dur="500"/>
                                        <p:tgtEl>
                                          <p:spTgt spid="87"/>
                                        </p:tgtEl>
                                      </p:cBhvr>
                                    </p:animEffect>
                                    <p:anim calcmode="lin" valueType="num">
                                      <p:cBhvr>
                                        <p:cTn id="19" dur="500" fill="hold"/>
                                        <p:tgtEl>
                                          <p:spTgt spid="87"/>
                                        </p:tgtEl>
                                        <p:attrNameLst>
                                          <p:attrName>ppt_x</p:attrName>
                                        </p:attrNameLst>
                                      </p:cBhvr>
                                      <p:tavLst>
                                        <p:tav tm="0">
                                          <p:val>
                                            <p:strVal val="#ppt_x"/>
                                          </p:val>
                                        </p:tav>
                                        <p:tav tm="100000">
                                          <p:val>
                                            <p:strVal val="#ppt_x"/>
                                          </p:val>
                                        </p:tav>
                                      </p:tavLst>
                                    </p:anim>
                                    <p:anim calcmode="lin" valueType="num">
                                      <p:cBhvr>
                                        <p:cTn id="20" dur="5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0"/>
                                        </p:tgtEl>
                                        <p:attrNameLst>
                                          <p:attrName>style.visibility</p:attrName>
                                        </p:attrNameLst>
                                      </p:cBhvr>
                                      <p:to>
                                        <p:strVal val="visible"/>
                                      </p:to>
                                    </p:set>
                                    <p:animEffect transition="in" filter="fade">
                                      <p:cBhvr>
                                        <p:cTn id="25" dur="500"/>
                                        <p:tgtEl>
                                          <p:spTgt spid="9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fade">
                                      <p:cBhvr>
                                        <p:cTn id="30" dur="500"/>
                                        <p:tgtEl>
                                          <p:spTgt spid="91"/>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95"/>
                                        </p:tgtEl>
                                        <p:attrNameLst>
                                          <p:attrName>style.visibility</p:attrName>
                                        </p:attrNameLst>
                                      </p:cBhvr>
                                      <p:to>
                                        <p:strVal val="visible"/>
                                      </p:to>
                                    </p:set>
                                    <p:animEffect transition="in" filter="wipe(up)">
                                      <p:cBhvr>
                                        <p:cTn id="34" dur="500"/>
                                        <p:tgtEl>
                                          <p:spTgt spid="95"/>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92"/>
                                        </p:tgtEl>
                                        <p:attrNameLst>
                                          <p:attrName>style.visibility</p:attrName>
                                        </p:attrNameLst>
                                      </p:cBhvr>
                                      <p:to>
                                        <p:strVal val="visible"/>
                                      </p:to>
                                    </p:set>
                                    <p:animEffect transition="in" filter="fade">
                                      <p:cBhvr>
                                        <p:cTn id="38" dur="500"/>
                                        <p:tgtEl>
                                          <p:spTgt spid="9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6"/>
                                        </p:tgtEl>
                                        <p:attrNameLst>
                                          <p:attrName>style.visibility</p:attrName>
                                        </p:attrNameLst>
                                      </p:cBhvr>
                                      <p:to>
                                        <p:strVal val="visible"/>
                                      </p:to>
                                    </p:set>
                                    <p:animEffect transition="in" filter="fade">
                                      <p:cBhvr>
                                        <p:cTn id="43" dur="500"/>
                                        <p:tgtEl>
                                          <p:spTgt spid="96"/>
                                        </p:tgtEl>
                                      </p:cBhvr>
                                    </p:animEffect>
                                  </p:childTnLst>
                                </p:cTn>
                              </p:par>
                            </p:childTnLst>
                          </p:cTn>
                        </p:par>
                        <p:par>
                          <p:cTn id="44" fill="hold">
                            <p:stCondLst>
                              <p:cond delay="500"/>
                            </p:stCondLst>
                            <p:childTnLst>
                              <p:par>
                                <p:cTn id="45" presetID="22" presetClass="entr" presetSubtype="1" fill="hold" nodeType="afterEffect">
                                  <p:stCondLst>
                                    <p:cond delay="0"/>
                                  </p:stCondLst>
                                  <p:childTnLst>
                                    <p:set>
                                      <p:cBhvr>
                                        <p:cTn id="46" dur="1" fill="hold">
                                          <p:stCondLst>
                                            <p:cond delay="0"/>
                                          </p:stCondLst>
                                        </p:cTn>
                                        <p:tgtEl>
                                          <p:spTgt spid="100"/>
                                        </p:tgtEl>
                                        <p:attrNameLst>
                                          <p:attrName>style.visibility</p:attrName>
                                        </p:attrNameLst>
                                      </p:cBhvr>
                                      <p:to>
                                        <p:strVal val="visible"/>
                                      </p:to>
                                    </p:set>
                                    <p:animEffect transition="in" filter="wipe(up)">
                                      <p:cBhvr>
                                        <p:cTn id="47" dur="500"/>
                                        <p:tgtEl>
                                          <p:spTgt spid="100"/>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97"/>
                                        </p:tgtEl>
                                        <p:attrNameLst>
                                          <p:attrName>style.visibility</p:attrName>
                                        </p:attrNameLst>
                                      </p:cBhvr>
                                      <p:to>
                                        <p:strVal val="visible"/>
                                      </p:to>
                                    </p:set>
                                    <p:animEffect transition="in" filter="fade">
                                      <p:cBhvr>
                                        <p:cTn id="51" dur="500"/>
                                        <p:tgtEl>
                                          <p:spTgt spid="9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87"/>
                                        </p:tgtEl>
                                      </p:cBhvr>
                                    </p:animEffect>
                                    <p:set>
                                      <p:cBhvr>
                                        <p:cTn id="59" dur="1" fill="hold">
                                          <p:stCondLst>
                                            <p:cond delay="499"/>
                                          </p:stCondLst>
                                        </p:cTn>
                                        <p:tgtEl>
                                          <p:spTgt spid="87"/>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90"/>
                                        </p:tgtEl>
                                      </p:cBhvr>
                                    </p:animEffect>
                                    <p:set>
                                      <p:cBhvr>
                                        <p:cTn id="62" dur="1" fill="hold">
                                          <p:stCondLst>
                                            <p:cond delay="499"/>
                                          </p:stCondLst>
                                        </p:cTn>
                                        <p:tgtEl>
                                          <p:spTgt spid="90"/>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91"/>
                                        </p:tgtEl>
                                      </p:cBhvr>
                                    </p:animEffect>
                                    <p:set>
                                      <p:cBhvr>
                                        <p:cTn id="65" dur="1" fill="hold">
                                          <p:stCondLst>
                                            <p:cond delay="499"/>
                                          </p:stCondLst>
                                        </p:cTn>
                                        <p:tgtEl>
                                          <p:spTgt spid="91"/>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95"/>
                                        </p:tgtEl>
                                      </p:cBhvr>
                                    </p:animEffect>
                                    <p:set>
                                      <p:cBhvr>
                                        <p:cTn id="68" dur="1" fill="hold">
                                          <p:stCondLst>
                                            <p:cond delay="499"/>
                                          </p:stCondLst>
                                        </p:cTn>
                                        <p:tgtEl>
                                          <p:spTgt spid="95"/>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92"/>
                                        </p:tgtEl>
                                      </p:cBhvr>
                                    </p:animEffect>
                                    <p:set>
                                      <p:cBhvr>
                                        <p:cTn id="71" dur="1" fill="hold">
                                          <p:stCondLst>
                                            <p:cond delay="499"/>
                                          </p:stCondLst>
                                        </p:cTn>
                                        <p:tgtEl>
                                          <p:spTgt spid="92"/>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96"/>
                                        </p:tgtEl>
                                      </p:cBhvr>
                                    </p:animEffect>
                                    <p:set>
                                      <p:cBhvr>
                                        <p:cTn id="74" dur="1" fill="hold">
                                          <p:stCondLst>
                                            <p:cond delay="499"/>
                                          </p:stCondLst>
                                        </p:cTn>
                                        <p:tgtEl>
                                          <p:spTgt spid="96"/>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100"/>
                                        </p:tgtEl>
                                      </p:cBhvr>
                                    </p:animEffect>
                                    <p:set>
                                      <p:cBhvr>
                                        <p:cTn id="77" dur="1" fill="hold">
                                          <p:stCondLst>
                                            <p:cond delay="499"/>
                                          </p:stCondLst>
                                        </p:cTn>
                                        <p:tgtEl>
                                          <p:spTgt spid="100"/>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97"/>
                                        </p:tgtEl>
                                      </p:cBhvr>
                                    </p:animEffect>
                                    <p:set>
                                      <p:cBhvr>
                                        <p:cTn id="80" dur="1" fill="hold">
                                          <p:stCondLst>
                                            <p:cond delay="499"/>
                                          </p:stCondLst>
                                        </p:cTn>
                                        <p:tgtEl>
                                          <p:spTgt spid="97"/>
                                        </p:tgtEl>
                                        <p:attrNameLst>
                                          <p:attrName>style.visibility</p:attrName>
                                        </p:attrNameLst>
                                      </p:cBhvr>
                                      <p:to>
                                        <p:strVal val="hidden"/>
                                      </p:to>
                                    </p:set>
                                  </p:childTnLst>
                                </p:cTn>
                              </p:par>
                            </p:childTnLst>
                          </p:cTn>
                        </p:par>
                        <p:par>
                          <p:cTn id="81" fill="hold">
                            <p:stCondLst>
                              <p:cond delay="500"/>
                            </p:stCondLst>
                            <p:childTnLst>
                              <p:par>
                                <p:cTn id="82" presetID="10" presetClass="entr" presetSubtype="0" fill="hold" nodeType="after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fade">
                                      <p:cBhvr>
                                        <p:cTn id="84" dur="500"/>
                                        <p:tgtEl>
                                          <p:spTgt spid="10"/>
                                        </p:tgtEl>
                                      </p:cBhvr>
                                    </p:animEffect>
                                  </p:childTnLst>
                                </p:cTn>
                              </p:par>
                            </p:childTnLst>
                          </p:cTn>
                        </p:par>
                        <p:par>
                          <p:cTn id="85" fill="hold">
                            <p:stCondLst>
                              <p:cond delay="1000"/>
                            </p:stCondLst>
                            <p:childTnLst>
                              <p:par>
                                <p:cTn id="86" presetID="42" presetClass="entr" presetSubtype="0" fill="hold" nodeType="afterEffect">
                                  <p:stCondLst>
                                    <p:cond delay="0"/>
                                  </p:stCondLst>
                                  <p:childTnLst>
                                    <p:set>
                                      <p:cBhvr>
                                        <p:cTn id="87" dur="1" fill="hold">
                                          <p:stCondLst>
                                            <p:cond delay="0"/>
                                          </p:stCondLst>
                                        </p:cTn>
                                        <p:tgtEl>
                                          <p:spTgt spid="101"/>
                                        </p:tgtEl>
                                        <p:attrNameLst>
                                          <p:attrName>style.visibility</p:attrName>
                                        </p:attrNameLst>
                                      </p:cBhvr>
                                      <p:to>
                                        <p:strVal val="visible"/>
                                      </p:to>
                                    </p:set>
                                    <p:animEffect transition="in" filter="fade">
                                      <p:cBhvr>
                                        <p:cTn id="88" dur="500"/>
                                        <p:tgtEl>
                                          <p:spTgt spid="101"/>
                                        </p:tgtEl>
                                      </p:cBhvr>
                                    </p:animEffect>
                                    <p:anim calcmode="lin" valueType="num">
                                      <p:cBhvr>
                                        <p:cTn id="89" dur="500" fill="hold"/>
                                        <p:tgtEl>
                                          <p:spTgt spid="101"/>
                                        </p:tgtEl>
                                        <p:attrNameLst>
                                          <p:attrName>ppt_x</p:attrName>
                                        </p:attrNameLst>
                                      </p:cBhvr>
                                      <p:tavLst>
                                        <p:tav tm="0">
                                          <p:val>
                                            <p:strVal val="#ppt_x"/>
                                          </p:val>
                                        </p:tav>
                                        <p:tav tm="100000">
                                          <p:val>
                                            <p:strVal val="#ppt_x"/>
                                          </p:val>
                                        </p:tav>
                                      </p:tavLst>
                                    </p:anim>
                                    <p:anim calcmode="lin" valueType="num">
                                      <p:cBhvr>
                                        <p:cTn id="90" dur="500" fill="hold"/>
                                        <p:tgtEl>
                                          <p:spTgt spid="101"/>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04"/>
                                        </p:tgtEl>
                                        <p:attrNameLst>
                                          <p:attrName>style.visibility</p:attrName>
                                        </p:attrNameLst>
                                      </p:cBhvr>
                                      <p:to>
                                        <p:strVal val="visible"/>
                                      </p:to>
                                    </p:set>
                                    <p:animEffect transition="in" filter="fade">
                                      <p:cBhvr>
                                        <p:cTn id="95" dur="500"/>
                                        <p:tgtEl>
                                          <p:spTgt spid="104"/>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05"/>
                                        </p:tgtEl>
                                        <p:attrNameLst>
                                          <p:attrName>style.visibility</p:attrName>
                                        </p:attrNameLst>
                                      </p:cBhvr>
                                      <p:to>
                                        <p:strVal val="visible"/>
                                      </p:to>
                                    </p:set>
                                    <p:animEffect transition="in" filter="fade">
                                      <p:cBhvr>
                                        <p:cTn id="100" dur="500"/>
                                        <p:tgtEl>
                                          <p:spTgt spid="105"/>
                                        </p:tgtEl>
                                      </p:cBhvr>
                                    </p:animEffect>
                                  </p:childTnLst>
                                </p:cTn>
                              </p:par>
                            </p:childTnLst>
                          </p:cTn>
                        </p:par>
                        <p:par>
                          <p:cTn id="101" fill="hold">
                            <p:stCondLst>
                              <p:cond delay="500"/>
                            </p:stCondLst>
                            <p:childTnLst>
                              <p:par>
                                <p:cTn id="102" presetID="22" presetClass="entr" presetSubtype="1" fill="hold" nodeType="afterEffect">
                                  <p:stCondLst>
                                    <p:cond delay="0"/>
                                  </p:stCondLst>
                                  <p:childTnLst>
                                    <p:set>
                                      <p:cBhvr>
                                        <p:cTn id="103" dur="1" fill="hold">
                                          <p:stCondLst>
                                            <p:cond delay="0"/>
                                          </p:stCondLst>
                                        </p:cTn>
                                        <p:tgtEl>
                                          <p:spTgt spid="109"/>
                                        </p:tgtEl>
                                        <p:attrNameLst>
                                          <p:attrName>style.visibility</p:attrName>
                                        </p:attrNameLst>
                                      </p:cBhvr>
                                      <p:to>
                                        <p:strVal val="visible"/>
                                      </p:to>
                                    </p:set>
                                    <p:animEffect transition="in" filter="wipe(up)">
                                      <p:cBhvr>
                                        <p:cTn id="104" dur="500"/>
                                        <p:tgtEl>
                                          <p:spTgt spid="109"/>
                                        </p:tgtEl>
                                      </p:cBhvr>
                                    </p:animEffect>
                                  </p:childTnLst>
                                </p:cTn>
                              </p:par>
                            </p:childTnLst>
                          </p:cTn>
                        </p:par>
                        <p:par>
                          <p:cTn id="105" fill="hold">
                            <p:stCondLst>
                              <p:cond delay="1000"/>
                            </p:stCondLst>
                            <p:childTnLst>
                              <p:par>
                                <p:cTn id="106" presetID="10" presetClass="entr" presetSubtype="0" fill="hold" nodeType="afterEffect">
                                  <p:stCondLst>
                                    <p:cond delay="0"/>
                                  </p:stCondLst>
                                  <p:childTnLst>
                                    <p:set>
                                      <p:cBhvr>
                                        <p:cTn id="107" dur="1" fill="hold">
                                          <p:stCondLst>
                                            <p:cond delay="0"/>
                                          </p:stCondLst>
                                        </p:cTn>
                                        <p:tgtEl>
                                          <p:spTgt spid="106"/>
                                        </p:tgtEl>
                                        <p:attrNameLst>
                                          <p:attrName>style.visibility</p:attrName>
                                        </p:attrNameLst>
                                      </p:cBhvr>
                                      <p:to>
                                        <p:strVal val="visible"/>
                                      </p:to>
                                    </p:set>
                                    <p:animEffect transition="in" filter="fade">
                                      <p:cBhvr>
                                        <p:cTn id="108" dur="500"/>
                                        <p:tgtEl>
                                          <p:spTgt spid="106"/>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110"/>
                                        </p:tgtEl>
                                        <p:attrNameLst>
                                          <p:attrName>style.visibility</p:attrName>
                                        </p:attrNameLst>
                                      </p:cBhvr>
                                      <p:to>
                                        <p:strVal val="visible"/>
                                      </p:to>
                                    </p:set>
                                    <p:animEffect transition="in" filter="fade">
                                      <p:cBhvr>
                                        <p:cTn id="113" dur="500"/>
                                        <p:tgtEl>
                                          <p:spTgt spid="110"/>
                                        </p:tgtEl>
                                      </p:cBhvr>
                                    </p:animEffect>
                                  </p:childTnLst>
                                </p:cTn>
                              </p:par>
                            </p:childTnLst>
                          </p:cTn>
                        </p:par>
                        <p:par>
                          <p:cTn id="114" fill="hold">
                            <p:stCondLst>
                              <p:cond delay="500"/>
                            </p:stCondLst>
                            <p:childTnLst>
                              <p:par>
                                <p:cTn id="115" presetID="22" presetClass="entr" presetSubtype="1" fill="hold" nodeType="afterEffect">
                                  <p:stCondLst>
                                    <p:cond delay="0"/>
                                  </p:stCondLst>
                                  <p:childTnLst>
                                    <p:set>
                                      <p:cBhvr>
                                        <p:cTn id="116" dur="1" fill="hold">
                                          <p:stCondLst>
                                            <p:cond delay="0"/>
                                          </p:stCondLst>
                                        </p:cTn>
                                        <p:tgtEl>
                                          <p:spTgt spid="114"/>
                                        </p:tgtEl>
                                        <p:attrNameLst>
                                          <p:attrName>style.visibility</p:attrName>
                                        </p:attrNameLst>
                                      </p:cBhvr>
                                      <p:to>
                                        <p:strVal val="visible"/>
                                      </p:to>
                                    </p:set>
                                    <p:animEffect transition="in" filter="wipe(up)">
                                      <p:cBhvr>
                                        <p:cTn id="117" dur="500"/>
                                        <p:tgtEl>
                                          <p:spTgt spid="114"/>
                                        </p:tgtEl>
                                      </p:cBhvr>
                                    </p:animEffect>
                                  </p:childTnLst>
                                </p:cTn>
                              </p:par>
                            </p:childTnLst>
                          </p:cTn>
                        </p:par>
                        <p:par>
                          <p:cTn id="118" fill="hold">
                            <p:stCondLst>
                              <p:cond delay="1000"/>
                            </p:stCondLst>
                            <p:childTnLst>
                              <p:par>
                                <p:cTn id="119" presetID="10" presetClass="entr" presetSubtype="0" fill="hold" nodeType="afterEffect">
                                  <p:stCondLst>
                                    <p:cond delay="0"/>
                                  </p:stCondLst>
                                  <p:childTnLst>
                                    <p:set>
                                      <p:cBhvr>
                                        <p:cTn id="120" dur="1" fill="hold">
                                          <p:stCondLst>
                                            <p:cond delay="0"/>
                                          </p:stCondLst>
                                        </p:cTn>
                                        <p:tgtEl>
                                          <p:spTgt spid="111"/>
                                        </p:tgtEl>
                                        <p:attrNameLst>
                                          <p:attrName>style.visibility</p:attrName>
                                        </p:attrNameLst>
                                      </p:cBhvr>
                                      <p:to>
                                        <p:strVal val="visible"/>
                                      </p:to>
                                    </p:set>
                                    <p:animEffect transition="in" filter="fade">
                                      <p:cBhvr>
                                        <p:cTn id="121"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0" grpId="1"/>
      <p:bldP spid="91" grpId="0" animBg="1"/>
      <p:bldP spid="91" grpId="1" animBg="1"/>
      <p:bldP spid="96" grpId="0" animBg="1"/>
      <p:bldP spid="96" grpId="1" animBg="1"/>
      <p:bldP spid="104" grpId="0"/>
      <p:bldP spid="105" grpId="0" animBg="1"/>
      <p:bldP spid="1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DC5B591-F5E2-4EF0-9400-95FE857E1921}"/>
              </a:ext>
            </a:extLst>
          </p:cNvPr>
          <p:cNvSpPr txBox="1"/>
          <p:nvPr/>
        </p:nvSpPr>
        <p:spPr>
          <a:xfrm>
            <a:off x="755650" y="728663"/>
            <a:ext cx="7632700" cy="1077218"/>
          </a:xfrm>
          <a:prstGeom prst="rect">
            <a:avLst/>
          </a:prstGeom>
          <a:noFill/>
        </p:spPr>
        <p:txBody>
          <a:bodyPr wrap="square" rtlCol="0">
            <a:spAutoFit/>
          </a:bodyPr>
          <a:lstStyle/>
          <a:p>
            <a:pPr algn="ctr"/>
            <a:r>
              <a:rPr lang="en-GB" sz="3200" dirty="0">
                <a:latin typeface="+mj-lt"/>
              </a:rPr>
              <a:t>Identifying When </a:t>
            </a:r>
            <a:br>
              <a:rPr lang="en-GB" sz="3200" dirty="0">
                <a:latin typeface="+mj-lt"/>
              </a:rPr>
            </a:br>
            <a:r>
              <a:rPr lang="en-GB" sz="3200" dirty="0">
                <a:latin typeface="+mj-lt"/>
              </a:rPr>
              <a:t>a Pronoun Can Be Omitted</a:t>
            </a:r>
          </a:p>
        </p:txBody>
      </p:sp>
      <p:grpSp>
        <p:nvGrpSpPr>
          <p:cNvPr id="28" name="Text box">
            <a:extLst>
              <a:ext uri="{FF2B5EF4-FFF2-40B4-BE49-F238E27FC236}">
                <a16:creationId xmlns:a16="http://schemas.microsoft.com/office/drawing/2014/main" xmlns="" id="{F283D40B-E443-45F5-9024-BB43505C21C6}"/>
              </a:ext>
            </a:extLst>
          </p:cNvPr>
          <p:cNvGrpSpPr>
            <a:grpSpLocks/>
          </p:cNvGrpSpPr>
          <p:nvPr/>
        </p:nvGrpSpPr>
        <p:grpSpPr bwMode="auto">
          <a:xfrm>
            <a:off x="755650" y="2026891"/>
            <a:ext cx="7632699" cy="936000"/>
            <a:chOff x="1663194" y="2617908"/>
            <a:chExt cx="7560784" cy="890756"/>
          </a:xfrm>
        </p:grpSpPr>
        <p:sp>
          <p:nvSpPr>
            <p:cNvPr id="29" name="Rectangle 28">
              <a:extLst>
                <a:ext uri="{FF2B5EF4-FFF2-40B4-BE49-F238E27FC236}">
                  <a16:creationId xmlns:a16="http://schemas.microsoft.com/office/drawing/2014/main" xmlns="" id="{1E076C22-F058-4A5D-8789-8F95BA68D5B5}"/>
                </a:ext>
              </a:extLst>
            </p:cNvPr>
            <p:cNvSpPr/>
            <p:nvPr/>
          </p:nvSpPr>
          <p:spPr>
            <a:xfrm flipH="1">
              <a:off x="1760679" y="2631986"/>
              <a:ext cx="7463299" cy="839837"/>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0" name="Rectangle 29">
              <a:extLst>
                <a:ext uri="{FF2B5EF4-FFF2-40B4-BE49-F238E27FC236}">
                  <a16:creationId xmlns:a16="http://schemas.microsoft.com/office/drawing/2014/main" xmlns="" id="{53E86676-F1DA-4F39-BB66-B8D57266F6A6}"/>
                </a:ext>
              </a:extLst>
            </p:cNvPr>
            <p:cNvSpPr/>
            <p:nvPr/>
          </p:nvSpPr>
          <p:spPr>
            <a:xfrm>
              <a:off x="1663194" y="2617908"/>
              <a:ext cx="55825" cy="890756"/>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1" name="Rectangle 33">
              <a:extLst>
                <a:ext uri="{FF2B5EF4-FFF2-40B4-BE49-F238E27FC236}">
                  <a16:creationId xmlns:a16="http://schemas.microsoft.com/office/drawing/2014/main" xmlns="" id="{B4261851-5492-485F-9B2A-EB3B753E1FE2}"/>
                </a:ext>
              </a:extLst>
            </p:cNvPr>
            <p:cNvSpPr>
              <a:spLocks noChangeArrowheads="1"/>
            </p:cNvSpPr>
            <p:nvPr/>
          </p:nvSpPr>
          <p:spPr bwMode="auto">
            <a:xfrm>
              <a:off x="1770076" y="2723689"/>
              <a:ext cx="7372130" cy="615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For each of these multi-clause sentences, decide whether the relative pronoun can be left out of the subordinate clause or must stay in. </a:t>
              </a:r>
            </a:p>
          </p:txBody>
        </p:sp>
      </p:grpSp>
      <p:sp>
        <p:nvSpPr>
          <p:cNvPr id="3" name="Rectangle 2">
            <a:extLst>
              <a:ext uri="{FF2B5EF4-FFF2-40B4-BE49-F238E27FC236}">
                <a16:creationId xmlns:a16="http://schemas.microsoft.com/office/drawing/2014/main" xmlns="" id="{225AF6E0-BA68-41FC-BA31-BA22E4775B1A}"/>
              </a:ext>
            </a:extLst>
          </p:cNvPr>
          <p:cNvSpPr/>
          <p:nvPr/>
        </p:nvSpPr>
        <p:spPr>
          <a:xfrm>
            <a:off x="838200" y="3355284"/>
            <a:ext cx="7550150" cy="369332"/>
          </a:xfrm>
          <a:prstGeom prst="rect">
            <a:avLst/>
          </a:prstGeom>
        </p:spPr>
        <p:txBody>
          <a:bodyPr wrap="square">
            <a:spAutoFit/>
          </a:bodyPr>
          <a:lstStyle/>
          <a:p>
            <a:r>
              <a:rPr lang="en-GB" dirty="0"/>
              <a:t>Jake, who is only ten, has been scouted for United.</a:t>
            </a:r>
          </a:p>
        </p:txBody>
      </p:sp>
      <p:sp>
        <p:nvSpPr>
          <p:cNvPr id="5" name="Rectangle 4">
            <a:extLst>
              <a:ext uri="{FF2B5EF4-FFF2-40B4-BE49-F238E27FC236}">
                <a16:creationId xmlns:a16="http://schemas.microsoft.com/office/drawing/2014/main" xmlns="" id="{6ECF636D-0491-4CE9-9AAA-0206E9F92073}"/>
              </a:ext>
            </a:extLst>
          </p:cNvPr>
          <p:cNvSpPr/>
          <p:nvPr/>
        </p:nvSpPr>
        <p:spPr>
          <a:xfrm>
            <a:off x="838200" y="3954077"/>
            <a:ext cx="7512050" cy="369332"/>
          </a:xfrm>
          <a:prstGeom prst="rect">
            <a:avLst/>
          </a:prstGeom>
        </p:spPr>
        <p:txBody>
          <a:bodyPr wrap="square">
            <a:spAutoFit/>
          </a:bodyPr>
          <a:lstStyle/>
          <a:p>
            <a:r>
              <a:rPr lang="en-GB" dirty="0"/>
              <a:t>The chocolate bar that we left on the table has melted!</a:t>
            </a:r>
          </a:p>
        </p:txBody>
      </p:sp>
      <p:sp>
        <p:nvSpPr>
          <p:cNvPr id="6" name="Rectangle 5">
            <a:extLst>
              <a:ext uri="{FF2B5EF4-FFF2-40B4-BE49-F238E27FC236}">
                <a16:creationId xmlns:a16="http://schemas.microsoft.com/office/drawing/2014/main" xmlns="" id="{132845F2-08CB-4E0F-B6AF-C3B7F1DFAEB6}"/>
              </a:ext>
            </a:extLst>
          </p:cNvPr>
          <p:cNvSpPr/>
          <p:nvPr/>
        </p:nvSpPr>
        <p:spPr>
          <a:xfrm>
            <a:off x="838200" y="4552870"/>
            <a:ext cx="7512050" cy="369332"/>
          </a:xfrm>
          <a:prstGeom prst="rect">
            <a:avLst/>
          </a:prstGeom>
        </p:spPr>
        <p:txBody>
          <a:bodyPr wrap="square">
            <a:spAutoFit/>
          </a:bodyPr>
          <a:lstStyle/>
          <a:p>
            <a:r>
              <a:rPr lang="en-GB" dirty="0"/>
              <a:t>Your bags, which have huge straps, are blocking the corridor.  </a:t>
            </a:r>
          </a:p>
        </p:txBody>
      </p:sp>
      <p:sp>
        <p:nvSpPr>
          <p:cNvPr id="7" name="Rectangle 6">
            <a:extLst>
              <a:ext uri="{FF2B5EF4-FFF2-40B4-BE49-F238E27FC236}">
                <a16:creationId xmlns:a16="http://schemas.microsoft.com/office/drawing/2014/main" xmlns="" id="{6661EBD4-C0AF-4D06-ABBD-C6BD0ED18EBE}"/>
              </a:ext>
            </a:extLst>
          </p:cNvPr>
          <p:cNvSpPr/>
          <p:nvPr/>
        </p:nvSpPr>
        <p:spPr>
          <a:xfrm>
            <a:off x="838200" y="5151664"/>
            <a:ext cx="7550150" cy="369332"/>
          </a:xfrm>
          <a:prstGeom prst="rect">
            <a:avLst/>
          </a:prstGeom>
        </p:spPr>
        <p:txBody>
          <a:bodyPr wrap="square">
            <a:spAutoFit/>
          </a:bodyPr>
          <a:lstStyle/>
          <a:p>
            <a:r>
              <a:rPr lang="en-GB" dirty="0"/>
              <a:t>Where is the homework which I asked for yesterday?</a:t>
            </a:r>
          </a:p>
        </p:txBody>
      </p:sp>
      <p:sp>
        <p:nvSpPr>
          <p:cNvPr id="11" name="Arrow: Down 10">
            <a:extLst>
              <a:ext uri="{FF2B5EF4-FFF2-40B4-BE49-F238E27FC236}">
                <a16:creationId xmlns:a16="http://schemas.microsoft.com/office/drawing/2014/main" xmlns="" id="{2217B465-279F-40D7-AFF8-C44DBAA45F65}"/>
              </a:ext>
            </a:extLst>
          </p:cNvPr>
          <p:cNvSpPr/>
          <p:nvPr/>
        </p:nvSpPr>
        <p:spPr>
          <a:xfrm rot="16200000" flipH="1">
            <a:off x="614569" y="3404046"/>
            <a:ext cx="229581" cy="279489"/>
          </a:xfrm>
          <a:prstGeom prst="downArrow">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2" name="Rectangle 11">
            <a:extLst>
              <a:ext uri="{FF2B5EF4-FFF2-40B4-BE49-F238E27FC236}">
                <a16:creationId xmlns:a16="http://schemas.microsoft.com/office/drawing/2014/main" xmlns="" id="{4930BDF5-4759-444A-BF1D-55ECC9DB1D66}"/>
              </a:ext>
            </a:extLst>
          </p:cNvPr>
          <p:cNvSpPr/>
          <p:nvPr/>
        </p:nvSpPr>
        <p:spPr>
          <a:xfrm rot="18000000">
            <a:off x="2798631" y="4121499"/>
            <a:ext cx="424884" cy="45719"/>
          </a:xfrm>
          <a:prstGeom prst="rect">
            <a:avLst/>
          </a:prstGeom>
          <a:solidFill>
            <a:srgbClr val="E74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xmlns="" id="{1DC8B664-CCC8-426E-AEF1-60BB1D7FCF7B}"/>
              </a:ext>
            </a:extLst>
          </p:cNvPr>
          <p:cNvSpPr/>
          <p:nvPr/>
        </p:nvSpPr>
        <p:spPr>
          <a:xfrm>
            <a:off x="1516809" y="3667976"/>
            <a:ext cx="424884" cy="45719"/>
          </a:xfrm>
          <a:prstGeom prst="rect">
            <a:avLst/>
          </a:prstGeom>
          <a:solidFill>
            <a:srgbClr val="4A3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xmlns="" id="{1DCAECE4-C88E-4E88-9E21-E6691452E250}"/>
              </a:ext>
            </a:extLst>
          </p:cNvPr>
          <p:cNvSpPr/>
          <p:nvPr/>
        </p:nvSpPr>
        <p:spPr>
          <a:xfrm>
            <a:off x="2103093" y="4871509"/>
            <a:ext cx="565520" cy="45719"/>
          </a:xfrm>
          <a:prstGeom prst="rect">
            <a:avLst/>
          </a:prstGeom>
          <a:solidFill>
            <a:srgbClr val="4A3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xmlns="" id="{CD7C159F-739F-4AD4-97E3-828271A1CDF9}"/>
              </a:ext>
            </a:extLst>
          </p:cNvPr>
          <p:cNvSpPr/>
          <p:nvPr/>
        </p:nvSpPr>
        <p:spPr>
          <a:xfrm rot="18000000">
            <a:off x="3463779" y="5333577"/>
            <a:ext cx="424884" cy="45719"/>
          </a:xfrm>
          <a:prstGeom prst="rect">
            <a:avLst/>
          </a:prstGeom>
          <a:solidFill>
            <a:srgbClr val="E74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7718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2.5E-6 3.33333E-6 L 2.5E-6 0.08402 " pathEditMode="relative" rAng="0" ptsTypes="AA">
                                      <p:cBhvr>
                                        <p:cTn id="16" dur="2000" fill="hold"/>
                                        <p:tgtEl>
                                          <p:spTgt spid="11"/>
                                        </p:tgtEl>
                                        <p:attrNameLst>
                                          <p:attrName>ppt_x</p:attrName>
                                          <p:attrName>ppt_y</p:attrName>
                                        </p:attrNameLst>
                                      </p:cBhvr>
                                      <p:rCtr x="0" y="4190"/>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2" nodeType="clickEffect">
                                  <p:stCondLst>
                                    <p:cond delay="0"/>
                                  </p:stCondLst>
                                  <p:childTnLst>
                                    <p:animMotion origin="layout" path="M 2.5E-6 0.08402 L 2.5E-6 0.17245 " pathEditMode="relative" rAng="0" ptsTypes="AA">
                                      <p:cBhvr>
                                        <p:cTn id="25" dur="2000" fill="hold"/>
                                        <p:tgtEl>
                                          <p:spTgt spid="11"/>
                                        </p:tgtEl>
                                        <p:attrNameLst>
                                          <p:attrName>ppt_x</p:attrName>
                                          <p:attrName>ppt_y</p:attrName>
                                        </p:attrNameLst>
                                      </p:cBhvr>
                                      <p:rCtr x="0" y="4421"/>
                                    </p:animMotion>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3" nodeType="clickEffect">
                                  <p:stCondLst>
                                    <p:cond delay="0"/>
                                  </p:stCondLst>
                                  <p:childTnLst>
                                    <p:animMotion origin="layout" path="M 2.5E-6 0.17246 L 2.5E-6 0.26088 " pathEditMode="relative" rAng="0" ptsTypes="AA">
                                      <p:cBhvr>
                                        <p:cTn id="34" dur="2000" fill="hold"/>
                                        <p:tgtEl>
                                          <p:spTgt spid="11"/>
                                        </p:tgtEl>
                                        <p:attrNameLst>
                                          <p:attrName>ppt_x</p:attrName>
                                          <p:attrName>ppt_y</p:attrName>
                                        </p:attrNameLst>
                                      </p:cBhvr>
                                      <p:rCtr x="0" y="4352"/>
                                    </p:animMotion>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1" grpId="2" animBg="1"/>
      <p:bldP spid="11" grpId="3" animBg="1"/>
      <p:bldP spid="12" grpId="0" animBg="1"/>
      <p:bldP spid="13"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96FB520E-F927-4670-BE34-4568CAF752C3}"/>
              </a:ext>
            </a:extLst>
          </p:cNvPr>
          <p:cNvGrpSpPr>
            <a:grpSpLocks/>
          </p:cNvGrpSpPr>
          <p:nvPr/>
        </p:nvGrpSpPr>
        <p:grpSpPr bwMode="auto">
          <a:xfrm>
            <a:off x="-78377" y="2483225"/>
            <a:ext cx="9326879" cy="1953080"/>
            <a:chOff x="2055966" y="3848045"/>
            <a:chExt cx="5043043" cy="1953080"/>
          </a:xfrm>
          <a:solidFill>
            <a:srgbClr val="00639A"/>
          </a:solidFill>
        </p:grpSpPr>
        <p:sp>
          <p:nvSpPr>
            <p:cNvPr id="10" name="Rectangle 9">
              <a:extLst>
                <a:ext uri="{FF2B5EF4-FFF2-40B4-BE49-F238E27FC236}">
                  <a16:creationId xmlns:a16="http://schemas.microsoft.com/office/drawing/2014/main" xmlns="" id="{DA219107-1CF4-4CE3-AADE-4150029B65F8}"/>
                </a:ext>
              </a:extLst>
            </p:cNvPr>
            <p:cNvSpPr/>
            <p:nvPr/>
          </p:nvSpPr>
          <p:spPr>
            <a:xfrm>
              <a:off x="2055966" y="3848045"/>
              <a:ext cx="5043043" cy="1953080"/>
            </a:xfrm>
            <a:prstGeom prst="rect">
              <a:avLst/>
            </a:prstGeom>
            <a:grpFill/>
            <a:ln w="57150">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1" name="Rectangle 70">
              <a:extLst>
                <a:ext uri="{FF2B5EF4-FFF2-40B4-BE49-F238E27FC236}">
                  <a16:creationId xmlns:a16="http://schemas.microsoft.com/office/drawing/2014/main" xmlns="" id="{C1E5611C-CB7D-4114-8F75-745C264186CC}"/>
                </a:ext>
              </a:extLst>
            </p:cNvPr>
            <p:cNvSpPr>
              <a:spLocks noChangeArrowheads="1"/>
            </p:cNvSpPr>
            <p:nvPr/>
          </p:nvSpPr>
          <p:spPr bwMode="auto">
            <a:xfrm>
              <a:off x="4570425" y="4304205"/>
              <a:ext cx="2063500" cy="1077218"/>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sz="3200" b="1" dirty="0">
                  <a:solidFill>
                    <a:schemeClr val="bg1"/>
                  </a:solidFill>
                  <a:latin typeface="+mn-lt"/>
                </a:rPr>
                <a:t>Consolidation Activity</a:t>
              </a:r>
            </a:p>
          </p:txBody>
        </p:sp>
      </p:grpSp>
      <p:pic>
        <p:nvPicPr>
          <p:cNvPr id="4" name="Picture 3">
            <a:extLst>
              <a:ext uri="{FF2B5EF4-FFF2-40B4-BE49-F238E27FC236}">
                <a16:creationId xmlns:a16="http://schemas.microsoft.com/office/drawing/2014/main" xmlns="" id="{F358D2DD-D49F-4918-9830-2008822117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35" y="977535"/>
            <a:ext cx="5057911" cy="4822129"/>
          </a:xfrm>
          <a:prstGeom prst="rect">
            <a:avLst/>
          </a:prstGeom>
        </p:spPr>
      </p:pic>
    </p:spTree>
    <p:extLst>
      <p:ext uri="{BB962C8B-B14F-4D97-AF65-F5344CB8AC3E}">
        <p14:creationId xmlns:p14="http://schemas.microsoft.com/office/powerpoint/2010/main" val="5937008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2786078F-7EFA-450A-8476-8E602AFC5E85}"/>
              </a:ext>
            </a:extLst>
          </p:cNvPr>
          <p:cNvSpPr/>
          <p:nvPr/>
        </p:nvSpPr>
        <p:spPr>
          <a:xfrm>
            <a:off x="893289" y="5644403"/>
            <a:ext cx="3456000" cy="45719"/>
          </a:xfrm>
          <a:prstGeom prst="rect">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a:extLst>
              <a:ext uri="{FF2B5EF4-FFF2-40B4-BE49-F238E27FC236}">
                <a16:creationId xmlns:a16="http://schemas.microsoft.com/office/drawing/2014/main" xmlns="" id="{1431B04E-ECBD-4D1D-B715-77C8EA56B97B}"/>
              </a:ext>
            </a:extLst>
          </p:cNvPr>
          <p:cNvGrpSpPr/>
          <p:nvPr/>
        </p:nvGrpSpPr>
        <p:grpSpPr>
          <a:xfrm>
            <a:off x="927107" y="4829063"/>
            <a:ext cx="5026067" cy="45719"/>
            <a:chOff x="759467" y="3975623"/>
            <a:chExt cx="5026067" cy="45719"/>
          </a:xfrm>
        </p:grpSpPr>
        <p:sp>
          <p:nvSpPr>
            <p:cNvPr id="23" name="Rectangle 22">
              <a:extLst>
                <a:ext uri="{FF2B5EF4-FFF2-40B4-BE49-F238E27FC236}">
                  <a16:creationId xmlns:a16="http://schemas.microsoft.com/office/drawing/2014/main" xmlns="" id="{F2721135-5DCF-4865-81E8-93980A2C94D8}"/>
                </a:ext>
              </a:extLst>
            </p:cNvPr>
            <p:cNvSpPr/>
            <p:nvPr/>
          </p:nvSpPr>
          <p:spPr>
            <a:xfrm>
              <a:off x="759467" y="3975623"/>
              <a:ext cx="1237737" cy="45719"/>
            </a:xfrm>
            <a:prstGeom prst="rect">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23">
              <a:extLst>
                <a:ext uri="{FF2B5EF4-FFF2-40B4-BE49-F238E27FC236}">
                  <a16:creationId xmlns:a16="http://schemas.microsoft.com/office/drawing/2014/main" xmlns="" id="{B2AA214E-94B7-48CE-85FE-C85A5DE87A34}"/>
                </a:ext>
              </a:extLst>
            </p:cNvPr>
            <p:cNvSpPr/>
            <p:nvPr/>
          </p:nvSpPr>
          <p:spPr>
            <a:xfrm>
              <a:off x="4021534" y="3975623"/>
              <a:ext cx="1764000" cy="45719"/>
            </a:xfrm>
            <a:prstGeom prst="rect">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5" name="Rectangle 24">
            <a:extLst>
              <a:ext uri="{FF2B5EF4-FFF2-40B4-BE49-F238E27FC236}">
                <a16:creationId xmlns:a16="http://schemas.microsoft.com/office/drawing/2014/main" xmlns="" id="{10966811-C405-4D21-A4FA-4FB40D6557B3}"/>
              </a:ext>
            </a:extLst>
          </p:cNvPr>
          <p:cNvSpPr/>
          <p:nvPr/>
        </p:nvSpPr>
        <p:spPr>
          <a:xfrm>
            <a:off x="2259688" y="4827640"/>
            <a:ext cx="1836000" cy="45719"/>
          </a:xfrm>
          <a:prstGeom prst="rect">
            <a:avLst/>
          </a:prstGeom>
          <a:solidFill>
            <a:srgbClr val="4A3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xmlns="" id="{0B99F646-9FDF-42F8-99B9-BE908F63517C}"/>
              </a:ext>
            </a:extLst>
          </p:cNvPr>
          <p:cNvGrpSpPr/>
          <p:nvPr/>
        </p:nvGrpSpPr>
        <p:grpSpPr>
          <a:xfrm>
            <a:off x="902300" y="3968003"/>
            <a:ext cx="4743670" cy="45719"/>
            <a:chOff x="902300" y="3975623"/>
            <a:chExt cx="4743670" cy="45719"/>
          </a:xfrm>
        </p:grpSpPr>
        <p:sp>
          <p:nvSpPr>
            <p:cNvPr id="17" name="Rectangle 16">
              <a:extLst>
                <a:ext uri="{FF2B5EF4-FFF2-40B4-BE49-F238E27FC236}">
                  <a16:creationId xmlns:a16="http://schemas.microsoft.com/office/drawing/2014/main" xmlns="" id="{679A6696-67DA-4C59-B2A6-D93B4F25F4CC}"/>
                </a:ext>
              </a:extLst>
            </p:cNvPr>
            <p:cNvSpPr/>
            <p:nvPr/>
          </p:nvSpPr>
          <p:spPr>
            <a:xfrm>
              <a:off x="902300" y="3975623"/>
              <a:ext cx="845391" cy="45719"/>
            </a:xfrm>
            <a:prstGeom prst="rect">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xmlns="" id="{87466062-9991-4C72-9453-D62662483102}"/>
                </a:ext>
              </a:extLst>
            </p:cNvPr>
            <p:cNvSpPr/>
            <p:nvPr/>
          </p:nvSpPr>
          <p:spPr>
            <a:xfrm>
              <a:off x="4148308" y="3975623"/>
              <a:ext cx="1497662" cy="45719"/>
            </a:xfrm>
            <a:prstGeom prst="rect">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20" name="Rectangle 19">
            <a:extLst>
              <a:ext uri="{FF2B5EF4-FFF2-40B4-BE49-F238E27FC236}">
                <a16:creationId xmlns:a16="http://schemas.microsoft.com/office/drawing/2014/main" xmlns="" id="{951EED61-5937-4058-82EF-052716640145}"/>
              </a:ext>
            </a:extLst>
          </p:cNvPr>
          <p:cNvSpPr/>
          <p:nvPr/>
        </p:nvSpPr>
        <p:spPr>
          <a:xfrm>
            <a:off x="2325571" y="3966580"/>
            <a:ext cx="1774845" cy="45719"/>
          </a:xfrm>
          <a:prstGeom prst="rect">
            <a:avLst/>
          </a:prstGeom>
          <a:solidFill>
            <a:srgbClr val="4A3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xmlns="" id="{537B2316-D706-4F7F-8B8A-6C58432A7CD2}"/>
              </a:ext>
            </a:extLst>
          </p:cNvPr>
          <p:cNvSpPr/>
          <p:nvPr/>
        </p:nvSpPr>
        <p:spPr>
          <a:xfrm>
            <a:off x="3443316" y="3129590"/>
            <a:ext cx="2362319" cy="45719"/>
          </a:xfrm>
          <a:prstGeom prst="rect">
            <a:avLst/>
          </a:prstGeom>
          <a:solidFill>
            <a:srgbClr val="4A3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xmlns="" id="{825C7897-0E18-48FF-A700-00BCC291F61D}"/>
              </a:ext>
            </a:extLst>
          </p:cNvPr>
          <p:cNvSpPr/>
          <p:nvPr/>
        </p:nvSpPr>
        <p:spPr>
          <a:xfrm>
            <a:off x="939397" y="3129590"/>
            <a:ext cx="2412000" cy="45719"/>
          </a:xfrm>
          <a:prstGeom prst="rect">
            <a:avLst/>
          </a:prstGeom>
          <a:solidFill>
            <a:srgbClr val="009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xmlns="" id="{EDC5B591-F5E2-4EF0-9400-95FE857E1921}"/>
              </a:ext>
            </a:extLst>
          </p:cNvPr>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Spot the Clauses</a:t>
            </a:r>
          </a:p>
        </p:txBody>
      </p:sp>
      <p:grpSp>
        <p:nvGrpSpPr>
          <p:cNvPr id="7" name="Group 6">
            <a:extLst>
              <a:ext uri="{FF2B5EF4-FFF2-40B4-BE49-F238E27FC236}">
                <a16:creationId xmlns:a16="http://schemas.microsoft.com/office/drawing/2014/main" xmlns="" id="{43FDBCD0-19BC-428D-8E21-42C6B36A2DC8}"/>
              </a:ext>
            </a:extLst>
          </p:cNvPr>
          <p:cNvGrpSpPr>
            <a:grpSpLocks/>
          </p:cNvGrpSpPr>
          <p:nvPr/>
        </p:nvGrpSpPr>
        <p:grpSpPr bwMode="auto">
          <a:xfrm>
            <a:off x="755650" y="1525029"/>
            <a:ext cx="7632699" cy="703761"/>
            <a:chOff x="755650" y="1603429"/>
            <a:chExt cx="7632699" cy="703306"/>
          </a:xfrm>
        </p:grpSpPr>
        <p:sp>
          <p:nvSpPr>
            <p:cNvPr id="8" name="Rectangle 4">
              <a:extLst>
                <a:ext uri="{FF2B5EF4-FFF2-40B4-BE49-F238E27FC236}">
                  <a16:creationId xmlns:a16="http://schemas.microsoft.com/office/drawing/2014/main" xmlns="" id="{E2783C93-C407-4788-92A7-DC6370991A54}"/>
                </a:ext>
              </a:extLst>
            </p:cNvPr>
            <p:cNvSpPr>
              <a:spLocks noChangeArrowheads="1"/>
            </p:cNvSpPr>
            <p:nvPr/>
          </p:nvSpPr>
          <p:spPr bwMode="auto">
            <a:xfrm>
              <a:off x="901668" y="1603429"/>
              <a:ext cx="7486681" cy="69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For each of the following sentences, can you identify the </a:t>
              </a:r>
              <a:r>
                <a:rPr lang="en-GB" altLang="en-US" b="1" dirty="0">
                  <a:solidFill>
                    <a:srgbClr val="009285"/>
                  </a:solidFill>
                </a:rPr>
                <a:t>main clause</a:t>
              </a:r>
              <a:r>
                <a:rPr lang="en-GB" altLang="en-US" dirty="0"/>
                <a:t>, </a:t>
              </a:r>
              <a:r>
                <a:rPr lang="en-GB" altLang="en-US" b="1" dirty="0">
                  <a:solidFill>
                    <a:srgbClr val="4A3582"/>
                  </a:solidFill>
                </a:rPr>
                <a:t>subordinate clause </a:t>
              </a:r>
              <a:r>
                <a:rPr lang="en-GB" altLang="en-US" dirty="0"/>
                <a:t>and </a:t>
              </a:r>
              <a:r>
                <a:rPr lang="en-GB" altLang="en-US" b="1" dirty="0">
                  <a:solidFill>
                    <a:srgbClr val="E74E14"/>
                  </a:solidFill>
                </a:rPr>
                <a:t>relative pronoun</a:t>
              </a:r>
              <a:r>
                <a:rPr lang="en-GB" altLang="en-US" dirty="0"/>
                <a:t>?</a:t>
              </a:r>
            </a:p>
          </p:txBody>
        </p:sp>
        <p:sp>
          <p:nvSpPr>
            <p:cNvPr id="9" name="Rectangle 8">
              <a:extLst>
                <a:ext uri="{FF2B5EF4-FFF2-40B4-BE49-F238E27FC236}">
                  <a16:creationId xmlns:a16="http://schemas.microsoft.com/office/drawing/2014/main" xmlns="" id="{B60D1BD2-C80E-403E-8E61-0D7CF498EBF1}"/>
                </a:ext>
              </a:extLst>
            </p:cNvPr>
            <p:cNvSpPr/>
            <p:nvPr/>
          </p:nvSpPr>
          <p:spPr>
            <a:xfrm>
              <a:off x="755650" y="1603973"/>
              <a:ext cx="57150" cy="702762"/>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sp>
        <p:nvSpPr>
          <p:cNvPr id="3" name="Rectangle 2">
            <a:extLst>
              <a:ext uri="{FF2B5EF4-FFF2-40B4-BE49-F238E27FC236}">
                <a16:creationId xmlns:a16="http://schemas.microsoft.com/office/drawing/2014/main" xmlns="" id="{A67FFDB9-67F0-4595-8117-2A199E05FC17}"/>
              </a:ext>
            </a:extLst>
          </p:cNvPr>
          <p:cNvSpPr/>
          <p:nvPr/>
        </p:nvSpPr>
        <p:spPr>
          <a:xfrm>
            <a:off x="815472" y="2823826"/>
            <a:ext cx="6102350" cy="369332"/>
          </a:xfrm>
          <a:prstGeom prst="rect">
            <a:avLst/>
          </a:prstGeom>
        </p:spPr>
        <p:txBody>
          <a:bodyPr wrap="square">
            <a:spAutoFit/>
          </a:bodyPr>
          <a:lstStyle/>
          <a:p>
            <a:r>
              <a:rPr lang="en-GB" dirty="0"/>
              <a:t>We have a lot of cousins who live in other cities.</a:t>
            </a:r>
          </a:p>
        </p:txBody>
      </p:sp>
      <p:sp>
        <p:nvSpPr>
          <p:cNvPr id="4" name="Rectangle 3">
            <a:extLst>
              <a:ext uri="{FF2B5EF4-FFF2-40B4-BE49-F238E27FC236}">
                <a16:creationId xmlns:a16="http://schemas.microsoft.com/office/drawing/2014/main" xmlns="" id="{23A78795-4F67-489F-830C-EFF312B57422}"/>
              </a:ext>
            </a:extLst>
          </p:cNvPr>
          <p:cNvSpPr/>
          <p:nvPr/>
        </p:nvSpPr>
        <p:spPr>
          <a:xfrm>
            <a:off x="815472" y="3658464"/>
            <a:ext cx="5917963" cy="369332"/>
          </a:xfrm>
          <a:prstGeom prst="rect">
            <a:avLst/>
          </a:prstGeom>
        </p:spPr>
        <p:txBody>
          <a:bodyPr wrap="square">
            <a:spAutoFit/>
          </a:bodyPr>
          <a:lstStyle/>
          <a:p>
            <a:r>
              <a:rPr lang="en-GB" dirty="0"/>
              <a:t>The rain that had been forecast poured heavily.</a:t>
            </a:r>
          </a:p>
        </p:txBody>
      </p:sp>
      <p:sp>
        <p:nvSpPr>
          <p:cNvPr id="5" name="Rectangle 4">
            <a:extLst>
              <a:ext uri="{FF2B5EF4-FFF2-40B4-BE49-F238E27FC236}">
                <a16:creationId xmlns:a16="http://schemas.microsoft.com/office/drawing/2014/main" xmlns="" id="{D1FBFF78-A475-47A8-A503-B7F83DBA5DE7}"/>
              </a:ext>
            </a:extLst>
          </p:cNvPr>
          <p:cNvSpPr/>
          <p:nvPr/>
        </p:nvSpPr>
        <p:spPr>
          <a:xfrm>
            <a:off x="815472" y="4493102"/>
            <a:ext cx="6102350" cy="369332"/>
          </a:xfrm>
          <a:prstGeom prst="rect">
            <a:avLst/>
          </a:prstGeom>
        </p:spPr>
        <p:txBody>
          <a:bodyPr wrap="square">
            <a:spAutoFit/>
          </a:bodyPr>
          <a:lstStyle/>
          <a:p>
            <a:r>
              <a:rPr lang="en-GB" dirty="0"/>
              <a:t>The machine which broke down has been mended.</a:t>
            </a:r>
          </a:p>
        </p:txBody>
      </p:sp>
      <p:sp>
        <p:nvSpPr>
          <p:cNvPr id="6" name="Rectangle 5">
            <a:extLst>
              <a:ext uri="{FF2B5EF4-FFF2-40B4-BE49-F238E27FC236}">
                <a16:creationId xmlns:a16="http://schemas.microsoft.com/office/drawing/2014/main" xmlns="" id="{EAA960DA-E4FE-416B-86D4-BD8624AFCE45}"/>
              </a:ext>
            </a:extLst>
          </p:cNvPr>
          <p:cNvSpPr/>
          <p:nvPr/>
        </p:nvSpPr>
        <p:spPr>
          <a:xfrm>
            <a:off x="815473" y="5327741"/>
            <a:ext cx="7572878" cy="369332"/>
          </a:xfrm>
          <a:prstGeom prst="rect">
            <a:avLst/>
          </a:prstGeom>
        </p:spPr>
        <p:txBody>
          <a:bodyPr wrap="square">
            <a:spAutoFit/>
          </a:bodyPr>
          <a:lstStyle/>
          <a:p>
            <a:r>
              <a:rPr lang="en-GB" spc="-30" dirty="0"/>
              <a:t>Your PE bag should be on your peg, where you can also hang up your coat. </a:t>
            </a:r>
          </a:p>
        </p:txBody>
      </p:sp>
      <p:sp>
        <p:nvSpPr>
          <p:cNvPr id="10" name="Rectangle: Rounded Corners 9">
            <a:extLst>
              <a:ext uri="{FF2B5EF4-FFF2-40B4-BE49-F238E27FC236}">
                <a16:creationId xmlns:a16="http://schemas.microsoft.com/office/drawing/2014/main" xmlns="" id="{242ABF10-8918-480C-B872-650B0D367371}"/>
              </a:ext>
            </a:extLst>
          </p:cNvPr>
          <p:cNvSpPr/>
          <p:nvPr/>
        </p:nvSpPr>
        <p:spPr>
          <a:xfrm>
            <a:off x="3401227" y="2811566"/>
            <a:ext cx="504201" cy="401652"/>
          </a:xfrm>
          <a:prstGeom prst="roundRect">
            <a:avLst/>
          </a:prstGeom>
          <a:noFill/>
          <a:ln w="38100">
            <a:solidFill>
              <a:srgbClr val="E74E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xmlns="" id="{A39938DD-E3A6-4BAE-AFA6-42FF84614F47}"/>
              </a:ext>
            </a:extLst>
          </p:cNvPr>
          <p:cNvSpPr/>
          <p:nvPr/>
        </p:nvSpPr>
        <p:spPr>
          <a:xfrm>
            <a:off x="1784648" y="3647630"/>
            <a:ext cx="504201" cy="401652"/>
          </a:xfrm>
          <a:prstGeom prst="roundRect">
            <a:avLst/>
          </a:prstGeom>
          <a:noFill/>
          <a:ln w="38100">
            <a:solidFill>
              <a:srgbClr val="E74E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Rounded Corners 25">
            <a:extLst>
              <a:ext uri="{FF2B5EF4-FFF2-40B4-BE49-F238E27FC236}">
                <a16:creationId xmlns:a16="http://schemas.microsoft.com/office/drawing/2014/main" xmlns="" id="{128BA2DC-2971-4616-A6B0-734C653C2A7D}"/>
              </a:ext>
            </a:extLst>
          </p:cNvPr>
          <p:cNvSpPr/>
          <p:nvPr/>
        </p:nvSpPr>
        <p:spPr>
          <a:xfrm>
            <a:off x="2226982" y="4516310"/>
            <a:ext cx="684000" cy="401652"/>
          </a:xfrm>
          <a:prstGeom prst="roundRect">
            <a:avLst/>
          </a:prstGeom>
          <a:noFill/>
          <a:ln w="38100">
            <a:solidFill>
              <a:srgbClr val="E74E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xmlns="" id="{C0654EBC-4A4A-4336-8E9D-A8AD413866FF}"/>
              </a:ext>
            </a:extLst>
          </p:cNvPr>
          <p:cNvSpPr/>
          <p:nvPr/>
        </p:nvSpPr>
        <p:spPr>
          <a:xfrm>
            <a:off x="4455993" y="5642980"/>
            <a:ext cx="3816000" cy="45719"/>
          </a:xfrm>
          <a:prstGeom prst="rect">
            <a:avLst/>
          </a:prstGeom>
          <a:solidFill>
            <a:srgbClr val="4A3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a:extLst>
              <a:ext uri="{FF2B5EF4-FFF2-40B4-BE49-F238E27FC236}">
                <a16:creationId xmlns:a16="http://schemas.microsoft.com/office/drawing/2014/main" xmlns="" id="{FDFCDF9F-7FF7-4B20-BA54-E80589ABC62F}"/>
              </a:ext>
            </a:extLst>
          </p:cNvPr>
          <p:cNvSpPr/>
          <p:nvPr/>
        </p:nvSpPr>
        <p:spPr>
          <a:xfrm>
            <a:off x="4436782" y="5331650"/>
            <a:ext cx="648000" cy="401652"/>
          </a:xfrm>
          <a:prstGeom prst="roundRect">
            <a:avLst/>
          </a:prstGeom>
          <a:noFill/>
          <a:ln w="38100">
            <a:solidFill>
              <a:srgbClr val="E74E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7753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5" grpId="0" animBg="1"/>
      <p:bldP spid="20" grpId="0" animBg="1"/>
      <p:bldP spid="14" grpId="0" animBg="1"/>
      <p:bldP spid="16" grpId="0" animBg="1"/>
      <p:bldP spid="10" grpId="0" animBg="1"/>
      <p:bldP spid="21" grpId="0" animBg="1"/>
      <p:bldP spid="26" grpId="0" animBg="1"/>
      <p:bldP spid="30" grpId="0" animBg="1"/>
      <p:bldP spid="3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DC5B591-F5E2-4EF0-9400-95FE857E1921}"/>
              </a:ext>
            </a:extLst>
          </p:cNvPr>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Spot the Clauses</a:t>
            </a:r>
          </a:p>
        </p:txBody>
      </p:sp>
      <p:pic>
        <p:nvPicPr>
          <p:cNvPr id="36" name="Picture 35">
            <a:extLst>
              <a:ext uri="{FF2B5EF4-FFF2-40B4-BE49-F238E27FC236}">
                <a16:creationId xmlns:a16="http://schemas.microsoft.com/office/drawing/2014/main" xmlns="" id="{211ABDFF-920D-4AB5-B21F-936198FA04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476375"/>
            <a:ext cx="3417633" cy="4832348"/>
          </a:xfrm>
          <a:prstGeom prst="rect">
            <a:avLst/>
          </a:prstGeom>
          <a:effectLst>
            <a:outerShdw blurRad="50800" sx="101000" sy="101000" algn="ctr" rotWithShape="0">
              <a:prstClr val="black">
                <a:alpha val="20000"/>
              </a:prstClr>
            </a:outerShdw>
          </a:effectLst>
        </p:spPr>
      </p:pic>
      <p:pic>
        <p:nvPicPr>
          <p:cNvPr id="38" name="Picture 37">
            <a:extLst>
              <a:ext uri="{FF2B5EF4-FFF2-40B4-BE49-F238E27FC236}">
                <a16:creationId xmlns:a16="http://schemas.microsoft.com/office/drawing/2014/main" xmlns="" id="{A23AE783-6B05-45F6-8BAB-D784B0F6D5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2025" y="1476375"/>
            <a:ext cx="3417633" cy="4832348"/>
          </a:xfrm>
          <a:prstGeom prst="rect">
            <a:avLst/>
          </a:prstGeom>
          <a:effectLst>
            <a:outerShdw blurRad="50800" sx="101000" sy="101000" algn="ctr" rotWithShape="0">
              <a:prstClr val="black">
                <a:alpha val="20000"/>
              </a:prstClr>
            </a:outerShdw>
          </a:effectLst>
        </p:spPr>
      </p:pic>
      <p:pic>
        <p:nvPicPr>
          <p:cNvPr id="40" name="Picture 39">
            <a:extLst>
              <a:ext uri="{FF2B5EF4-FFF2-40B4-BE49-F238E27FC236}">
                <a16:creationId xmlns:a16="http://schemas.microsoft.com/office/drawing/2014/main" xmlns="" id="{1C83A12C-DF1B-4C14-B5B6-464ED6CBFF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8400" y="1476375"/>
            <a:ext cx="3417633" cy="4832348"/>
          </a:xfrm>
          <a:prstGeom prst="rect">
            <a:avLst/>
          </a:prstGeom>
          <a:effectLst>
            <a:outerShdw blurRad="50800" sx="101000" sy="101000" algn="ctr" rotWithShape="0">
              <a:prstClr val="black">
                <a:alpha val="20000"/>
              </a:prstClr>
            </a:outerShdw>
          </a:effectLst>
        </p:spPr>
      </p:pic>
      <p:pic>
        <p:nvPicPr>
          <p:cNvPr id="35" name="Picture 34">
            <a:extLst>
              <a:ext uri="{FF2B5EF4-FFF2-40B4-BE49-F238E27FC236}">
                <a16:creationId xmlns:a16="http://schemas.microsoft.com/office/drawing/2014/main" xmlns="" id="{4F761F27-6270-4656-8FE0-578242920C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7805" y="1833340"/>
            <a:ext cx="3669131" cy="5024659"/>
          </a:xfrm>
          <a:prstGeom prst="rect">
            <a:avLst/>
          </a:prstGeom>
        </p:spPr>
      </p:pic>
    </p:spTree>
    <p:extLst>
      <p:ext uri="{BB962C8B-B14F-4D97-AF65-F5344CB8AC3E}">
        <p14:creationId xmlns:p14="http://schemas.microsoft.com/office/powerpoint/2010/main" val="218063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8751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96FB520E-F927-4670-BE34-4568CAF752C3}"/>
              </a:ext>
            </a:extLst>
          </p:cNvPr>
          <p:cNvGrpSpPr>
            <a:grpSpLocks/>
          </p:cNvGrpSpPr>
          <p:nvPr/>
        </p:nvGrpSpPr>
        <p:grpSpPr bwMode="auto">
          <a:xfrm>
            <a:off x="-78377" y="2483225"/>
            <a:ext cx="9326879" cy="1953080"/>
            <a:chOff x="2055966" y="3848045"/>
            <a:chExt cx="5043043" cy="1953080"/>
          </a:xfrm>
          <a:solidFill>
            <a:srgbClr val="00639A"/>
          </a:solidFill>
        </p:grpSpPr>
        <p:sp>
          <p:nvSpPr>
            <p:cNvPr id="10" name="Rectangle 9">
              <a:extLst>
                <a:ext uri="{FF2B5EF4-FFF2-40B4-BE49-F238E27FC236}">
                  <a16:creationId xmlns:a16="http://schemas.microsoft.com/office/drawing/2014/main" xmlns="" id="{DA219107-1CF4-4CE3-AADE-4150029B65F8}"/>
                </a:ext>
              </a:extLst>
            </p:cNvPr>
            <p:cNvSpPr/>
            <p:nvPr/>
          </p:nvSpPr>
          <p:spPr>
            <a:xfrm>
              <a:off x="2055966" y="3848045"/>
              <a:ext cx="5043043" cy="1953080"/>
            </a:xfrm>
            <a:prstGeom prst="rect">
              <a:avLst/>
            </a:prstGeom>
            <a:grpFill/>
            <a:ln w="57150">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1" name="Rectangle 70">
              <a:extLst>
                <a:ext uri="{FF2B5EF4-FFF2-40B4-BE49-F238E27FC236}">
                  <a16:creationId xmlns:a16="http://schemas.microsoft.com/office/drawing/2014/main" xmlns="" id="{C1E5611C-CB7D-4114-8F75-745C264186CC}"/>
                </a:ext>
              </a:extLst>
            </p:cNvPr>
            <p:cNvSpPr>
              <a:spLocks noChangeArrowheads="1"/>
            </p:cNvSpPr>
            <p:nvPr/>
          </p:nvSpPr>
          <p:spPr bwMode="auto">
            <a:xfrm>
              <a:off x="4570425" y="4510396"/>
              <a:ext cx="2063500" cy="584775"/>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sz="3200" b="1" dirty="0">
                  <a:solidFill>
                    <a:schemeClr val="bg1"/>
                  </a:solidFill>
                  <a:latin typeface="+mn-lt"/>
                </a:rPr>
                <a:t>Assessment</a:t>
              </a:r>
            </a:p>
          </p:txBody>
        </p:sp>
      </p:grpSp>
      <p:pic>
        <p:nvPicPr>
          <p:cNvPr id="3" name="Picture 2">
            <a:extLst>
              <a:ext uri="{FF2B5EF4-FFF2-40B4-BE49-F238E27FC236}">
                <a16:creationId xmlns:a16="http://schemas.microsoft.com/office/drawing/2014/main" xmlns="" id="{7CBCB6CC-E672-4E3B-92CE-B6F3D9DBA9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575" y="2223247"/>
            <a:ext cx="5973413" cy="2770320"/>
          </a:xfrm>
          <a:prstGeom prst="rect">
            <a:avLst/>
          </a:prstGeom>
        </p:spPr>
      </p:pic>
    </p:spTree>
    <p:extLst>
      <p:ext uri="{BB962C8B-B14F-4D97-AF65-F5344CB8AC3E}">
        <p14:creationId xmlns:p14="http://schemas.microsoft.com/office/powerpoint/2010/main" val="5172592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Text box 2">
            <a:extLst>
              <a:ext uri="{FF2B5EF4-FFF2-40B4-BE49-F238E27FC236}">
                <a16:creationId xmlns:a16="http://schemas.microsoft.com/office/drawing/2014/main" xmlns="" id="{19F7933B-0FD3-467C-82E0-D250C19EE9A5}"/>
              </a:ext>
            </a:extLst>
          </p:cNvPr>
          <p:cNvGrpSpPr>
            <a:grpSpLocks/>
          </p:cNvGrpSpPr>
          <p:nvPr/>
        </p:nvGrpSpPr>
        <p:grpSpPr bwMode="auto">
          <a:xfrm>
            <a:off x="755650" y="3585060"/>
            <a:ext cx="6559550" cy="936000"/>
            <a:chOff x="1663194" y="2622297"/>
            <a:chExt cx="6497746" cy="890755"/>
          </a:xfrm>
        </p:grpSpPr>
        <p:sp>
          <p:nvSpPr>
            <p:cNvPr id="17" name="Rectangle 16">
              <a:extLst>
                <a:ext uri="{FF2B5EF4-FFF2-40B4-BE49-F238E27FC236}">
                  <a16:creationId xmlns:a16="http://schemas.microsoft.com/office/drawing/2014/main" xmlns="" id="{1925923E-C159-4EB5-B487-8A34765A8661}"/>
                </a:ext>
              </a:extLst>
            </p:cNvPr>
            <p:cNvSpPr/>
            <p:nvPr/>
          </p:nvSpPr>
          <p:spPr>
            <a:xfrm flipH="1">
              <a:off x="1760683" y="2631985"/>
              <a:ext cx="6400257" cy="857032"/>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8" name="Rectangle 17">
              <a:extLst>
                <a:ext uri="{FF2B5EF4-FFF2-40B4-BE49-F238E27FC236}">
                  <a16:creationId xmlns:a16="http://schemas.microsoft.com/office/drawing/2014/main" xmlns="" id="{0E31CF82-4B81-4FE7-A81B-92B1101B0F23}"/>
                </a:ext>
              </a:extLst>
            </p:cNvPr>
            <p:cNvSpPr/>
            <p:nvPr/>
          </p:nvSpPr>
          <p:spPr>
            <a:xfrm>
              <a:off x="1663194" y="2622297"/>
              <a:ext cx="55825" cy="890755"/>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9" name="Rectangle 33">
              <a:extLst>
                <a:ext uri="{FF2B5EF4-FFF2-40B4-BE49-F238E27FC236}">
                  <a16:creationId xmlns:a16="http://schemas.microsoft.com/office/drawing/2014/main" xmlns="" id="{C746236E-F250-427E-BF2C-3272EF0667D5}"/>
                </a:ext>
              </a:extLst>
            </p:cNvPr>
            <p:cNvSpPr>
              <a:spLocks noChangeArrowheads="1"/>
            </p:cNvSpPr>
            <p:nvPr/>
          </p:nvSpPr>
          <p:spPr bwMode="auto">
            <a:xfrm>
              <a:off x="1770077" y="2747861"/>
              <a:ext cx="3786732" cy="61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Work on your own to complete the </a:t>
              </a:r>
              <a:r>
                <a:rPr lang="en-GB" altLang="en-US" b="1" dirty="0"/>
                <a:t>Assessment Activity Sheet</a:t>
              </a:r>
              <a:r>
                <a:rPr lang="en-GB" altLang="en-US" dirty="0"/>
                <a:t>.</a:t>
              </a:r>
            </a:p>
          </p:txBody>
        </p:sp>
      </p:grpSp>
      <p:sp>
        <p:nvSpPr>
          <p:cNvPr id="2" name="TextBox 1">
            <a:extLst>
              <a:ext uri="{FF2B5EF4-FFF2-40B4-BE49-F238E27FC236}">
                <a16:creationId xmlns:a16="http://schemas.microsoft.com/office/drawing/2014/main" xmlns="" id="{EDC5B591-F5E2-4EF0-9400-95FE857E1921}"/>
              </a:ext>
            </a:extLst>
          </p:cNvPr>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Relative Clauses</a:t>
            </a:r>
          </a:p>
        </p:txBody>
      </p:sp>
      <p:grpSp>
        <p:nvGrpSpPr>
          <p:cNvPr id="7" name="Text box">
            <a:extLst>
              <a:ext uri="{FF2B5EF4-FFF2-40B4-BE49-F238E27FC236}">
                <a16:creationId xmlns:a16="http://schemas.microsoft.com/office/drawing/2014/main" xmlns="" id="{C43D45A7-F5CE-4840-A79B-28C35E3743CF}"/>
              </a:ext>
            </a:extLst>
          </p:cNvPr>
          <p:cNvGrpSpPr>
            <a:grpSpLocks/>
          </p:cNvGrpSpPr>
          <p:nvPr/>
        </p:nvGrpSpPr>
        <p:grpSpPr bwMode="auto">
          <a:xfrm>
            <a:off x="755650" y="1997158"/>
            <a:ext cx="6559550" cy="1224000"/>
            <a:chOff x="1663194" y="2612247"/>
            <a:chExt cx="6497746" cy="1164835"/>
          </a:xfrm>
        </p:grpSpPr>
        <p:sp>
          <p:nvSpPr>
            <p:cNvPr id="8" name="Rectangle 7">
              <a:extLst>
                <a:ext uri="{FF2B5EF4-FFF2-40B4-BE49-F238E27FC236}">
                  <a16:creationId xmlns:a16="http://schemas.microsoft.com/office/drawing/2014/main" xmlns="" id="{54D407F2-66B0-49CE-BEE9-A8CB4690B16B}"/>
                </a:ext>
              </a:extLst>
            </p:cNvPr>
            <p:cNvSpPr/>
            <p:nvPr/>
          </p:nvSpPr>
          <p:spPr>
            <a:xfrm flipH="1">
              <a:off x="1760683" y="2631985"/>
              <a:ext cx="6400257" cy="1125352"/>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9" name="Rectangle 8">
              <a:extLst>
                <a:ext uri="{FF2B5EF4-FFF2-40B4-BE49-F238E27FC236}">
                  <a16:creationId xmlns:a16="http://schemas.microsoft.com/office/drawing/2014/main" xmlns="" id="{019D3EED-D934-43A8-BE34-5FCBCD711B86}"/>
                </a:ext>
              </a:extLst>
            </p:cNvPr>
            <p:cNvSpPr/>
            <p:nvPr/>
          </p:nvSpPr>
          <p:spPr>
            <a:xfrm>
              <a:off x="1663194" y="2612247"/>
              <a:ext cx="55825" cy="1164835"/>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0" name="Rectangle 33">
              <a:extLst>
                <a:ext uri="{FF2B5EF4-FFF2-40B4-BE49-F238E27FC236}">
                  <a16:creationId xmlns:a16="http://schemas.microsoft.com/office/drawing/2014/main" xmlns="" id="{8AB14BEC-D644-443E-A5C2-F8D169F3A87F}"/>
                </a:ext>
              </a:extLst>
            </p:cNvPr>
            <p:cNvSpPr>
              <a:spLocks noChangeArrowheads="1"/>
            </p:cNvSpPr>
            <p:nvPr/>
          </p:nvSpPr>
          <p:spPr bwMode="auto">
            <a:xfrm>
              <a:off x="1770077" y="2747861"/>
              <a:ext cx="3786732" cy="87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dirty="0"/>
                <a:t>Use all you have learnt about relative clauses and the skills you have practised.</a:t>
              </a:r>
              <a:endParaRPr lang="en-GB" altLang="en-US" dirty="0"/>
            </a:p>
          </p:txBody>
        </p:sp>
      </p:grpSp>
      <p:pic>
        <p:nvPicPr>
          <p:cNvPr id="36" name="Picture 35">
            <a:extLst>
              <a:ext uri="{FF2B5EF4-FFF2-40B4-BE49-F238E27FC236}">
                <a16:creationId xmlns:a16="http://schemas.microsoft.com/office/drawing/2014/main" xmlns="" id="{211ABDFF-920D-4AB5-B21F-936198FA04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7410" y="1613647"/>
            <a:ext cx="3167856" cy="4479177"/>
          </a:xfrm>
          <a:prstGeom prst="rect">
            <a:avLst/>
          </a:prstGeom>
          <a:effectLst>
            <a:outerShdw blurRad="50800" sx="101000" sy="101000" algn="ctr" rotWithShape="0">
              <a:prstClr val="black">
                <a:alpha val="20000"/>
              </a:prstClr>
            </a:outerShdw>
          </a:effectLst>
        </p:spPr>
      </p:pic>
      <p:grpSp>
        <p:nvGrpSpPr>
          <p:cNvPr id="11" name="Text box">
            <a:extLst>
              <a:ext uri="{FF2B5EF4-FFF2-40B4-BE49-F238E27FC236}">
                <a16:creationId xmlns:a16="http://schemas.microsoft.com/office/drawing/2014/main" xmlns="" id="{8B2DC94F-7C39-480E-94CD-817A9CF3222B}"/>
              </a:ext>
            </a:extLst>
          </p:cNvPr>
          <p:cNvGrpSpPr>
            <a:grpSpLocks/>
          </p:cNvGrpSpPr>
          <p:nvPr/>
        </p:nvGrpSpPr>
        <p:grpSpPr bwMode="auto">
          <a:xfrm>
            <a:off x="755648" y="1993190"/>
            <a:ext cx="6559550" cy="1224000"/>
            <a:chOff x="1663194" y="2608467"/>
            <a:chExt cx="6497746" cy="1164835"/>
          </a:xfrm>
        </p:grpSpPr>
        <p:sp>
          <p:nvSpPr>
            <p:cNvPr id="12" name="Rectangle 11">
              <a:extLst>
                <a:ext uri="{FF2B5EF4-FFF2-40B4-BE49-F238E27FC236}">
                  <a16:creationId xmlns:a16="http://schemas.microsoft.com/office/drawing/2014/main" xmlns="" id="{D6B513EF-C200-4DC1-BFF6-3C3CD15C2E07}"/>
                </a:ext>
              </a:extLst>
            </p:cNvPr>
            <p:cNvSpPr/>
            <p:nvPr/>
          </p:nvSpPr>
          <p:spPr>
            <a:xfrm flipH="1">
              <a:off x="1760683" y="2631986"/>
              <a:ext cx="6400257" cy="1132603"/>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3" name="Rectangle 12">
              <a:extLst>
                <a:ext uri="{FF2B5EF4-FFF2-40B4-BE49-F238E27FC236}">
                  <a16:creationId xmlns:a16="http://schemas.microsoft.com/office/drawing/2014/main" xmlns="" id="{7E072A6D-99CE-4FAC-9904-6CD6425F0E1F}"/>
                </a:ext>
              </a:extLst>
            </p:cNvPr>
            <p:cNvSpPr/>
            <p:nvPr/>
          </p:nvSpPr>
          <p:spPr>
            <a:xfrm>
              <a:off x="1663194" y="2608467"/>
              <a:ext cx="55825" cy="1164835"/>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4" name="Rectangle 33">
              <a:extLst>
                <a:ext uri="{FF2B5EF4-FFF2-40B4-BE49-F238E27FC236}">
                  <a16:creationId xmlns:a16="http://schemas.microsoft.com/office/drawing/2014/main" xmlns="" id="{56A95A1E-C70D-49D2-8214-3E930ECFBE41}"/>
                </a:ext>
              </a:extLst>
            </p:cNvPr>
            <p:cNvSpPr>
              <a:spLocks noChangeArrowheads="1"/>
            </p:cNvSpPr>
            <p:nvPr/>
          </p:nvSpPr>
          <p:spPr bwMode="auto">
            <a:xfrm>
              <a:off x="1770077" y="2747861"/>
              <a:ext cx="3786734" cy="87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Use all you have learnt about relative clauses and the skills you have practiced.</a:t>
              </a:r>
            </a:p>
          </p:txBody>
        </p:sp>
      </p:grpSp>
      <p:grpSp>
        <p:nvGrpSpPr>
          <p:cNvPr id="20" name="Text box 2">
            <a:extLst>
              <a:ext uri="{FF2B5EF4-FFF2-40B4-BE49-F238E27FC236}">
                <a16:creationId xmlns:a16="http://schemas.microsoft.com/office/drawing/2014/main" xmlns="" id="{5F603D16-416E-4F50-BDA3-A399C0E764CC}"/>
              </a:ext>
            </a:extLst>
          </p:cNvPr>
          <p:cNvGrpSpPr>
            <a:grpSpLocks/>
          </p:cNvGrpSpPr>
          <p:nvPr/>
        </p:nvGrpSpPr>
        <p:grpSpPr bwMode="auto">
          <a:xfrm>
            <a:off x="755650" y="3585061"/>
            <a:ext cx="6559550" cy="936000"/>
            <a:chOff x="1663194" y="2615045"/>
            <a:chExt cx="6497746" cy="890755"/>
          </a:xfrm>
        </p:grpSpPr>
        <p:sp>
          <p:nvSpPr>
            <p:cNvPr id="21" name="Rectangle 20">
              <a:extLst>
                <a:ext uri="{FF2B5EF4-FFF2-40B4-BE49-F238E27FC236}">
                  <a16:creationId xmlns:a16="http://schemas.microsoft.com/office/drawing/2014/main" xmlns="" id="{01774004-E7FC-4B5D-A977-760F76E8C9AE}"/>
                </a:ext>
              </a:extLst>
            </p:cNvPr>
            <p:cNvSpPr/>
            <p:nvPr/>
          </p:nvSpPr>
          <p:spPr>
            <a:xfrm flipH="1">
              <a:off x="1760683" y="2631985"/>
              <a:ext cx="6400257" cy="857032"/>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2" name="Rectangle 21">
              <a:extLst>
                <a:ext uri="{FF2B5EF4-FFF2-40B4-BE49-F238E27FC236}">
                  <a16:creationId xmlns:a16="http://schemas.microsoft.com/office/drawing/2014/main" xmlns="" id="{564C5CA6-6619-47BE-8093-F635DC9D8B05}"/>
                </a:ext>
              </a:extLst>
            </p:cNvPr>
            <p:cNvSpPr/>
            <p:nvPr/>
          </p:nvSpPr>
          <p:spPr>
            <a:xfrm>
              <a:off x="1663194" y="2615045"/>
              <a:ext cx="55825" cy="890755"/>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3" name="Rectangle 33">
              <a:extLst>
                <a:ext uri="{FF2B5EF4-FFF2-40B4-BE49-F238E27FC236}">
                  <a16:creationId xmlns:a16="http://schemas.microsoft.com/office/drawing/2014/main" xmlns="" id="{36B8D3E2-DDD6-4265-8FE1-08A526B55303}"/>
                </a:ext>
              </a:extLst>
            </p:cNvPr>
            <p:cNvSpPr>
              <a:spLocks noChangeArrowheads="1"/>
            </p:cNvSpPr>
            <p:nvPr/>
          </p:nvSpPr>
          <p:spPr bwMode="auto">
            <a:xfrm>
              <a:off x="1770077" y="2747861"/>
              <a:ext cx="3786732" cy="615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Work on your own to complete the </a:t>
              </a:r>
              <a:r>
                <a:rPr lang="en-GB" altLang="en-US" b="1" dirty="0"/>
                <a:t>Application Activity Sheet</a:t>
              </a:r>
              <a:r>
                <a:rPr lang="en-GB" altLang="en-US" dirty="0"/>
                <a:t>.</a:t>
              </a:r>
            </a:p>
          </p:txBody>
        </p:sp>
      </p:grpSp>
      <p:pic>
        <p:nvPicPr>
          <p:cNvPr id="15" name="Picture 14">
            <a:extLst>
              <a:ext uri="{FF2B5EF4-FFF2-40B4-BE49-F238E27FC236}">
                <a16:creationId xmlns:a16="http://schemas.microsoft.com/office/drawing/2014/main" xmlns="" id="{27E11166-C9EC-4A2A-854F-4778633BBF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5339" y="1613647"/>
            <a:ext cx="3167855" cy="4479177"/>
          </a:xfrm>
          <a:prstGeom prst="rect">
            <a:avLst/>
          </a:prstGeom>
          <a:effectLst>
            <a:outerShdw blurRad="50800" sx="101000" sy="101000" algn="ctr" rotWithShape="0">
              <a:prstClr val="black">
                <a:alpha val="20000"/>
              </a:prstClr>
            </a:outerShdw>
          </a:effectLst>
        </p:spPr>
      </p:pic>
    </p:spTree>
    <p:extLst>
      <p:ext uri="{BB962C8B-B14F-4D97-AF65-F5344CB8AC3E}">
        <p14:creationId xmlns:p14="http://schemas.microsoft.com/office/powerpoint/2010/main" val="171608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36"/>
                                        </p:tgtEl>
                                      </p:cBhvr>
                                    </p:animEffect>
                                    <p:set>
                                      <p:cBhvr>
                                        <p:cTn id="22" dur="1" fill="hold">
                                          <p:stCondLst>
                                            <p:cond delay="499"/>
                                          </p:stCondLst>
                                        </p:cTn>
                                        <p:tgtEl>
                                          <p:spTgt spid="3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childTnLst>
                          </p:cTn>
                        </p:par>
                        <p:par>
                          <p:cTn id="30" fill="hold">
                            <p:stCondLst>
                              <p:cond delay="1000"/>
                            </p:stCondLst>
                            <p:childTnLst>
                              <p:par>
                                <p:cTn id="31" presetID="42"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anim calcmode="lin" valueType="num">
                                      <p:cBhvr>
                                        <p:cTn id="34" dur="500" fill="hold"/>
                                        <p:tgtEl>
                                          <p:spTgt spid="11"/>
                                        </p:tgtEl>
                                        <p:attrNameLst>
                                          <p:attrName>ppt_x</p:attrName>
                                        </p:attrNameLst>
                                      </p:cBhvr>
                                      <p:tavLst>
                                        <p:tav tm="0">
                                          <p:val>
                                            <p:strVal val="#ppt_x"/>
                                          </p:val>
                                        </p:tav>
                                        <p:tav tm="100000">
                                          <p:val>
                                            <p:strVal val="#ppt_x"/>
                                          </p:val>
                                        </p:tav>
                                      </p:tavLst>
                                    </p:anim>
                                    <p:anim calcmode="lin" valueType="num">
                                      <p:cBhvr>
                                        <p:cTn id="35"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anim calcmode="lin" valueType="num">
                                      <p:cBhvr>
                                        <p:cTn id="41" dur="500" fill="hold"/>
                                        <p:tgtEl>
                                          <p:spTgt spid="20"/>
                                        </p:tgtEl>
                                        <p:attrNameLst>
                                          <p:attrName>ppt_x</p:attrName>
                                        </p:attrNameLst>
                                      </p:cBhvr>
                                      <p:tavLst>
                                        <p:tav tm="0">
                                          <p:val>
                                            <p:strVal val="#ppt_x"/>
                                          </p:val>
                                        </p:tav>
                                        <p:tav tm="100000">
                                          <p:val>
                                            <p:strVal val="#ppt_x"/>
                                          </p:val>
                                        </p:tav>
                                      </p:tavLst>
                                    </p:anim>
                                    <p:anim calcmode="lin" valueType="num">
                                      <p:cBhvr>
                                        <p:cTn id="42"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Aim</a:t>
            </a:r>
          </a:p>
        </p:txBody>
      </p:sp>
      <p:sp>
        <p:nvSpPr>
          <p:cNvPr id="16" name="Content Placeholder 15"/>
          <p:cNvSpPr>
            <a:spLocks noGrp="1"/>
          </p:cNvSpPr>
          <p:nvPr>
            <p:ph idx="4294967295"/>
          </p:nvPr>
        </p:nvSpPr>
        <p:spPr>
          <a:xfrm>
            <a:off x="628650" y="1127760"/>
            <a:ext cx="7886700" cy="1409700"/>
          </a:xfrm>
        </p:spPr>
        <p:txBody>
          <a:bodyPr>
            <a:normAutofit/>
          </a:bodyPr>
          <a:lstStyle/>
          <a:p>
            <a:r>
              <a:rPr lang="en-GB" dirty="0"/>
              <a:t>To use relative clauses. </a:t>
            </a:r>
          </a:p>
        </p:txBody>
      </p:sp>
      <p:sp>
        <p:nvSpPr>
          <p:cNvPr id="20" name="Content Placeholder 15"/>
          <p:cNvSpPr txBox="1">
            <a:spLocks/>
          </p:cNvSpPr>
          <p:nvPr/>
        </p:nvSpPr>
        <p:spPr>
          <a:xfrm>
            <a:off x="628650" y="3466803"/>
            <a:ext cx="7886700" cy="2626022"/>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2" charset="0"/>
              </a:rPr>
              <a:t>I can explain that a multi-clause (or ‘complex’) sentence has at least two clauses.</a:t>
            </a:r>
          </a:p>
          <a:p>
            <a:r>
              <a:rPr lang="en-GB" dirty="0">
                <a:latin typeface="Twinkl" pitchFamily="2" charset="0"/>
              </a:rPr>
              <a:t>I can identify and use relative pronouns and relative clauses. </a:t>
            </a:r>
          </a:p>
          <a:p>
            <a:r>
              <a:rPr lang="en-GB" dirty="0">
                <a:latin typeface="Twinkl" pitchFamily="2" charset="0"/>
              </a:rPr>
              <a:t>I can explain when commas are needed with relative clauses.</a:t>
            </a:r>
          </a:p>
          <a:p>
            <a:r>
              <a:rPr lang="en-GB" dirty="0">
                <a:latin typeface="Twinkl" pitchFamily="2" charset="0"/>
              </a:rPr>
              <a:t>I can explain that an object relative pronoun can be left out of a clause. </a:t>
            </a:r>
          </a:p>
        </p:txBody>
      </p:sp>
      <p:pic>
        <p:nvPicPr>
          <p:cNvPr id="8" name="Picture 7">
            <a:extLst>
              <a:ext uri="{FF2B5EF4-FFF2-40B4-BE49-F238E27FC236}">
                <a16:creationId xmlns:a16="http://schemas.microsoft.com/office/drawing/2014/main" xmlns="" id="{B8B81838-2E4F-4EF4-A554-3AD6082F35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800" y="612000"/>
            <a:ext cx="864000" cy="864000"/>
          </a:xfrm>
          <a:prstGeom prst="rect">
            <a:avLst/>
          </a:prstGeom>
        </p:spPr>
      </p:pic>
    </p:spTree>
    <p:extLst>
      <p:ext uri="{BB962C8B-B14F-4D97-AF65-F5344CB8AC3E}">
        <p14:creationId xmlns:p14="http://schemas.microsoft.com/office/powerpoint/2010/main" val="4241066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611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650" y="728663"/>
            <a:ext cx="7632700" cy="584775"/>
          </a:xfrm>
          <a:prstGeom prst="rect">
            <a:avLst/>
          </a:prstGeom>
          <a:noFill/>
        </p:spPr>
        <p:txBody>
          <a:bodyPr wrap="square" rtlCol="0">
            <a:spAutoFit/>
          </a:bodyPr>
          <a:lstStyle/>
          <a:p>
            <a:pPr algn="ctr"/>
            <a:r>
              <a:rPr lang="en-GB" sz="3200" dirty="0">
                <a:latin typeface="+mj-lt"/>
              </a:rPr>
              <a:t>Relative Clauses</a:t>
            </a:r>
          </a:p>
        </p:txBody>
      </p:sp>
      <p:grpSp>
        <p:nvGrpSpPr>
          <p:cNvPr id="8" name="Text box">
            <a:extLst>
              <a:ext uri="{FF2B5EF4-FFF2-40B4-BE49-F238E27FC236}">
                <a16:creationId xmlns:a16="http://schemas.microsoft.com/office/drawing/2014/main" xmlns="" id="{A47523C7-0CBE-4F4B-A783-DDACC76A6849}"/>
              </a:ext>
            </a:extLst>
          </p:cNvPr>
          <p:cNvGrpSpPr>
            <a:grpSpLocks/>
          </p:cNvGrpSpPr>
          <p:nvPr/>
        </p:nvGrpSpPr>
        <p:grpSpPr bwMode="auto">
          <a:xfrm>
            <a:off x="755650" y="1837275"/>
            <a:ext cx="6251900" cy="603153"/>
            <a:chOff x="1663194" y="2622921"/>
            <a:chExt cx="6192994" cy="574003"/>
          </a:xfrm>
        </p:grpSpPr>
        <p:sp>
          <p:nvSpPr>
            <p:cNvPr id="9" name="Rectangle 8">
              <a:extLst>
                <a:ext uri="{FF2B5EF4-FFF2-40B4-BE49-F238E27FC236}">
                  <a16:creationId xmlns:a16="http://schemas.microsoft.com/office/drawing/2014/main" xmlns="" id="{93819862-E1F6-4BA9-98BB-3A4589311516}"/>
                </a:ext>
              </a:extLst>
            </p:cNvPr>
            <p:cNvSpPr/>
            <p:nvPr/>
          </p:nvSpPr>
          <p:spPr>
            <a:xfrm flipH="1">
              <a:off x="1760688" y="2631986"/>
              <a:ext cx="6095500" cy="552167"/>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0" name="Rectangle 9">
              <a:extLst>
                <a:ext uri="{FF2B5EF4-FFF2-40B4-BE49-F238E27FC236}">
                  <a16:creationId xmlns:a16="http://schemas.microsoft.com/office/drawing/2014/main" xmlns="" id="{7124B6BC-3C1B-47C9-882E-BB097B38AF63}"/>
                </a:ext>
              </a:extLst>
            </p:cNvPr>
            <p:cNvSpPr/>
            <p:nvPr/>
          </p:nvSpPr>
          <p:spPr>
            <a:xfrm>
              <a:off x="1663194" y="2622921"/>
              <a:ext cx="55825" cy="574003"/>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1" name="Rectangle 33">
              <a:extLst>
                <a:ext uri="{FF2B5EF4-FFF2-40B4-BE49-F238E27FC236}">
                  <a16:creationId xmlns:a16="http://schemas.microsoft.com/office/drawing/2014/main" xmlns="" id="{D444EB25-2727-45E8-A275-A0AF7467B765}"/>
                </a:ext>
              </a:extLst>
            </p:cNvPr>
            <p:cNvSpPr>
              <a:spLocks noChangeArrowheads="1"/>
            </p:cNvSpPr>
            <p:nvPr/>
          </p:nvSpPr>
          <p:spPr bwMode="auto">
            <a:xfrm>
              <a:off x="1770076" y="2723689"/>
              <a:ext cx="4586310" cy="35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Introductory Activity</a:t>
              </a:r>
            </a:p>
          </p:txBody>
        </p:sp>
      </p:grpSp>
      <p:grpSp>
        <p:nvGrpSpPr>
          <p:cNvPr id="12" name="Text box">
            <a:extLst>
              <a:ext uri="{FF2B5EF4-FFF2-40B4-BE49-F238E27FC236}">
                <a16:creationId xmlns:a16="http://schemas.microsoft.com/office/drawing/2014/main" xmlns="" id="{3FB0863C-C26D-458E-B314-F78CDDFB4598}"/>
              </a:ext>
            </a:extLst>
          </p:cNvPr>
          <p:cNvGrpSpPr>
            <a:grpSpLocks/>
          </p:cNvGrpSpPr>
          <p:nvPr/>
        </p:nvGrpSpPr>
        <p:grpSpPr bwMode="auto">
          <a:xfrm>
            <a:off x="755650" y="2610670"/>
            <a:ext cx="6380087" cy="603153"/>
            <a:chOff x="1663194" y="2622921"/>
            <a:chExt cx="6319975" cy="574003"/>
          </a:xfrm>
        </p:grpSpPr>
        <p:sp>
          <p:nvSpPr>
            <p:cNvPr id="13" name="Rectangle 12">
              <a:extLst>
                <a:ext uri="{FF2B5EF4-FFF2-40B4-BE49-F238E27FC236}">
                  <a16:creationId xmlns:a16="http://schemas.microsoft.com/office/drawing/2014/main" xmlns="" id="{25CAE559-164C-4AD2-B737-3D3FE677E5A4}"/>
                </a:ext>
              </a:extLst>
            </p:cNvPr>
            <p:cNvSpPr/>
            <p:nvPr/>
          </p:nvSpPr>
          <p:spPr>
            <a:xfrm flipH="1">
              <a:off x="1760688" y="2631986"/>
              <a:ext cx="6222481" cy="552167"/>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4" name="Rectangle 13">
              <a:extLst>
                <a:ext uri="{FF2B5EF4-FFF2-40B4-BE49-F238E27FC236}">
                  <a16:creationId xmlns:a16="http://schemas.microsoft.com/office/drawing/2014/main" xmlns="" id="{572D1E77-5CEB-4F36-9C55-B240C7187C79}"/>
                </a:ext>
              </a:extLst>
            </p:cNvPr>
            <p:cNvSpPr/>
            <p:nvPr/>
          </p:nvSpPr>
          <p:spPr>
            <a:xfrm>
              <a:off x="1663194" y="2622921"/>
              <a:ext cx="55825" cy="574003"/>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5" name="Rectangle 33">
              <a:extLst>
                <a:ext uri="{FF2B5EF4-FFF2-40B4-BE49-F238E27FC236}">
                  <a16:creationId xmlns:a16="http://schemas.microsoft.com/office/drawing/2014/main" xmlns="" id="{78411D2A-3A9A-4193-853D-6C516D7E5E72}"/>
                </a:ext>
              </a:extLst>
            </p:cNvPr>
            <p:cNvSpPr>
              <a:spLocks noChangeArrowheads="1"/>
            </p:cNvSpPr>
            <p:nvPr/>
          </p:nvSpPr>
          <p:spPr bwMode="auto">
            <a:xfrm>
              <a:off x="1770076" y="2723689"/>
              <a:ext cx="4586310" cy="35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Independent Focused Activity</a:t>
              </a:r>
            </a:p>
          </p:txBody>
        </p:sp>
      </p:grpSp>
      <p:grpSp>
        <p:nvGrpSpPr>
          <p:cNvPr id="16" name="Text box">
            <a:extLst>
              <a:ext uri="{FF2B5EF4-FFF2-40B4-BE49-F238E27FC236}">
                <a16:creationId xmlns:a16="http://schemas.microsoft.com/office/drawing/2014/main" xmlns="" id="{0B9C8928-03C3-45DE-8473-7B617D815B7B}"/>
              </a:ext>
            </a:extLst>
          </p:cNvPr>
          <p:cNvGrpSpPr>
            <a:grpSpLocks/>
          </p:cNvGrpSpPr>
          <p:nvPr/>
        </p:nvGrpSpPr>
        <p:grpSpPr bwMode="auto">
          <a:xfrm>
            <a:off x="755650" y="3384065"/>
            <a:ext cx="5918614" cy="603153"/>
            <a:chOff x="1663194" y="2622921"/>
            <a:chExt cx="5862850" cy="574003"/>
          </a:xfrm>
        </p:grpSpPr>
        <p:sp>
          <p:nvSpPr>
            <p:cNvPr id="17" name="Rectangle 16">
              <a:extLst>
                <a:ext uri="{FF2B5EF4-FFF2-40B4-BE49-F238E27FC236}">
                  <a16:creationId xmlns:a16="http://schemas.microsoft.com/office/drawing/2014/main" xmlns="" id="{4C24037D-7A44-4DEA-B7FA-FD5E01BC48ED}"/>
                </a:ext>
              </a:extLst>
            </p:cNvPr>
            <p:cNvSpPr/>
            <p:nvPr/>
          </p:nvSpPr>
          <p:spPr>
            <a:xfrm flipH="1">
              <a:off x="1760688" y="2631986"/>
              <a:ext cx="5765356" cy="552167"/>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8" name="Rectangle 17">
              <a:extLst>
                <a:ext uri="{FF2B5EF4-FFF2-40B4-BE49-F238E27FC236}">
                  <a16:creationId xmlns:a16="http://schemas.microsoft.com/office/drawing/2014/main" xmlns="" id="{F8139120-FD78-449D-80AD-57CEE40AA807}"/>
                </a:ext>
              </a:extLst>
            </p:cNvPr>
            <p:cNvSpPr/>
            <p:nvPr/>
          </p:nvSpPr>
          <p:spPr>
            <a:xfrm>
              <a:off x="1663194" y="2622921"/>
              <a:ext cx="55825" cy="574003"/>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9" name="Rectangle 33">
              <a:extLst>
                <a:ext uri="{FF2B5EF4-FFF2-40B4-BE49-F238E27FC236}">
                  <a16:creationId xmlns:a16="http://schemas.microsoft.com/office/drawing/2014/main" xmlns="" id="{D573C757-8DAE-47DE-A38D-EC9B96F3C148}"/>
                </a:ext>
              </a:extLst>
            </p:cNvPr>
            <p:cNvSpPr>
              <a:spLocks noChangeArrowheads="1"/>
            </p:cNvSpPr>
            <p:nvPr/>
          </p:nvSpPr>
          <p:spPr bwMode="auto">
            <a:xfrm>
              <a:off x="1770076" y="2723689"/>
              <a:ext cx="4586310" cy="35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Review Activity</a:t>
              </a:r>
            </a:p>
          </p:txBody>
        </p:sp>
      </p:grpSp>
      <p:grpSp>
        <p:nvGrpSpPr>
          <p:cNvPr id="20" name="Text box">
            <a:extLst>
              <a:ext uri="{FF2B5EF4-FFF2-40B4-BE49-F238E27FC236}">
                <a16:creationId xmlns:a16="http://schemas.microsoft.com/office/drawing/2014/main" xmlns="" id="{59CCE300-E1C9-40CD-90EE-F09E9106C87E}"/>
              </a:ext>
            </a:extLst>
          </p:cNvPr>
          <p:cNvGrpSpPr>
            <a:grpSpLocks/>
          </p:cNvGrpSpPr>
          <p:nvPr/>
        </p:nvGrpSpPr>
        <p:grpSpPr bwMode="auto">
          <a:xfrm>
            <a:off x="755650" y="4157460"/>
            <a:ext cx="5816065" cy="603153"/>
            <a:chOff x="1663194" y="2622921"/>
            <a:chExt cx="5761266" cy="574003"/>
          </a:xfrm>
        </p:grpSpPr>
        <p:sp>
          <p:nvSpPr>
            <p:cNvPr id="21" name="Rectangle 20">
              <a:extLst>
                <a:ext uri="{FF2B5EF4-FFF2-40B4-BE49-F238E27FC236}">
                  <a16:creationId xmlns:a16="http://schemas.microsoft.com/office/drawing/2014/main" xmlns="" id="{07F14031-6B6A-4C38-9FDD-6EC0D56E7A9C}"/>
                </a:ext>
              </a:extLst>
            </p:cNvPr>
            <p:cNvSpPr/>
            <p:nvPr/>
          </p:nvSpPr>
          <p:spPr>
            <a:xfrm flipH="1">
              <a:off x="1760689" y="2631986"/>
              <a:ext cx="5663771" cy="552167"/>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2" name="Rectangle 21">
              <a:extLst>
                <a:ext uri="{FF2B5EF4-FFF2-40B4-BE49-F238E27FC236}">
                  <a16:creationId xmlns:a16="http://schemas.microsoft.com/office/drawing/2014/main" xmlns="" id="{4B99A626-500A-4142-ABF6-9ED3C5C057D4}"/>
                </a:ext>
              </a:extLst>
            </p:cNvPr>
            <p:cNvSpPr/>
            <p:nvPr/>
          </p:nvSpPr>
          <p:spPr>
            <a:xfrm>
              <a:off x="1663194" y="2622921"/>
              <a:ext cx="55825" cy="574003"/>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3" name="Rectangle 33">
              <a:extLst>
                <a:ext uri="{FF2B5EF4-FFF2-40B4-BE49-F238E27FC236}">
                  <a16:creationId xmlns:a16="http://schemas.microsoft.com/office/drawing/2014/main" xmlns="" id="{7B4F177A-160D-4976-8461-6C1246D9F72D}"/>
                </a:ext>
              </a:extLst>
            </p:cNvPr>
            <p:cNvSpPr>
              <a:spLocks noChangeArrowheads="1"/>
            </p:cNvSpPr>
            <p:nvPr/>
          </p:nvSpPr>
          <p:spPr bwMode="auto">
            <a:xfrm>
              <a:off x="1770076" y="2723689"/>
              <a:ext cx="4586310" cy="35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Consolidation Activity</a:t>
              </a:r>
            </a:p>
          </p:txBody>
        </p:sp>
      </p:grpSp>
      <p:grpSp>
        <p:nvGrpSpPr>
          <p:cNvPr id="24" name="Text box">
            <a:extLst>
              <a:ext uri="{FF2B5EF4-FFF2-40B4-BE49-F238E27FC236}">
                <a16:creationId xmlns:a16="http://schemas.microsoft.com/office/drawing/2014/main" xmlns="" id="{34470DB7-18E2-4552-AFC9-BA4D3094BE28}"/>
              </a:ext>
            </a:extLst>
          </p:cNvPr>
          <p:cNvGrpSpPr>
            <a:grpSpLocks/>
          </p:cNvGrpSpPr>
          <p:nvPr/>
        </p:nvGrpSpPr>
        <p:grpSpPr bwMode="auto">
          <a:xfrm>
            <a:off x="755650" y="4930854"/>
            <a:ext cx="5816065" cy="603153"/>
            <a:chOff x="1663194" y="2622921"/>
            <a:chExt cx="5761266" cy="574003"/>
          </a:xfrm>
        </p:grpSpPr>
        <p:sp>
          <p:nvSpPr>
            <p:cNvPr id="25" name="Rectangle 24">
              <a:extLst>
                <a:ext uri="{FF2B5EF4-FFF2-40B4-BE49-F238E27FC236}">
                  <a16:creationId xmlns:a16="http://schemas.microsoft.com/office/drawing/2014/main" xmlns="" id="{71E6EE8C-984B-4344-BBCB-027C0C363E38}"/>
                </a:ext>
              </a:extLst>
            </p:cNvPr>
            <p:cNvSpPr/>
            <p:nvPr/>
          </p:nvSpPr>
          <p:spPr>
            <a:xfrm flipH="1">
              <a:off x="1760689" y="2631986"/>
              <a:ext cx="5663771" cy="552167"/>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6" name="Rectangle 25">
              <a:extLst>
                <a:ext uri="{FF2B5EF4-FFF2-40B4-BE49-F238E27FC236}">
                  <a16:creationId xmlns:a16="http://schemas.microsoft.com/office/drawing/2014/main" xmlns="" id="{6A0BF11E-5441-4D51-B6D2-00AD016E43F6}"/>
                </a:ext>
              </a:extLst>
            </p:cNvPr>
            <p:cNvSpPr/>
            <p:nvPr/>
          </p:nvSpPr>
          <p:spPr>
            <a:xfrm>
              <a:off x="1663194" y="2622921"/>
              <a:ext cx="55825" cy="574003"/>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7" name="Rectangle 33">
              <a:extLst>
                <a:ext uri="{FF2B5EF4-FFF2-40B4-BE49-F238E27FC236}">
                  <a16:creationId xmlns:a16="http://schemas.microsoft.com/office/drawing/2014/main" xmlns="" id="{42E1984D-311D-456A-9A0F-CCD9E46B2AF9}"/>
                </a:ext>
              </a:extLst>
            </p:cNvPr>
            <p:cNvSpPr>
              <a:spLocks noChangeArrowheads="1"/>
            </p:cNvSpPr>
            <p:nvPr/>
          </p:nvSpPr>
          <p:spPr bwMode="auto">
            <a:xfrm>
              <a:off x="1770076" y="2723689"/>
              <a:ext cx="4586310" cy="35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Assessment</a:t>
              </a:r>
            </a:p>
          </p:txBody>
        </p:sp>
      </p:grpSp>
      <p:sp>
        <p:nvSpPr>
          <p:cNvPr id="3" name="Rectangle 2">
            <a:hlinkClick r:id="rId2" action="ppaction://hlinksldjump"/>
            <a:extLst>
              <a:ext uri="{FF2B5EF4-FFF2-40B4-BE49-F238E27FC236}">
                <a16:creationId xmlns:a16="http://schemas.microsoft.com/office/drawing/2014/main" xmlns="" id="{80EF4D45-A338-407C-92C3-73647F0F4224}"/>
              </a:ext>
            </a:extLst>
          </p:cNvPr>
          <p:cNvSpPr/>
          <p:nvPr/>
        </p:nvSpPr>
        <p:spPr>
          <a:xfrm>
            <a:off x="755650" y="1811708"/>
            <a:ext cx="6080986" cy="615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hlinkClick r:id="rId3" action="ppaction://hlinksldjump"/>
            <a:extLst>
              <a:ext uri="{FF2B5EF4-FFF2-40B4-BE49-F238E27FC236}">
                <a16:creationId xmlns:a16="http://schemas.microsoft.com/office/drawing/2014/main" xmlns="" id="{45B1F4E6-9F54-497D-8B3B-EFBA9457D15C}"/>
              </a:ext>
            </a:extLst>
          </p:cNvPr>
          <p:cNvSpPr/>
          <p:nvPr/>
        </p:nvSpPr>
        <p:spPr>
          <a:xfrm>
            <a:off x="755650" y="2606466"/>
            <a:ext cx="6080986" cy="615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hlinkClick r:id="rId4" action="ppaction://hlinksldjump"/>
            <a:extLst>
              <a:ext uri="{FF2B5EF4-FFF2-40B4-BE49-F238E27FC236}">
                <a16:creationId xmlns:a16="http://schemas.microsoft.com/office/drawing/2014/main" xmlns="" id="{B06DBDB0-2D5F-4A24-AB4F-9DD7DBA45F68}"/>
              </a:ext>
            </a:extLst>
          </p:cNvPr>
          <p:cNvSpPr/>
          <p:nvPr/>
        </p:nvSpPr>
        <p:spPr>
          <a:xfrm>
            <a:off x="755650" y="3367043"/>
            <a:ext cx="6080986" cy="615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hlinkClick r:id="rId5" action="ppaction://hlinksldjump"/>
            <a:extLst>
              <a:ext uri="{FF2B5EF4-FFF2-40B4-BE49-F238E27FC236}">
                <a16:creationId xmlns:a16="http://schemas.microsoft.com/office/drawing/2014/main" xmlns="" id="{B099BF97-0E51-49E4-B7A9-6F7115C05C8E}"/>
              </a:ext>
            </a:extLst>
          </p:cNvPr>
          <p:cNvSpPr/>
          <p:nvPr/>
        </p:nvSpPr>
        <p:spPr>
          <a:xfrm>
            <a:off x="755650" y="4153256"/>
            <a:ext cx="6080986" cy="615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hlinkClick r:id="rId6" action="ppaction://hlinksldjump"/>
            <a:extLst>
              <a:ext uri="{FF2B5EF4-FFF2-40B4-BE49-F238E27FC236}">
                <a16:creationId xmlns:a16="http://schemas.microsoft.com/office/drawing/2014/main" xmlns="" id="{ACD49ED2-7234-4EFC-A20A-3F302D1334B8}"/>
              </a:ext>
            </a:extLst>
          </p:cNvPr>
          <p:cNvSpPr/>
          <p:nvPr/>
        </p:nvSpPr>
        <p:spPr>
          <a:xfrm>
            <a:off x="755650" y="4922377"/>
            <a:ext cx="6080986" cy="615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xmlns="" id="{38F79249-EE53-4DC3-83EF-2732A12729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39470" y="1486968"/>
            <a:ext cx="3928302" cy="5379578"/>
          </a:xfrm>
          <a:prstGeom prst="rect">
            <a:avLst/>
          </a:prstGeom>
        </p:spPr>
      </p:pic>
    </p:spTree>
    <p:extLst>
      <p:ext uri="{BB962C8B-B14F-4D97-AF65-F5344CB8AC3E}">
        <p14:creationId xmlns:p14="http://schemas.microsoft.com/office/powerpoint/2010/main" val="1286237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0" dirty="0">
                <a:latin typeface="Twinkl SemiBold" pitchFamily="2" charset="0"/>
              </a:rPr>
              <a:t>Aim</a:t>
            </a:r>
          </a:p>
        </p:txBody>
      </p:sp>
      <p:sp>
        <p:nvSpPr>
          <p:cNvPr id="16" name="Content Placeholder 15"/>
          <p:cNvSpPr>
            <a:spLocks noGrp="1"/>
          </p:cNvSpPr>
          <p:nvPr>
            <p:ph idx="4294967295"/>
          </p:nvPr>
        </p:nvSpPr>
        <p:spPr>
          <a:xfrm>
            <a:off x="628650" y="1127760"/>
            <a:ext cx="7886700" cy="1409700"/>
          </a:xfrm>
        </p:spPr>
        <p:txBody>
          <a:bodyPr>
            <a:normAutofit/>
          </a:bodyPr>
          <a:lstStyle/>
          <a:p>
            <a:r>
              <a:rPr lang="en-GB" dirty="0"/>
              <a:t>To use relative clauses. </a:t>
            </a:r>
          </a:p>
        </p:txBody>
      </p:sp>
      <p:sp>
        <p:nvSpPr>
          <p:cNvPr id="20" name="Content Placeholder 15"/>
          <p:cNvSpPr txBox="1">
            <a:spLocks/>
          </p:cNvSpPr>
          <p:nvPr/>
        </p:nvSpPr>
        <p:spPr>
          <a:xfrm>
            <a:off x="628650" y="3466803"/>
            <a:ext cx="7886700" cy="2626022"/>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2" charset="0"/>
              </a:rPr>
              <a:t>I can explain that a multi-clause (or ‘complex’) sentence has at least two clauses.</a:t>
            </a:r>
          </a:p>
          <a:p>
            <a:r>
              <a:rPr lang="en-GB" dirty="0">
                <a:latin typeface="Twinkl" pitchFamily="2" charset="0"/>
              </a:rPr>
              <a:t>I can identify and use relative pronouns and relative clauses. </a:t>
            </a:r>
          </a:p>
          <a:p>
            <a:r>
              <a:rPr lang="en-GB" dirty="0">
                <a:latin typeface="Twinkl" pitchFamily="2" charset="0"/>
              </a:rPr>
              <a:t>I can explain when commas are needed with relative clauses.</a:t>
            </a:r>
          </a:p>
          <a:p>
            <a:r>
              <a:rPr lang="en-GB" dirty="0">
                <a:latin typeface="Twinkl" pitchFamily="2" charset="0"/>
              </a:rPr>
              <a:t>I can explain that an object relative pronoun can be left out of a clause. </a:t>
            </a:r>
          </a:p>
        </p:txBody>
      </p:sp>
    </p:spTree>
    <p:extLst>
      <p:ext uri="{BB962C8B-B14F-4D97-AF65-F5344CB8AC3E}">
        <p14:creationId xmlns:p14="http://schemas.microsoft.com/office/powerpoint/2010/main" val="44728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96FB520E-F927-4670-BE34-4568CAF752C3}"/>
              </a:ext>
            </a:extLst>
          </p:cNvPr>
          <p:cNvGrpSpPr>
            <a:grpSpLocks/>
          </p:cNvGrpSpPr>
          <p:nvPr/>
        </p:nvGrpSpPr>
        <p:grpSpPr bwMode="auto">
          <a:xfrm>
            <a:off x="-78377" y="2483225"/>
            <a:ext cx="9326879" cy="1953080"/>
            <a:chOff x="2055966" y="3848045"/>
            <a:chExt cx="5043043" cy="1953080"/>
          </a:xfrm>
          <a:solidFill>
            <a:srgbClr val="00639A"/>
          </a:solidFill>
        </p:grpSpPr>
        <p:sp>
          <p:nvSpPr>
            <p:cNvPr id="10" name="Rectangle 9">
              <a:extLst>
                <a:ext uri="{FF2B5EF4-FFF2-40B4-BE49-F238E27FC236}">
                  <a16:creationId xmlns:a16="http://schemas.microsoft.com/office/drawing/2014/main" xmlns="" id="{DA219107-1CF4-4CE3-AADE-4150029B65F8}"/>
                </a:ext>
              </a:extLst>
            </p:cNvPr>
            <p:cNvSpPr/>
            <p:nvPr/>
          </p:nvSpPr>
          <p:spPr>
            <a:xfrm>
              <a:off x="2055966" y="3848045"/>
              <a:ext cx="5043043" cy="1953080"/>
            </a:xfrm>
            <a:prstGeom prst="rect">
              <a:avLst/>
            </a:prstGeom>
            <a:grpFill/>
            <a:ln w="57150">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11" name="Rectangle 70">
              <a:extLst>
                <a:ext uri="{FF2B5EF4-FFF2-40B4-BE49-F238E27FC236}">
                  <a16:creationId xmlns:a16="http://schemas.microsoft.com/office/drawing/2014/main" xmlns="" id="{C1E5611C-CB7D-4114-8F75-745C264186CC}"/>
                </a:ext>
              </a:extLst>
            </p:cNvPr>
            <p:cNvSpPr>
              <a:spLocks noChangeArrowheads="1"/>
            </p:cNvSpPr>
            <p:nvPr/>
          </p:nvSpPr>
          <p:spPr bwMode="auto">
            <a:xfrm>
              <a:off x="4570425" y="4269578"/>
              <a:ext cx="2063500" cy="1077218"/>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sz="3200" b="1" dirty="0">
                  <a:solidFill>
                    <a:schemeClr val="bg1"/>
                  </a:solidFill>
                  <a:latin typeface="+mn-lt"/>
                </a:rPr>
                <a:t>Introductory Activity</a:t>
              </a:r>
              <a:endParaRPr kumimoji="0" lang="en-GB" sz="3200" b="1" i="0" u="none" strike="noStrike" kern="1200" cap="none" spc="0" normalizeH="0" baseline="0" noProof="0" dirty="0">
                <a:ln>
                  <a:noFill/>
                </a:ln>
                <a:solidFill>
                  <a:schemeClr val="bg1"/>
                </a:solidFill>
                <a:effectLst/>
                <a:uLnTx/>
                <a:uFillTx/>
                <a:latin typeface="+mn-lt"/>
              </a:endParaRPr>
            </a:p>
          </p:txBody>
        </p:sp>
      </p:grpSp>
      <p:pic>
        <p:nvPicPr>
          <p:cNvPr id="7" name="Picture 6">
            <a:extLst>
              <a:ext uri="{FF2B5EF4-FFF2-40B4-BE49-F238E27FC236}">
                <a16:creationId xmlns:a16="http://schemas.microsoft.com/office/drawing/2014/main" xmlns="" id="{FCB9C6C9-F916-4C94-A239-4641BD6385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111" y="1372758"/>
            <a:ext cx="4992560" cy="3667646"/>
          </a:xfrm>
          <a:prstGeom prst="rect">
            <a:avLst/>
          </a:prstGeom>
        </p:spPr>
      </p:pic>
    </p:spTree>
    <p:extLst>
      <p:ext uri="{BB962C8B-B14F-4D97-AF65-F5344CB8AC3E}">
        <p14:creationId xmlns:p14="http://schemas.microsoft.com/office/powerpoint/2010/main" val="27450624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E17E92C-50CB-4A35-906B-A4010623C096}"/>
              </a:ext>
            </a:extLst>
          </p:cNvPr>
          <p:cNvSpPr txBox="1"/>
          <p:nvPr/>
        </p:nvSpPr>
        <p:spPr>
          <a:xfrm>
            <a:off x="755650" y="728663"/>
            <a:ext cx="7632700" cy="1077218"/>
          </a:xfrm>
          <a:prstGeom prst="rect">
            <a:avLst/>
          </a:prstGeom>
          <a:noFill/>
        </p:spPr>
        <p:txBody>
          <a:bodyPr wrap="square" rtlCol="0">
            <a:spAutoFit/>
          </a:bodyPr>
          <a:lstStyle/>
          <a:p>
            <a:pPr algn="ctr"/>
            <a:r>
              <a:rPr lang="en-GB" sz="3200" dirty="0">
                <a:latin typeface="+mj-lt"/>
              </a:rPr>
              <a:t>Relative Clauses </a:t>
            </a:r>
            <a:br>
              <a:rPr lang="en-GB" sz="3200" dirty="0">
                <a:latin typeface="+mj-lt"/>
              </a:rPr>
            </a:br>
            <a:r>
              <a:rPr lang="en-GB" sz="3200" dirty="0">
                <a:latin typeface="+mj-lt"/>
              </a:rPr>
              <a:t>and Relative Pronouns</a:t>
            </a:r>
          </a:p>
        </p:txBody>
      </p:sp>
      <p:grpSp>
        <p:nvGrpSpPr>
          <p:cNvPr id="3" name="Group 2">
            <a:extLst>
              <a:ext uri="{FF2B5EF4-FFF2-40B4-BE49-F238E27FC236}">
                <a16:creationId xmlns:a16="http://schemas.microsoft.com/office/drawing/2014/main" xmlns="" id="{105ED7B3-212B-40DA-ACCA-1B88F097699E}"/>
              </a:ext>
            </a:extLst>
          </p:cNvPr>
          <p:cNvGrpSpPr>
            <a:grpSpLocks/>
          </p:cNvGrpSpPr>
          <p:nvPr/>
        </p:nvGrpSpPr>
        <p:grpSpPr bwMode="auto">
          <a:xfrm>
            <a:off x="755650" y="1867445"/>
            <a:ext cx="7623175" cy="432000"/>
            <a:chOff x="755650" y="1843563"/>
            <a:chExt cx="7623175" cy="431718"/>
          </a:xfrm>
        </p:grpSpPr>
        <p:sp>
          <p:nvSpPr>
            <p:cNvPr id="4" name="Rectangle 4">
              <a:extLst>
                <a:ext uri="{FF2B5EF4-FFF2-40B4-BE49-F238E27FC236}">
                  <a16:creationId xmlns:a16="http://schemas.microsoft.com/office/drawing/2014/main" xmlns="" id="{44DA5EB9-7877-4DD9-87C2-8F2E43F47D21}"/>
                </a:ext>
              </a:extLst>
            </p:cNvPr>
            <p:cNvSpPr>
              <a:spLocks noChangeArrowheads="1"/>
            </p:cNvSpPr>
            <p:nvPr/>
          </p:nvSpPr>
          <p:spPr bwMode="auto">
            <a:xfrm>
              <a:off x="901667" y="1848160"/>
              <a:ext cx="7477158" cy="42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b="1" dirty="0"/>
                <a:t>Let’s start with a simple sentence.</a:t>
              </a:r>
            </a:p>
          </p:txBody>
        </p:sp>
        <p:sp>
          <p:nvSpPr>
            <p:cNvPr id="5" name="Rectangle 4">
              <a:extLst>
                <a:ext uri="{FF2B5EF4-FFF2-40B4-BE49-F238E27FC236}">
                  <a16:creationId xmlns:a16="http://schemas.microsoft.com/office/drawing/2014/main" xmlns="" id="{D69C89C4-0592-48A3-95DB-C9881D616F5E}"/>
                </a:ext>
              </a:extLst>
            </p:cNvPr>
            <p:cNvSpPr/>
            <p:nvPr/>
          </p:nvSpPr>
          <p:spPr>
            <a:xfrm>
              <a:off x="755650" y="1843563"/>
              <a:ext cx="57150" cy="431718"/>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6" name="Group 5">
            <a:extLst>
              <a:ext uri="{FF2B5EF4-FFF2-40B4-BE49-F238E27FC236}">
                <a16:creationId xmlns:a16="http://schemas.microsoft.com/office/drawing/2014/main" xmlns="" id="{BC6DF5D2-A33F-4702-AE37-369B0628B2BA}"/>
              </a:ext>
            </a:extLst>
          </p:cNvPr>
          <p:cNvGrpSpPr>
            <a:grpSpLocks/>
          </p:cNvGrpSpPr>
          <p:nvPr/>
        </p:nvGrpSpPr>
        <p:grpSpPr bwMode="auto">
          <a:xfrm>
            <a:off x="-78377" y="3429000"/>
            <a:ext cx="9326879" cy="604066"/>
            <a:chOff x="2055966" y="4874331"/>
            <a:chExt cx="5043043" cy="604066"/>
          </a:xfrm>
          <a:solidFill>
            <a:srgbClr val="BCBCE9"/>
          </a:solidFill>
        </p:grpSpPr>
        <p:sp>
          <p:nvSpPr>
            <p:cNvPr id="7" name="Rectangle 6">
              <a:extLst>
                <a:ext uri="{FF2B5EF4-FFF2-40B4-BE49-F238E27FC236}">
                  <a16:creationId xmlns:a16="http://schemas.microsoft.com/office/drawing/2014/main" xmlns="" id="{3747B801-439E-45B4-A846-286086B91C55}"/>
                </a:ext>
              </a:extLst>
            </p:cNvPr>
            <p:cNvSpPr/>
            <p:nvPr/>
          </p:nvSpPr>
          <p:spPr>
            <a:xfrm>
              <a:off x="2055966" y="4874331"/>
              <a:ext cx="5043043" cy="604066"/>
            </a:xfrm>
            <a:prstGeom prst="rect">
              <a:avLst/>
            </a:prstGeom>
            <a:solidFill>
              <a:srgbClr val="90C7E5"/>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8" name="Rectangle 70">
              <a:extLst>
                <a:ext uri="{FF2B5EF4-FFF2-40B4-BE49-F238E27FC236}">
                  <a16:creationId xmlns:a16="http://schemas.microsoft.com/office/drawing/2014/main" xmlns="" id="{4158431A-6BD4-4FBB-AFE5-BE65D5705B8A}"/>
                </a:ext>
              </a:extLst>
            </p:cNvPr>
            <p:cNvSpPr>
              <a:spLocks noChangeArrowheads="1"/>
            </p:cNvSpPr>
            <p:nvPr/>
          </p:nvSpPr>
          <p:spPr bwMode="auto">
            <a:xfrm>
              <a:off x="2098345" y="4986754"/>
              <a:ext cx="4944159" cy="369332"/>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b="1" dirty="0">
                  <a:solidFill>
                    <a:srgbClr val="1C1C1C"/>
                  </a:solidFill>
                  <a:latin typeface="+mn-lt"/>
                </a:rPr>
                <a:t>Example: </a:t>
              </a:r>
              <a:r>
                <a:rPr lang="en-GB" b="1" dirty="0">
                  <a:solidFill>
                    <a:srgbClr val="00639A"/>
                  </a:solidFill>
                  <a:latin typeface="+mn-lt"/>
                </a:rPr>
                <a:t>John</a:t>
              </a:r>
              <a:r>
                <a:rPr lang="en-GB" b="1" dirty="0">
                  <a:solidFill>
                    <a:srgbClr val="1C1C1C"/>
                  </a:solidFill>
                  <a:latin typeface="+mn-lt"/>
                </a:rPr>
                <a:t> was </a:t>
              </a:r>
              <a:r>
                <a:rPr lang="en-GB" b="1" dirty="0">
                  <a:solidFill>
                    <a:srgbClr val="653B92"/>
                  </a:solidFill>
                  <a:latin typeface="+mn-lt"/>
                </a:rPr>
                <a:t>playing</a:t>
              </a:r>
              <a:r>
                <a:rPr lang="en-GB" b="1" dirty="0">
                  <a:solidFill>
                    <a:srgbClr val="1C1C1C"/>
                  </a:solidFill>
                  <a:latin typeface="+mn-lt"/>
                </a:rPr>
                <a:t> the piano.</a:t>
              </a:r>
            </a:p>
          </p:txBody>
        </p:sp>
      </p:grpSp>
      <p:sp>
        <p:nvSpPr>
          <p:cNvPr id="10" name="Rectangle 4">
            <a:extLst>
              <a:ext uri="{FF2B5EF4-FFF2-40B4-BE49-F238E27FC236}">
                <a16:creationId xmlns:a16="http://schemas.microsoft.com/office/drawing/2014/main" xmlns="" id="{155A6C98-1FD5-4B37-8194-AFAE16EFE542}"/>
              </a:ext>
            </a:extLst>
          </p:cNvPr>
          <p:cNvSpPr>
            <a:spLocks noChangeArrowheads="1"/>
          </p:cNvSpPr>
          <p:nvPr/>
        </p:nvSpPr>
        <p:spPr bwMode="auto">
          <a:xfrm>
            <a:off x="901667" y="2399005"/>
            <a:ext cx="7477158" cy="422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285750" lvl="0" indent="-285750" fontAlgn="base">
              <a:lnSpc>
                <a:spcPct val="100000"/>
              </a:lnSpc>
              <a:spcBef>
                <a:spcPct val="0"/>
              </a:spcBef>
              <a:spcAft>
                <a:spcPct val="0"/>
              </a:spcAft>
              <a:buFont typeface="Wingdings" panose="05000000000000000000" pitchFamily="2" charset="2"/>
              <a:buChar char="ü"/>
              <a:defRPr/>
            </a:pPr>
            <a:r>
              <a:rPr lang="en-GB" altLang="en-US" dirty="0"/>
              <a:t>A simple sentence has one main clause = </a:t>
            </a:r>
            <a:r>
              <a:rPr lang="en-GB" altLang="en-US" b="1" dirty="0">
                <a:solidFill>
                  <a:srgbClr val="00639A"/>
                </a:solidFill>
              </a:rPr>
              <a:t>subject</a:t>
            </a:r>
            <a:r>
              <a:rPr lang="en-GB" altLang="en-US" dirty="0"/>
              <a:t> + </a:t>
            </a:r>
            <a:r>
              <a:rPr lang="en-GB" altLang="en-US" b="1" dirty="0">
                <a:solidFill>
                  <a:srgbClr val="653B92"/>
                </a:solidFill>
              </a:rPr>
              <a:t>verb</a:t>
            </a:r>
            <a:r>
              <a:rPr lang="en-GB" altLang="en-US" dirty="0"/>
              <a:t>. </a:t>
            </a:r>
          </a:p>
        </p:txBody>
      </p:sp>
      <p:sp>
        <p:nvSpPr>
          <p:cNvPr id="13" name="Rectangle 4">
            <a:extLst>
              <a:ext uri="{FF2B5EF4-FFF2-40B4-BE49-F238E27FC236}">
                <a16:creationId xmlns:a16="http://schemas.microsoft.com/office/drawing/2014/main" xmlns="" id="{F0A073F7-CA2B-4BD7-8F01-0A860DC3F47B}"/>
              </a:ext>
            </a:extLst>
          </p:cNvPr>
          <p:cNvSpPr>
            <a:spLocks noChangeArrowheads="1"/>
          </p:cNvSpPr>
          <p:nvPr/>
        </p:nvSpPr>
        <p:spPr bwMode="auto">
          <a:xfrm>
            <a:off x="901667" y="2903512"/>
            <a:ext cx="5765833" cy="422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marL="285750" lvl="0" indent="-285750" fontAlgn="base">
              <a:lnSpc>
                <a:spcPct val="100000"/>
              </a:lnSpc>
              <a:spcBef>
                <a:spcPct val="0"/>
              </a:spcBef>
              <a:spcAft>
                <a:spcPct val="0"/>
              </a:spcAft>
              <a:buFont typeface="Wingdings" panose="05000000000000000000" pitchFamily="2" charset="2"/>
              <a:buChar char="ü"/>
              <a:defRPr/>
            </a:pPr>
            <a:r>
              <a:rPr lang="en-GB" altLang="en-US" dirty="0"/>
              <a:t>A simple sentence must make sense on its own.</a:t>
            </a:r>
          </a:p>
        </p:txBody>
      </p:sp>
      <p:grpSp>
        <p:nvGrpSpPr>
          <p:cNvPr id="15" name="Group 14">
            <a:extLst>
              <a:ext uri="{FF2B5EF4-FFF2-40B4-BE49-F238E27FC236}">
                <a16:creationId xmlns:a16="http://schemas.microsoft.com/office/drawing/2014/main" xmlns="" id="{6B01F87A-A060-444C-9C9A-00EA5E42C01D}"/>
              </a:ext>
            </a:extLst>
          </p:cNvPr>
          <p:cNvGrpSpPr>
            <a:grpSpLocks/>
          </p:cNvGrpSpPr>
          <p:nvPr/>
        </p:nvGrpSpPr>
        <p:grpSpPr bwMode="auto">
          <a:xfrm>
            <a:off x="755650" y="5574852"/>
            <a:ext cx="5106764" cy="438383"/>
            <a:chOff x="755650" y="1707022"/>
            <a:chExt cx="5106764" cy="438101"/>
          </a:xfrm>
        </p:grpSpPr>
        <p:sp>
          <p:nvSpPr>
            <p:cNvPr id="16" name="Rectangle 4">
              <a:extLst>
                <a:ext uri="{FF2B5EF4-FFF2-40B4-BE49-F238E27FC236}">
                  <a16:creationId xmlns:a16="http://schemas.microsoft.com/office/drawing/2014/main" xmlns="" id="{FEE5334E-5148-4584-8CC1-D449820B9E1D}"/>
                </a:ext>
              </a:extLst>
            </p:cNvPr>
            <p:cNvSpPr>
              <a:spLocks noChangeArrowheads="1"/>
            </p:cNvSpPr>
            <p:nvPr/>
          </p:nvSpPr>
          <p:spPr bwMode="auto">
            <a:xfrm>
              <a:off x="901667" y="1722991"/>
              <a:ext cx="4960747" cy="42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b="1" dirty="0">
                  <a:solidFill>
                    <a:srgbClr val="00639A"/>
                  </a:solidFill>
                </a:rPr>
                <a:t>John</a:t>
              </a:r>
              <a:r>
                <a:rPr lang="en-GB" altLang="en-US" dirty="0"/>
                <a:t> was </a:t>
              </a:r>
              <a:r>
                <a:rPr lang="en-GB" altLang="en-US" b="1" dirty="0">
                  <a:solidFill>
                    <a:srgbClr val="7030A0"/>
                  </a:solidFill>
                </a:rPr>
                <a:t>playing</a:t>
              </a:r>
              <a:r>
                <a:rPr lang="en-GB" altLang="en-US" dirty="0"/>
                <a:t> the piano. He was in the hall.</a:t>
              </a:r>
            </a:p>
          </p:txBody>
        </p:sp>
        <p:sp>
          <p:nvSpPr>
            <p:cNvPr id="17" name="Rectangle 16">
              <a:extLst>
                <a:ext uri="{FF2B5EF4-FFF2-40B4-BE49-F238E27FC236}">
                  <a16:creationId xmlns:a16="http://schemas.microsoft.com/office/drawing/2014/main" xmlns="" id="{87FF0796-4409-4864-A93C-3FDAD30BBF56}"/>
                </a:ext>
              </a:extLst>
            </p:cNvPr>
            <p:cNvSpPr/>
            <p:nvPr/>
          </p:nvSpPr>
          <p:spPr>
            <a:xfrm>
              <a:off x="755650" y="1707022"/>
              <a:ext cx="57150" cy="431721"/>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24" name="Text box">
            <a:extLst>
              <a:ext uri="{FF2B5EF4-FFF2-40B4-BE49-F238E27FC236}">
                <a16:creationId xmlns:a16="http://schemas.microsoft.com/office/drawing/2014/main" xmlns="" id="{A246CBF8-8D26-4503-9932-1334DBBCF19E}"/>
              </a:ext>
            </a:extLst>
          </p:cNvPr>
          <p:cNvGrpSpPr>
            <a:grpSpLocks/>
          </p:cNvGrpSpPr>
          <p:nvPr/>
        </p:nvGrpSpPr>
        <p:grpSpPr bwMode="auto">
          <a:xfrm>
            <a:off x="755650" y="4406546"/>
            <a:ext cx="6254748" cy="872829"/>
            <a:chOff x="1663194" y="2631301"/>
            <a:chExt cx="6195816" cy="830643"/>
          </a:xfrm>
        </p:grpSpPr>
        <p:sp>
          <p:nvSpPr>
            <p:cNvPr id="25" name="Rectangle 24">
              <a:extLst>
                <a:ext uri="{FF2B5EF4-FFF2-40B4-BE49-F238E27FC236}">
                  <a16:creationId xmlns:a16="http://schemas.microsoft.com/office/drawing/2014/main" xmlns="" id="{05B07884-DE7D-4D7C-AB27-FAAFD21D0158}"/>
                </a:ext>
              </a:extLst>
            </p:cNvPr>
            <p:cNvSpPr/>
            <p:nvPr/>
          </p:nvSpPr>
          <p:spPr>
            <a:xfrm flipH="1">
              <a:off x="1760686" y="2631986"/>
              <a:ext cx="6098324" cy="829958"/>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26" name="Rectangle 25">
              <a:extLst>
                <a:ext uri="{FF2B5EF4-FFF2-40B4-BE49-F238E27FC236}">
                  <a16:creationId xmlns:a16="http://schemas.microsoft.com/office/drawing/2014/main" xmlns="" id="{F28A8707-D8EF-418D-B704-24FF6F5625E2}"/>
                </a:ext>
              </a:extLst>
            </p:cNvPr>
            <p:cNvSpPr/>
            <p:nvPr/>
          </p:nvSpPr>
          <p:spPr>
            <a:xfrm>
              <a:off x="1663194" y="2631301"/>
              <a:ext cx="55825" cy="829640"/>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1" name="Rectangle 33">
              <a:extLst>
                <a:ext uri="{FF2B5EF4-FFF2-40B4-BE49-F238E27FC236}">
                  <a16:creationId xmlns:a16="http://schemas.microsoft.com/office/drawing/2014/main" xmlns="" id="{599EFC5A-790A-4BC7-BCF9-5FFE4BEB72AC}"/>
                </a:ext>
              </a:extLst>
            </p:cNvPr>
            <p:cNvSpPr>
              <a:spLocks noChangeArrowheads="1"/>
            </p:cNvSpPr>
            <p:nvPr/>
          </p:nvSpPr>
          <p:spPr bwMode="auto">
            <a:xfrm>
              <a:off x="1770077" y="2756221"/>
              <a:ext cx="5289712" cy="61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The simple sentence isn’t very interesting, is it? Why don’t we add some extra information? </a:t>
              </a:r>
            </a:p>
          </p:txBody>
        </p:sp>
      </p:grpSp>
      <p:pic>
        <p:nvPicPr>
          <p:cNvPr id="20" name="Picture 19">
            <a:extLst>
              <a:ext uri="{FF2B5EF4-FFF2-40B4-BE49-F238E27FC236}">
                <a16:creationId xmlns:a16="http://schemas.microsoft.com/office/drawing/2014/main" xmlns="" id="{4F3BB263-CB90-40AF-98E4-7C9AC4BA53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6021" y="2821642"/>
            <a:ext cx="4051065" cy="3823402"/>
          </a:xfrm>
          <a:prstGeom prst="rect">
            <a:avLst/>
          </a:prstGeom>
        </p:spPr>
      </p:pic>
    </p:spTree>
    <p:extLst>
      <p:ext uri="{BB962C8B-B14F-4D97-AF65-F5344CB8AC3E}">
        <p14:creationId xmlns:p14="http://schemas.microsoft.com/office/powerpoint/2010/main" val="148233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anim calcmode="lin" valueType="num">
                                      <p:cBhvr>
                                        <p:cTn id="18" dur="750" fill="hold"/>
                                        <p:tgtEl>
                                          <p:spTgt spid="6"/>
                                        </p:tgtEl>
                                        <p:attrNameLst>
                                          <p:attrName>ppt_x</p:attrName>
                                        </p:attrNameLst>
                                      </p:cBhvr>
                                      <p:tavLst>
                                        <p:tav tm="0">
                                          <p:val>
                                            <p:strVal val="#ppt_x"/>
                                          </p:val>
                                        </p:tav>
                                        <p:tav tm="100000">
                                          <p:val>
                                            <p:strVal val="#ppt_x"/>
                                          </p:val>
                                        </p:tav>
                                      </p:tavLst>
                                    </p:anim>
                                    <p:anim calcmode="lin" valueType="num">
                                      <p:cBhvr>
                                        <p:cTn id="19" dur="75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75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anim calcmode="lin" valueType="num">
                                      <p:cBhvr>
                                        <p:cTn id="29" dur="500" fill="hold"/>
                                        <p:tgtEl>
                                          <p:spTgt spid="24"/>
                                        </p:tgtEl>
                                        <p:attrNameLst>
                                          <p:attrName>ppt_x</p:attrName>
                                        </p:attrNameLst>
                                      </p:cBhvr>
                                      <p:tavLst>
                                        <p:tav tm="0">
                                          <p:val>
                                            <p:strVal val="#ppt_x"/>
                                          </p:val>
                                        </p:tav>
                                        <p:tav tm="100000">
                                          <p:val>
                                            <p:strVal val="#ppt_x"/>
                                          </p:val>
                                        </p:tav>
                                      </p:tavLst>
                                    </p:anim>
                                    <p:anim calcmode="lin" valueType="num">
                                      <p:cBhvr>
                                        <p:cTn id="30"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anim calcmode="lin" valueType="num">
                                      <p:cBhvr>
                                        <p:cTn id="36" dur="500" fill="hold"/>
                                        <p:tgtEl>
                                          <p:spTgt spid="15"/>
                                        </p:tgtEl>
                                        <p:attrNameLst>
                                          <p:attrName>ppt_x</p:attrName>
                                        </p:attrNameLst>
                                      </p:cBhvr>
                                      <p:tavLst>
                                        <p:tav tm="0">
                                          <p:val>
                                            <p:strVal val="#ppt_x"/>
                                          </p:val>
                                        </p:tav>
                                        <p:tav tm="100000">
                                          <p:val>
                                            <p:strVal val="#ppt_x"/>
                                          </p:val>
                                        </p:tav>
                                      </p:tavLst>
                                    </p:anim>
                                    <p:anim calcmode="lin" valueType="num">
                                      <p:cBhvr>
                                        <p:cTn id="37"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E17E92C-50CB-4A35-906B-A4010623C096}"/>
              </a:ext>
            </a:extLst>
          </p:cNvPr>
          <p:cNvSpPr txBox="1"/>
          <p:nvPr/>
        </p:nvSpPr>
        <p:spPr>
          <a:xfrm>
            <a:off x="755650" y="728663"/>
            <a:ext cx="7632700" cy="1077218"/>
          </a:xfrm>
          <a:prstGeom prst="rect">
            <a:avLst/>
          </a:prstGeom>
          <a:noFill/>
        </p:spPr>
        <p:txBody>
          <a:bodyPr wrap="square" rtlCol="0">
            <a:spAutoFit/>
          </a:bodyPr>
          <a:lstStyle/>
          <a:p>
            <a:pPr algn="ctr"/>
            <a:r>
              <a:rPr lang="en-GB" sz="3200" dirty="0">
                <a:latin typeface="+mj-lt"/>
              </a:rPr>
              <a:t>Relative Clauses </a:t>
            </a:r>
            <a:br>
              <a:rPr lang="en-GB" sz="3200" dirty="0">
                <a:latin typeface="+mj-lt"/>
              </a:rPr>
            </a:br>
            <a:r>
              <a:rPr lang="en-GB" sz="3200" dirty="0">
                <a:latin typeface="+mj-lt"/>
              </a:rPr>
              <a:t>and Relative Pronouns</a:t>
            </a:r>
          </a:p>
        </p:txBody>
      </p:sp>
      <p:grpSp>
        <p:nvGrpSpPr>
          <p:cNvPr id="15" name="Group 14">
            <a:extLst>
              <a:ext uri="{FF2B5EF4-FFF2-40B4-BE49-F238E27FC236}">
                <a16:creationId xmlns:a16="http://schemas.microsoft.com/office/drawing/2014/main" xmlns="" id="{6B01F87A-A060-444C-9C9A-00EA5E42C01D}"/>
              </a:ext>
            </a:extLst>
          </p:cNvPr>
          <p:cNvGrpSpPr>
            <a:grpSpLocks/>
          </p:cNvGrpSpPr>
          <p:nvPr/>
        </p:nvGrpSpPr>
        <p:grpSpPr bwMode="auto">
          <a:xfrm>
            <a:off x="755650" y="1972660"/>
            <a:ext cx="7632700" cy="432000"/>
            <a:chOff x="755650" y="1595580"/>
            <a:chExt cx="7632700" cy="431720"/>
          </a:xfrm>
        </p:grpSpPr>
        <p:sp>
          <p:nvSpPr>
            <p:cNvPr id="16" name="Rectangle 4">
              <a:extLst>
                <a:ext uri="{FF2B5EF4-FFF2-40B4-BE49-F238E27FC236}">
                  <a16:creationId xmlns:a16="http://schemas.microsoft.com/office/drawing/2014/main" xmlns="" id="{FEE5334E-5148-4584-8CC1-D449820B9E1D}"/>
                </a:ext>
              </a:extLst>
            </p:cNvPr>
            <p:cNvSpPr>
              <a:spLocks noChangeArrowheads="1"/>
            </p:cNvSpPr>
            <p:nvPr/>
          </p:nvSpPr>
          <p:spPr bwMode="auto">
            <a:xfrm>
              <a:off x="901668" y="1603429"/>
              <a:ext cx="7486682" cy="42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OK, still rather simple. How could we improve it?</a:t>
              </a:r>
            </a:p>
          </p:txBody>
        </p:sp>
        <p:sp>
          <p:nvSpPr>
            <p:cNvPr id="17" name="Rectangle 16">
              <a:extLst>
                <a:ext uri="{FF2B5EF4-FFF2-40B4-BE49-F238E27FC236}">
                  <a16:creationId xmlns:a16="http://schemas.microsoft.com/office/drawing/2014/main" xmlns="" id="{87FF0796-4409-4864-A93C-3FDAD30BBF56}"/>
                </a:ext>
              </a:extLst>
            </p:cNvPr>
            <p:cNvSpPr/>
            <p:nvPr/>
          </p:nvSpPr>
          <p:spPr>
            <a:xfrm>
              <a:off x="755650" y="1595580"/>
              <a:ext cx="57150" cy="431720"/>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pic>
        <p:nvPicPr>
          <p:cNvPr id="64" name="Picture 63">
            <a:extLst>
              <a:ext uri="{FF2B5EF4-FFF2-40B4-BE49-F238E27FC236}">
                <a16:creationId xmlns:a16="http://schemas.microsoft.com/office/drawing/2014/main" xmlns="" id="{0AEF330C-1662-4D9F-AB2C-ED9820F5FC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282" b="24499"/>
          <a:stretch/>
        </p:blipFill>
        <p:spPr>
          <a:xfrm>
            <a:off x="503237" y="2562224"/>
            <a:ext cx="8137525" cy="3810375"/>
          </a:xfrm>
          <a:prstGeom prst="roundRect">
            <a:avLst>
              <a:gd name="adj" fmla="val 3446"/>
            </a:avLst>
          </a:prstGeom>
          <a:solidFill>
            <a:srgbClr val="FFFFFF">
              <a:shade val="85000"/>
            </a:srgbClr>
          </a:solidFill>
          <a:ln>
            <a:noFill/>
          </a:ln>
          <a:effectLst/>
        </p:spPr>
      </p:pic>
      <p:grpSp>
        <p:nvGrpSpPr>
          <p:cNvPr id="67" name="Text box">
            <a:extLst>
              <a:ext uri="{FF2B5EF4-FFF2-40B4-BE49-F238E27FC236}">
                <a16:creationId xmlns:a16="http://schemas.microsoft.com/office/drawing/2014/main" xmlns="" id="{AD4C2AF3-0191-4BF1-884D-CA01AD398372}"/>
              </a:ext>
            </a:extLst>
          </p:cNvPr>
          <p:cNvGrpSpPr>
            <a:grpSpLocks/>
          </p:cNvGrpSpPr>
          <p:nvPr/>
        </p:nvGrpSpPr>
        <p:grpSpPr bwMode="auto">
          <a:xfrm>
            <a:off x="755650" y="2823205"/>
            <a:ext cx="6254747" cy="595436"/>
            <a:chOff x="1663194" y="2609226"/>
            <a:chExt cx="6195815" cy="566657"/>
          </a:xfrm>
        </p:grpSpPr>
        <p:sp>
          <p:nvSpPr>
            <p:cNvPr id="68" name="Rectangle 67">
              <a:extLst>
                <a:ext uri="{FF2B5EF4-FFF2-40B4-BE49-F238E27FC236}">
                  <a16:creationId xmlns:a16="http://schemas.microsoft.com/office/drawing/2014/main" xmlns="" id="{8BA6004F-D42B-4D3B-91BF-58AB596E8B6A}"/>
                </a:ext>
              </a:extLst>
            </p:cNvPr>
            <p:cNvSpPr/>
            <p:nvPr/>
          </p:nvSpPr>
          <p:spPr>
            <a:xfrm flipH="1">
              <a:off x="1760685" y="2631986"/>
              <a:ext cx="6098324" cy="531359"/>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69" name="Rectangle 68">
              <a:extLst>
                <a:ext uri="{FF2B5EF4-FFF2-40B4-BE49-F238E27FC236}">
                  <a16:creationId xmlns:a16="http://schemas.microsoft.com/office/drawing/2014/main" xmlns="" id="{0999D8BC-71B8-432D-A043-1270814AC7BB}"/>
                </a:ext>
              </a:extLst>
            </p:cNvPr>
            <p:cNvSpPr/>
            <p:nvPr/>
          </p:nvSpPr>
          <p:spPr>
            <a:xfrm>
              <a:off x="1663194" y="2609226"/>
              <a:ext cx="55825" cy="566657"/>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70" name="Rectangle 33">
              <a:extLst>
                <a:ext uri="{FF2B5EF4-FFF2-40B4-BE49-F238E27FC236}">
                  <a16:creationId xmlns:a16="http://schemas.microsoft.com/office/drawing/2014/main" xmlns="" id="{2D38DF12-D962-4A97-9840-2D1C05080105}"/>
                </a:ext>
              </a:extLst>
            </p:cNvPr>
            <p:cNvSpPr>
              <a:spLocks noChangeArrowheads="1"/>
            </p:cNvSpPr>
            <p:nvPr/>
          </p:nvSpPr>
          <p:spPr bwMode="auto">
            <a:xfrm>
              <a:off x="1770077" y="2723689"/>
              <a:ext cx="5289712" cy="35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Let’s make it a multi-clause sentence. </a:t>
              </a:r>
            </a:p>
          </p:txBody>
        </p:sp>
      </p:grpSp>
      <p:grpSp>
        <p:nvGrpSpPr>
          <p:cNvPr id="76" name="Text box">
            <a:extLst>
              <a:ext uri="{FF2B5EF4-FFF2-40B4-BE49-F238E27FC236}">
                <a16:creationId xmlns:a16="http://schemas.microsoft.com/office/drawing/2014/main" xmlns="" id="{A826CF88-FCAE-43A7-A324-7CF25495D3E0}"/>
              </a:ext>
            </a:extLst>
          </p:cNvPr>
          <p:cNvGrpSpPr>
            <a:grpSpLocks/>
          </p:cNvGrpSpPr>
          <p:nvPr/>
        </p:nvGrpSpPr>
        <p:grpSpPr bwMode="auto">
          <a:xfrm>
            <a:off x="755650" y="3619956"/>
            <a:ext cx="6254746" cy="900000"/>
            <a:chOff x="1663194" y="2619902"/>
            <a:chExt cx="6195814" cy="856502"/>
          </a:xfrm>
        </p:grpSpPr>
        <p:sp>
          <p:nvSpPr>
            <p:cNvPr id="77" name="Rectangle 76">
              <a:extLst>
                <a:ext uri="{FF2B5EF4-FFF2-40B4-BE49-F238E27FC236}">
                  <a16:creationId xmlns:a16="http://schemas.microsoft.com/office/drawing/2014/main" xmlns="" id="{F9D421EB-45FA-4FAE-A5B7-AD7CD3AFF49B}"/>
                </a:ext>
              </a:extLst>
            </p:cNvPr>
            <p:cNvSpPr/>
            <p:nvPr/>
          </p:nvSpPr>
          <p:spPr>
            <a:xfrm flipH="1">
              <a:off x="1760684" y="2631986"/>
              <a:ext cx="6098324" cy="828270"/>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78" name="Rectangle 77">
              <a:extLst>
                <a:ext uri="{FF2B5EF4-FFF2-40B4-BE49-F238E27FC236}">
                  <a16:creationId xmlns:a16="http://schemas.microsoft.com/office/drawing/2014/main" xmlns="" id="{16D7554B-2BD5-471B-9782-04A133FDF7FA}"/>
                </a:ext>
              </a:extLst>
            </p:cNvPr>
            <p:cNvSpPr/>
            <p:nvPr/>
          </p:nvSpPr>
          <p:spPr>
            <a:xfrm>
              <a:off x="1663194" y="2619902"/>
              <a:ext cx="55825" cy="856502"/>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79" name="Rectangle 33">
              <a:extLst>
                <a:ext uri="{FF2B5EF4-FFF2-40B4-BE49-F238E27FC236}">
                  <a16:creationId xmlns:a16="http://schemas.microsoft.com/office/drawing/2014/main" xmlns="" id="{BEF05F56-5B5F-4875-8A78-EFA96569D1B3}"/>
                </a:ext>
              </a:extLst>
            </p:cNvPr>
            <p:cNvSpPr>
              <a:spLocks noChangeArrowheads="1"/>
            </p:cNvSpPr>
            <p:nvPr/>
          </p:nvSpPr>
          <p:spPr bwMode="auto">
            <a:xfrm>
              <a:off x="1770077" y="2723689"/>
              <a:ext cx="5315244" cy="615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dirty="0"/>
                <a:t>We can add a subordinate clause to the main clause. This is also known as a complex sentence.</a:t>
              </a:r>
              <a:endParaRPr lang="en-GB" altLang="en-US" dirty="0"/>
            </a:p>
          </p:txBody>
        </p:sp>
      </p:grpSp>
      <p:grpSp>
        <p:nvGrpSpPr>
          <p:cNvPr id="80" name="Text box">
            <a:extLst>
              <a:ext uri="{FF2B5EF4-FFF2-40B4-BE49-F238E27FC236}">
                <a16:creationId xmlns:a16="http://schemas.microsoft.com/office/drawing/2014/main" xmlns="" id="{07652DD2-1C23-4C16-A98A-6AC042D6CA67}"/>
              </a:ext>
            </a:extLst>
          </p:cNvPr>
          <p:cNvGrpSpPr>
            <a:grpSpLocks/>
          </p:cNvGrpSpPr>
          <p:nvPr/>
        </p:nvGrpSpPr>
        <p:grpSpPr bwMode="auto">
          <a:xfrm>
            <a:off x="755650" y="4731673"/>
            <a:ext cx="6254747" cy="1160332"/>
            <a:chOff x="1663194" y="2630499"/>
            <a:chExt cx="6195815" cy="1104250"/>
          </a:xfrm>
        </p:grpSpPr>
        <p:sp>
          <p:nvSpPr>
            <p:cNvPr id="81" name="Rectangle 80">
              <a:extLst>
                <a:ext uri="{FF2B5EF4-FFF2-40B4-BE49-F238E27FC236}">
                  <a16:creationId xmlns:a16="http://schemas.microsoft.com/office/drawing/2014/main" xmlns="" id="{E6DDEAA9-2AA1-49FB-8A64-6BA9E3432968}"/>
                </a:ext>
              </a:extLst>
            </p:cNvPr>
            <p:cNvSpPr/>
            <p:nvPr/>
          </p:nvSpPr>
          <p:spPr>
            <a:xfrm flipH="1">
              <a:off x="1760685" y="2631986"/>
              <a:ext cx="6098324" cy="1094432"/>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82" name="Rectangle 81">
              <a:extLst>
                <a:ext uri="{FF2B5EF4-FFF2-40B4-BE49-F238E27FC236}">
                  <a16:creationId xmlns:a16="http://schemas.microsoft.com/office/drawing/2014/main" xmlns="" id="{F0A168C7-B238-4CFF-941D-29C05B7E1EE3}"/>
                </a:ext>
              </a:extLst>
            </p:cNvPr>
            <p:cNvSpPr/>
            <p:nvPr/>
          </p:nvSpPr>
          <p:spPr>
            <a:xfrm>
              <a:off x="1663194" y="2630499"/>
              <a:ext cx="55825" cy="1104250"/>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83" name="Rectangle 33">
              <a:extLst>
                <a:ext uri="{FF2B5EF4-FFF2-40B4-BE49-F238E27FC236}">
                  <a16:creationId xmlns:a16="http://schemas.microsoft.com/office/drawing/2014/main" xmlns="" id="{EE1862A2-B09D-49C5-8A04-098C836764C1}"/>
                </a:ext>
              </a:extLst>
            </p:cNvPr>
            <p:cNvSpPr>
              <a:spLocks noChangeArrowheads="1"/>
            </p:cNvSpPr>
            <p:nvPr/>
          </p:nvSpPr>
          <p:spPr bwMode="auto">
            <a:xfrm>
              <a:off x="1770077" y="2741818"/>
              <a:ext cx="5289712" cy="87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The subordinate clause must have its own subject and verb. The subordinate clause does not make sense on its own. </a:t>
              </a:r>
            </a:p>
          </p:txBody>
        </p:sp>
      </p:grpSp>
      <p:pic>
        <p:nvPicPr>
          <p:cNvPr id="66" name="Picture 65">
            <a:extLst>
              <a:ext uri="{FF2B5EF4-FFF2-40B4-BE49-F238E27FC236}">
                <a16:creationId xmlns:a16="http://schemas.microsoft.com/office/drawing/2014/main" xmlns="" id="{5493CC7F-A987-49BF-8C8C-7D98CD8F3D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0471" y="1990629"/>
            <a:ext cx="2760582" cy="4867371"/>
          </a:xfrm>
          <a:prstGeom prst="rect">
            <a:avLst/>
          </a:prstGeom>
        </p:spPr>
      </p:pic>
      <p:grpSp>
        <p:nvGrpSpPr>
          <p:cNvPr id="65" name="Group 64">
            <a:extLst>
              <a:ext uri="{FF2B5EF4-FFF2-40B4-BE49-F238E27FC236}">
                <a16:creationId xmlns:a16="http://schemas.microsoft.com/office/drawing/2014/main" xmlns="" id="{1EED6DE2-3DBF-49A6-8CFC-0CDAAF3C598A}"/>
              </a:ext>
            </a:extLst>
          </p:cNvPr>
          <p:cNvGrpSpPr>
            <a:grpSpLocks/>
          </p:cNvGrpSpPr>
          <p:nvPr/>
        </p:nvGrpSpPr>
        <p:grpSpPr bwMode="auto">
          <a:xfrm>
            <a:off x="755650" y="3038475"/>
            <a:ext cx="7632700" cy="699404"/>
            <a:chOff x="755650" y="1584391"/>
            <a:chExt cx="7632700" cy="698952"/>
          </a:xfrm>
        </p:grpSpPr>
        <p:sp>
          <p:nvSpPr>
            <p:cNvPr id="71" name="Rectangle 4">
              <a:extLst>
                <a:ext uri="{FF2B5EF4-FFF2-40B4-BE49-F238E27FC236}">
                  <a16:creationId xmlns:a16="http://schemas.microsoft.com/office/drawing/2014/main" xmlns="" id="{191E60AB-E192-456F-8046-4432DED6EC73}"/>
                </a:ext>
              </a:extLst>
            </p:cNvPr>
            <p:cNvSpPr>
              <a:spLocks noChangeArrowheads="1"/>
            </p:cNvSpPr>
            <p:nvPr/>
          </p:nvSpPr>
          <p:spPr bwMode="auto">
            <a:xfrm>
              <a:off x="901668" y="1584391"/>
              <a:ext cx="7486682" cy="69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The second sentence adds some extra information to the first one, so we can add it to the simple sentence to make a complex sentence, like this:</a:t>
              </a:r>
            </a:p>
          </p:txBody>
        </p:sp>
        <p:sp>
          <p:nvSpPr>
            <p:cNvPr id="72" name="Rectangle 71">
              <a:extLst>
                <a:ext uri="{FF2B5EF4-FFF2-40B4-BE49-F238E27FC236}">
                  <a16:creationId xmlns:a16="http://schemas.microsoft.com/office/drawing/2014/main" xmlns="" id="{574BB4AF-F261-43E0-96E4-A4E352A666D2}"/>
                </a:ext>
              </a:extLst>
            </p:cNvPr>
            <p:cNvSpPr/>
            <p:nvPr/>
          </p:nvSpPr>
          <p:spPr>
            <a:xfrm>
              <a:off x="755650" y="1604539"/>
              <a:ext cx="57150" cy="638874"/>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88" name="Group 87">
            <a:extLst>
              <a:ext uri="{FF2B5EF4-FFF2-40B4-BE49-F238E27FC236}">
                <a16:creationId xmlns:a16="http://schemas.microsoft.com/office/drawing/2014/main" xmlns="" id="{D3561EC9-7E88-47EE-A980-EA3219950CF4}"/>
              </a:ext>
            </a:extLst>
          </p:cNvPr>
          <p:cNvGrpSpPr>
            <a:grpSpLocks/>
          </p:cNvGrpSpPr>
          <p:nvPr/>
        </p:nvGrpSpPr>
        <p:grpSpPr bwMode="auto">
          <a:xfrm>
            <a:off x="-78377" y="4022252"/>
            <a:ext cx="9326879" cy="884413"/>
            <a:chOff x="2055966" y="4734158"/>
            <a:chExt cx="5043043" cy="884413"/>
          </a:xfrm>
          <a:solidFill>
            <a:srgbClr val="BCBCE9"/>
          </a:solidFill>
        </p:grpSpPr>
        <p:sp>
          <p:nvSpPr>
            <p:cNvPr id="89" name="Rectangle 88">
              <a:extLst>
                <a:ext uri="{FF2B5EF4-FFF2-40B4-BE49-F238E27FC236}">
                  <a16:creationId xmlns:a16="http://schemas.microsoft.com/office/drawing/2014/main" xmlns="" id="{A35D2D88-AD1F-4EF7-9670-F04CA089C69C}"/>
                </a:ext>
              </a:extLst>
            </p:cNvPr>
            <p:cNvSpPr/>
            <p:nvPr/>
          </p:nvSpPr>
          <p:spPr>
            <a:xfrm>
              <a:off x="2055966" y="4734158"/>
              <a:ext cx="5043043" cy="884413"/>
            </a:xfrm>
            <a:prstGeom prst="rect">
              <a:avLst/>
            </a:prstGeom>
            <a:solidFill>
              <a:srgbClr val="90C7E5"/>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90" name="Rectangle 70">
              <a:extLst>
                <a:ext uri="{FF2B5EF4-FFF2-40B4-BE49-F238E27FC236}">
                  <a16:creationId xmlns:a16="http://schemas.microsoft.com/office/drawing/2014/main" xmlns="" id="{43A05F08-7F8D-44BB-A0F2-B25F7B5606B9}"/>
                </a:ext>
              </a:extLst>
            </p:cNvPr>
            <p:cNvSpPr>
              <a:spLocks noChangeArrowheads="1"/>
            </p:cNvSpPr>
            <p:nvPr/>
          </p:nvSpPr>
          <p:spPr bwMode="auto">
            <a:xfrm>
              <a:off x="2098345" y="4986754"/>
              <a:ext cx="4944159" cy="369332"/>
            </a:xfrm>
            <a:prstGeom prst="rect">
              <a:avLst/>
            </a:prstGeom>
            <a:noFill/>
            <a:ln w="9525">
              <a:noFill/>
              <a:miter lim="800000"/>
              <a:headEnd/>
              <a:tailEnd/>
            </a:ln>
            <a:extLst/>
          </p:spPr>
          <p:txBody>
            <a:bodyPr wrap="square">
              <a:spAutoFit/>
            </a:bodyPr>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fontAlgn="base">
                <a:spcBef>
                  <a:spcPct val="0"/>
                </a:spcBef>
                <a:spcAft>
                  <a:spcPct val="0"/>
                </a:spcAft>
                <a:defRPr>
                  <a:solidFill>
                    <a:schemeClr val="tx1"/>
                  </a:solidFill>
                  <a:latin typeface="Twinkl" pitchFamily="2" charset="0"/>
                </a:defRPr>
              </a:lvl6pPr>
              <a:lvl7pPr marL="2971800" indent="-228600" fontAlgn="base">
                <a:spcBef>
                  <a:spcPct val="0"/>
                </a:spcBef>
                <a:spcAft>
                  <a:spcPct val="0"/>
                </a:spcAft>
                <a:defRPr>
                  <a:solidFill>
                    <a:schemeClr val="tx1"/>
                  </a:solidFill>
                  <a:latin typeface="Twinkl" pitchFamily="2" charset="0"/>
                </a:defRPr>
              </a:lvl7pPr>
              <a:lvl8pPr marL="3429000" indent="-228600" fontAlgn="base">
                <a:spcBef>
                  <a:spcPct val="0"/>
                </a:spcBef>
                <a:spcAft>
                  <a:spcPct val="0"/>
                </a:spcAft>
                <a:defRPr>
                  <a:solidFill>
                    <a:schemeClr val="tx1"/>
                  </a:solidFill>
                  <a:latin typeface="Twinkl" pitchFamily="2" charset="0"/>
                </a:defRPr>
              </a:lvl8pPr>
              <a:lvl9pPr marL="3886200" indent="-228600" fontAlgn="base">
                <a:spcBef>
                  <a:spcPct val="0"/>
                </a:spcBef>
                <a:spcAft>
                  <a:spcPct val="0"/>
                </a:spcAft>
                <a:defRPr>
                  <a:solidFill>
                    <a:schemeClr val="tx1"/>
                  </a:solidFill>
                  <a:latin typeface="Twinkl" pitchFamily="2" charset="0"/>
                </a:defRPr>
              </a:lvl9pPr>
            </a:lstStyle>
            <a:p>
              <a:pPr lvl="0" algn="ctr" eaLnBrk="0" fontAlgn="base" hangingPunct="0">
                <a:spcBef>
                  <a:spcPct val="0"/>
                </a:spcBef>
                <a:spcAft>
                  <a:spcPct val="0"/>
                </a:spcAft>
                <a:defRPr/>
              </a:pPr>
              <a:r>
                <a:rPr lang="en-GB" dirty="0">
                  <a:latin typeface="+mn-lt"/>
                </a:rPr>
                <a:t>John, </a:t>
              </a:r>
              <a:r>
                <a:rPr lang="en-GB" b="1" dirty="0">
                  <a:latin typeface="+mn-lt"/>
                </a:rPr>
                <a:t>who was in the hall</a:t>
              </a:r>
              <a:r>
                <a:rPr lang="en-GB" dirty="0">
                  <a:latin typeface="+mn-lt"/>
                </a:rPr>
                <a:t>, was playing the piano. </a:t>
              </a:r>
            </a:p>
          </p:txBody>
        </p:sp>
      </p:grpSp>
      <p:sp>
        <p:nvSpPr>
          <p:cNvPr id="91" name="Rectangle 90">
            <a:extLst>
              <a:ext uri="{FF2B5EF4-FFF2-40B4-BE49-F238E27FC236}">
                <a16:creationId xmlns:a16="http://schemas.microsoft.com/office/drawing/2014/main" xmlns="" id="{B6E7B266-1713-4554-BA74-B212AE5FDFDA}"/>
              </a:ext>
            </a:extLst>
          </p:cNvPr>
          <p:cNvSpPr/>
          <p:nvPr/>
        </p:nvSpPr>
        <p:spPr>
          <a:xfrm>
            <a:off x="2581531" y="4599680"/>
            <a:ext cx="2147563" cy="45719"/>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2" name="Group 91">
            <a:extLst>
              <a:ext uri="{FF2B5EF4-FFF2-40B4-BE49-F238E27FC236}">
                <a16:creationId xmlns:a16="http://schemas.microsoft.com/office/drawing/2014/main" xmlns="" id="{28783F7E-6456-4C89-8446-9FF1F3739144}"/>
              </a:ext>
            </a:extLst>
          </p:cNvPr>
          <p:cNvGrpSpPr>
            <a:grpSpLocks/>
          </p:cNvGrpSpPr>
          <p:nvPr/>
        </p:nvGrpSpPr>
        <p:grpSpPr bwMode="auto">
          <a:xfrm>
            <a:off x="1044386" y="5280677"/>
            <a:ext cx="3255311" cy="747528"/>
            <a:chOff x="4057066" y="4874331"/>
            <a:chExt cx="3255025" cy="747528"/>
          </a:xfrm>
        </p:grpSpPr>
        <p:sp>
          <p:nvSpPr>
            <p:cNvPr id="93" name="Rectangle 92">
              <a:extLst>
                <a:ext uri="{FF2B5EF4-FFF2-40B4-BE49-F238E27FC236}">
                  <a16:creationId xmlns:a16="http://schemas.microsoft.com/office/drawing/2014/main" xmlns="" id="{6107CBCF-5FD2-4CC8-87D5-55443D887E1F}"/>
                </a:ext>
              </a:extLst>
            </p:cNvPr>
            <p:cNvSpPr/>
            <p:nvPr/>
          </p:nvSpPr>
          <p:spPr>
            <a:xfrm>
              <a:off x="4057066" y="4874331"/>
              <a:ext cx="3255025" cy="747528"/>
            </a:xfrm>
            <a:prstGeom prst="rect">
              <a:avLst/>
            </a:prstGeom>
            <a:solidFill>
              <a:schemeClr val="bg1">
                <a:alpha val="40000"/>
              </a:schemeClr>
            </a:solidFill>
            <a:ln w="28575">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94" name="Rectangle 70">
              <a:extLst>
                <a:ext uri="{FF2B5EF4-FFF2-40B4-BE49-F238E27FC236}">
                  <a16:creationId xmlns:a16="http://schemas.microsoft.com/office/drawing/2014/main" xmlns="" id="{1C0063C8-D9B1-4D5E-AF50-A28FC4D707D2}"/>
                </a:ext>
              </a:extLst>
            </p:cNvPr>
            <p:cNvSpPr>
              <a:spLocks noChangeArrowheads="1"/>
            </p:cNvSpPr>
            <p:nvPr/>
          </p:nvSpPr>
          <p:spPr bwMode="auto">
            <a:xfrm>
              <a:off x="4162769" y="4958179"/>
              <a:ext cx="307313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buNone/>
                <a:defRPr/>
              </a:pPr>
              <a:r>
                <a:rPr lang="en-GB" dirty="0">
                  <a:solidFill>
                    <a:schemeClr val="tx1"/>
                  </a:solidFill>
                </a:rPr>
                <a:t>The subordinate clause does not make sense on its own. </a:t>
              </a:r>
            </a:p>
          </p:txBody>
        </p:sp>
      </p:grpSp>
      <p:cxnSp>
        <p:nvCxnSpPr>
          <p:cNvPr id="95" name="Straight Connector 94">
            <a:extLst>
              <a:ext uri="{FF2B5EF4-FFF2-40B4-BE49-F238E27FC236}">
                <a16:creationId xmlns:a16="http://schemas.microsoft.com/office/drawing/2014/main" xmlns="" id="{F48E694F-A124-4EA6-BC4A-D040F589730D}"/>
              </a:ext>
            </a:extLst>
          </p:cNvPr>
          <p:cNvCxnSpPr>
            <a:cxnSpLocks/>
          </p:cNvCxnSpPr>
          <p:nvPr/>
        </p:nvCxnSpPr>
        <p:spPr bwMode="auto">
          <a:xfrm flipH="1">
            <a:off x="3061447" y="4624846"/>
            <a:ext cx="887089" cy="656299"/>
          </a:xfrm>
          <a:prstGeom prst="line">
            <a:avLst/>
          </a:prstGeom>
          <a:ln w="28575">
            <a:solidFill>
              <a:srgbClr val="00639A"/>
            </a:solidFill>
          </a:ln>
        </p:spPr>
        <p:style>
          <a:lnRef idx="1">
            <a:schemeClr val="accent1"/>
          </a:lnRef>
          <a:fillRef idx="0">
            <a:schemeClr val="accent1"/>
          </a:fillRef>
          <a:effectRef idx="0">
            <a:schemeClr val="accent1"/>
          </a:effectRef>
          <a:fontRef idx="minor">
            <a:schemeClr val="tx1"/>
          </a:fontRef>
        </p:style>
      </p:cxnSp>
      <p:grpSp>
        <p:nvGrpSpPr>
          <p:cNvPr id="96" name="Text box">
            <a:extLst>
              <a:ext uri="{FF2B5EF4-FFF2-40B4-BE49-F238E27FC236}">
                <a16:creationId xmlns:a16="http://schemas.microsoft.com/office/drawing/2014/main" xmlns="" id="{511A3DBB-B176-4996-938B-8096205094FA}"/>
              </a:ext>
            </a:extLst>
          </p:cNvPr>
          <p:cNvGrpSpPr>
            <a:grpSpLocks/>
          </p:cNvGrpSpPr>
          <p:nvPr/>
        </p:nvGrpSpPr>
        <p:grpSpPr bwMode="auto">
          <a:xfrm>
            <a:off x="755650" y="2251510"/>
            <a:ext cx="5447925" cy="432002"/>
            <a:chOff x="1663194" y="2737790"/>
            <a:chExt cx="5396595" cy="411120"/>
          </a:xfrm>
        </p:grpSpPr>
        <p:sp>
          <p:nvSpPr>
            <p:cNvPr id="98" name="Rectangle 97">
              <a:extLst>
                <a:ext uri="{FF2B5EF4-FFF2-40B4-BE49-F238E27FC236}">
                  <a16:creationId xmlns:a16="http://schemas.microsoft.com/office/drawing/2014/main" xmlns="" id="{A54E101F-3625-4616-BCCE-FC5BB4642CF7}"/>
                </a:ext>
              </a:extLst>
            </p:cNvPr>
            <p:cNvSpPr/>
            <p:nvPr/>
          </p:nvSpPr>
          <p:spPr>
            <a:xfrm>
              <a:off x="1663194" y="2737790"/>
              <a:ext cx="55825" cy="411120"/>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99" name="Rectangle 33">
              <a:extLst>
                <a:ext uri="{FF2B5EF4-FFF2-40B4-BE49-F238E27FC236}">
                  <a16:creationId xmlns:a16="http://schemas.microsoft.com/office/drawing/2014/main" xmlns="" id="{5C6422C1-6103-4A87-AF2F-0FC21420EC2E}"/>
                </a:ext>
              </a:extLst>
            </p:cNvPr>
            <p:cNvSpPr>
              <a:spLocks noChangeArrowheads="1"/>
            </p:cNvSpPr>
            <p:nvPr/>
          </p:nvSpPr>
          <p:spPr bwMode="auto">
            <a:xfrm>
              <a:off x="1770077" y="2756221"/>
              <a:ext cx="5289712" cy="351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John was playing the piano.</a:t>
              </a:r>
            </a:p>
          </p:txBody>
        </p:sp>
      </p:grpSp>
    </p:spTree>
    <p:extLst>
      <p:ext uri="{BB962C8B-B14F-4D97-AF65-F5344CB8AC3E}">
        <p14:creationId xmlns:p14="http://schemas.microsoft.com/office/powerpoint/2010/main" val="69469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fade">
                                      <p:cBhvr>
                                        <p:cTn id="11" dur="500"/>
                                        <p:tgtEl>
                                          <p:spTgt spid="67"/>
                                        </p:tgtEl>
                                      </p:cBhvr>
                                    </p:animEffect>
                                    <p:anim calcmode="lin" valueType="num">
                                      <p:cBhvr>
                                        <p:cTn id="12" dur="500" fill="hold"/>
                                        <p:tgtEl>
                                          <p:spTgt spid="67"/>
                                        </p:tgtEl>
                                        <p:attrNameLst>
                                          <p:attrName>ppt_x</p:attrName>
                                        </p:attrNameLst>
                                      </p:cBhvr>
                                      <p:tavLst>
                                        <p:tav tm="0">
                                          <p:val>
                                            <p:strVal val="#ppt_x"/>
                                          </p:val>
                                        </p:tav>
                                        <p:tav tm="100000">
                                          <p:val>
                                            <p:strVal val="#ppt_x"/>
                                          </p:val>
                                        </p:tav>
                                      </p:tavLst>
                                    </p:anim>
                                    <p:anim calcmode="lin" valueType="num">
                                      <p:cBhvr>
                                        <p:cTn id="13" dur="5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6"/>
                                        </p:tgtEl>
                                        <p:attrNameLst>
                                          <p:attrName>style.visibility</p:attrName>
                                        </p:attrNameLst>
                                      </p:cBhvr>
                                      <p:to>
                                        <p:strVal val="visible"/>
                                      </p:to>
                                    </p:set>
                                    <p:animEffect transition="in" filter="fade">
                                      <p:cBhvr>
                                        <p:cTn id="18" dur="500"/>
                                        <p:tgtEl>
                                          <p:spTgt spid="76"/>
                                        </p:tgtEl>
                                      </p:cBhvr>
                                    </p:animEffect>
                                    <p:anim calcmode="lin" valueType="num">
                                      <p:cBhvr>
                                        <p:cTn id="19" dur="500" fill="hold"/>
                                        <p:tgtEl>
                                          <p:spTgt spid="76"/>
                                        </p:tgtEl>
                                        <p:attrNameLst>
                                          <p:attrName>ppt_x</p:attrName>
                                        </p:attrNameLst>
                                      </p:cBhvr>
                                      <p:tavLst>
                                        <p:tav tm="0">
                                          <p:val>
                                            <p:strVal val="#ppt_x"/>
                                          </p:val>
                                        </p:tav>
                                        <p:tav tm="100000">
                                          <p:val>
                                            <p:strVal val="#ppt_x"/>
                                          </p:val>
                                        </p:tav>
                                      </p:tavLst>
                                    </p:anim>
                                    <p:anim calcmode="lin" valueType="num">
                                      <p:cBhvr>
                                        <p:cTn id="20" dur="5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0"/>
                                        </p:tgtEl>
                                        <p:attrNameLst>
                                          <p:attrName>style.visibility</p:attrName>
                                        </p:attrNameLst>
                                      </p:cBhvr>
                                      <p:to>
                                        <p:strVal val="visible"/>
                                      </p:to>
                                    </p:set>
                                    <p:animEffect transition="in" filter="fade">
                                      <p:cBhvr>
                                        <p:cTn id="25" dur="500"/>
                                        <p:tgtEl>
                                          <p:spTgt spid="80"/>
                                        </p:tgtEl>
                                      </p:cBhvr>
                                    </p:animEffect>
                                    <p:anim calcmode="lin" valueType="num">
                                      <p:cBhvr>
                                        <p:cTn id="26" dur="500" fill="hold"/>
                                        <p:tgtEl>
                                          <p:spTgt spid="80"/>
                                        </p:tgtEl>
                                        <p:attrNameLst>
                                          <p:attrName>ppt_x</p:attrName>
                                        </p:attrNameLst>
                                      </p:cBhvr>
                                      <p:tavLst>
                                        <p:tav tm="0">
                                          <p:val>
                                            <p:strVal val="#ppt_x"/>
                                          </p:val>
                                        </p:tav>
                                        <p:tav tm="100000">
                                          <p:val>
                                            <p:strVal val="#ppt_x"/>
                                          </p:val>
                                        </p:tav>
                                      </p:tavLst>
                                    </p:anim>
                                    <p:anim calcmode="lin" valueType="num">
                                      <p:cBhvr>
                                        <p:cTn id="27" dur="5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64"/>
                                        </p:tgtEl>
                                      </p:cBhvr>
                                    </p:animEffect>
                                    <p:set>
                                      <p:cBhvr>
                                        <p:cTn id="32" dur="1" fill="hold">
                                          <p:stCondLst>
                                            <p:cond delay="499"/>
                                          </p:stCondLst>
                                        </p:cTn>
                                        <p:tgtEl>
                                          <p:spTgt spid="64"/>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67"/>
                                        </p:tgtEl>
                                      </p:cBhvr>
                                    </p:animEffect>
                                    <p:set>
                                      <p:cBhvr>
                                        <p:cTn id="35" dur="1" fill="hold">
                                          <p:stCondLst>
                                            <p:cond delay="499"/>
                                          </p:stCondLst>
                                        </p:cTn>
                                        <p:tgtEl>
                                          <p:spTgt spid="67"/>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76"/>
                                        </p:tgtEl>
                                      </p:cBhvr>
                                    </p:animEffect>
                                    <p:set>
                                      <p:cBhvr>
                                        <p:cTn id="38" dur="1" fill="hold">
                                          <p:stCondLst>
                                            <p:cond delay="499"/>
                                          </p:stCondLst>
                                        </p:cTn>
                                        <p:tgtEl>
                                          <p:spTgt spid="76"/>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80"/>
                                        </p:tgtEl>
                                      </p:cBhvr>
                                    </p:animEffect>
                                    <p:set>
                                      <p:cBhvr>
                                        <p:cTn id="41" dur="1" fill="hold">
                                          <p:stCondLst>
                                            <p:cond delay="499"/>
                                          </p:stCondLst>
                                        </p:cTn>
                                        <p:tgtEl>
                                          <p:spTgt spid="80"/>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66"/>
                                        </p:tgtEl>
                                      </p:cBhvr>
                                    </p:animEffect>
                                    <p:set>
                                      <p:cBhvr>
                                        <p:cTn id="47" dur="1" fill="hold">
                                          <p:stCondLst>
                                            <p:cond delay="499"/>
                                          </p:stCondLst>
                                        </p:cTn>
                                        <p:tgtEl>
                                          <p:spTgt spid="66"/>
                                        </p:tgtEl>
                                        <p:attrNameLst>
                                          <p:attrName>style.visibility</p:attrName>
                                        </p:attrNameLst>
                                      </p:cBhvr>
                                      <p:to>
                                        <p:strVal val="hidden"/>
                                      </p:to>
                                    </p:set>
                                  </p:childTnLst>
                                </p:cTn>
                              </p:par>
                            </p:childTnLst>
                          </p:cTn>
                        </p:par>
                        <p:par>
                          <p:cTn id="48" fill="hold">
                            <p:stCondLst>
                              <p:cond delay="500"/>
                            </p:stCondLst>
                            <p:childTnLst>
                              <p:par>
                                <p:cTn id="49" presetID="42" presetClass="entr" presetSubtype="0" fill="hold" nodeType="afterEffect">
                                  <p:stCondLst>
                                    <p:cond delay="0"/>
                                  </p:stCondLst>
                                  <p:childTnLst>
                                    <p:set>
                                      <p:cBhvr>
                                        <p:cTn id="50" dur="1" fill="hold">
                                          <p:stCondLst>
                                            <p:cond delay="0"/>
                                          </p:stCondLst>
                                        </p:cTn>
                                        <p:tgtEl>
                                          <p:spTgt spid="96"/>
                                        </p:tgtEl>
                                        <p:attrNameLst>
                                          <p:attrName>style.visibility</p:attrName>
                                        </p:attrNameLst>
                                      </p:cBhvr>
                                      <p:to>
                                        <p:strVal val="visible"/>
                                      </p:to>
                                    </p:set>
                                    <p:animEffect transition="in" filter="fade">
                                      <p:cBhvr>
                                        <p:cTn id="51" dur="500"/>
                                        <p:tgtEl>
                                          <p:spTgt spid="96"/>
                                        </p:tgtEl>
                                      </p:cBhvr>
                                    </p:animEffect>
                                    <p:anim calcmode="lin" valueType="num">
                                      <p:cBhvr>
                                        <p:cTn id="52" dur="500" fill="hold"/>
                                        <p:tgtEl>
                                          <p:spTgt spid="96"/>
                                        </p:tgtEl>
                                        <p:attrNameLst>
                                          <p:attrName>ppt_x</p:attrName>
                                        </p:attrNameLst>
                                      </p:cBhvr>
                                      <p:tavLst>
                                        <p:tav tm="0">
                                          <p:val>
                                            <p:strVal val="#ppt_x"/>
                                          </p:val>
                                        </p:tav>
                                        <p:tav tm="100000">
                                          <p:val>
                                            <p:strVal val="#ppt_x"/>
                                          </p:val>
                                        </p:tav>
                                      </p:tavLst>
                                    </p:anim>
                                    <p:anim calcmode="lin" valueType="num">
                                      <p:cBhvr>
                                        <p:cTn id="53" dur="500" fill="hold"/>
                                        <p:tgtEl>
                                          <p:spTgt spid="9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65"/>
                                        </p:tgtEl>
                                        <p:attrNameLst>
                                          <p:attrName>style.visibility</p:attrName>
                                        </p:attrNameLst>
                                      </p:cBhvr>
                                      <p:to>
                                        <p:strVal val="visible"/>
                                      </p:to>
                                    </p:set>
                                    <p:animEffect transition="in" filter="fade">
                                      <p:cBhvr>
                                        <p:cTn id="58" dur="500"/>
                                        <p:tgtEl>
                                          <p:spTgt spid="65"/>
                                        </p:tgtEl>
                                      </p:cBhvr>
                                    </p:animEffect>
                                    <p:anim calcmode="lin" valueType="num">
                                      <p:cBhvr>
                                        <p:cTn id="59" dur="500" fill="hold"/>
                                        <p:tgtEl>
                                          <p:spTgt spid="65"/>
                                        </p:tgtEl>
                                        <p:attrNameLst>
                                          <p:attrName>ppt_x</p:attrName>
                                        </p:attrNameLst>
                                      </p:cBhvr>
                                      <p:tavLst>
                                        <p:tav tm="0">
                                          <p:val>
                                            <p:strVal val="#ppt_x"/>
                                          </p:val>
                                        </p:tav>
                                        <p:tav tm="100000">
                                          <p:val>
                                            <p:strVal val="#ppt_x"/>
                                          </p:val>
                                        </p:tav>
                                      </p:tavLst>
                                    </p:anim>
                                    <p:anim calcmode="lin" valueType="num">
                                      <p:cBhvr>
                                        <p:cTn id="60" dur="5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88"/>
                                        </p:tgtEl>
                                        <p:attrNameLst>
                                          <p:attrName>style.visibility</p:attrName>
                                        </p:attrNameLst>
                                      </p:cBhvr>
                                      <p:to>
                                        <p:strVal val="visible"/>
                                      </p:to>
                                    </p:set>
                                    <p:animEffect transition="in" filter="fade">
                                      <p:cBhvr>
                                        <p:cTn id="65" dur="750"/>
                                        <p:tgtEl>
                                          <p:spTgt spid="88"/>
                                        </p:tgtEl>
                                      </p:cBhvr>
                                    </p:animEffect>
                                    <p:anim calcmode="lin" valueType="num">
                                      <p:cBhvr>
                                        <p:cTn id="66" dur="750" fill="hold"/>
                                        <p:tgtEl>
                                          <p:spTgt spid="88"/>
                                        </p:tgtEl>
                                        <p:attrNameLst>
                                          <p:attrName>ppt_x</p:attrName>
                                        </p:attrNameLst>
                                      </p:cBhvr>
                                      <p:tavLst>
                                        <p:tav tm="0">
                                          <p:val>
                                            <p:strVal val="#ppt_x"/>
                                          </p:val>
                                        </p:tav>
                                        <p:tav tm="100000">
                                          <p:val>
                                            <p:strVal val="#ppt_x"/>
                                          </p:val>
                                        </p:tav>
                                      </p:tavLst>
                                    </p:anim>
                                    <p:anim calcmode="lin" valueType="num">
                                      <p:cBhvr>
                                        <p:cTn id="67" dur="75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91"/>
                                        </p:tgtEl>
                                        <p:attrNameLst>
                                          <p:attrName>style.visibility</p:attrName>
                                        </p:attrNameLst>
                                      </p:cBhvr>
                                      <p:to>
                                        <p:strVal val="visible"/>
                                      </p:to>
                                    </p:set>
                                    <p:animEffect transition="in" filter="fade">
                                      <p:cBhvr>
                                        <p:cTn id="72" dur="500"/>
                                        <p:tgtEl>
                                          <p:spTgt spid="91"/>
                                        </p:tgtEl>
                                      </p:cBhvr>
                                    </p:animEffect>
                                  </p:childTnLst>
                                </p:cTn>
                              </p:par>
                            </p:childTnLst>
                          </p:cTn>
                        </p:par>
                        <p:par>
                          <p:cTn id="73" fill="hold">
                            <p:stCondLst>
                              <p:cond delay="500"/>
                            </p:stCondLst>
                            <p:childTnLst>
                              <p:par>
                                <p:cTn id="74" presetID="22" presetClass="entr" presetSubtype="1" fill="hold" nodeType="afterEffect">
                                  <p:stCondLst>
                                    <p:cond delay="0"/>
                                  </p:stCondLst>
                                  <p:childTnLst>
                                    <p:set>
                                      <p:cBhvr>
                                        <p:cTn id="75" dur="1" fill="hold">
                                          <p:stCondLst>
                                            <p:cond delay="0"/>
                                          </p:stCondLst>
                                        </p:cTn>
                                        <p:tgtEl>
                                          <p:spTgt spid="95"/>
                                        </p:tgtEl>
                                        <p:attrNameLst>
                                          <p:attrName>style.visibility</p:attrName>
                                        </p:attrNameLst>
                                      </p:cBhvr>
                                      <p:to>
                                        <p:strVal val="visible"/>
                                      </p:to>
                                    </p:set>
                                    <p:animEffect transition="in" filter="wipe(up)">
                                      <p:cBhvr>
                                        <p:cTn id="76" dur="500"/>
                                        <p:tgtEl>
                                          <p:spTgt spid="95"/>
                                        </p:tgtEl>
                                      </p:cBhvr>
                                    </p:animEffect>
                                  </p:childTnLst>
                                </p:cTn>
                              </p:par>
                            </p:childTnLst>
                          </p:cTn>
                        </p:par>
                        <p:par>
                          <p:cTn id="77" fill="hold">
                            <p:stCondLst>
                              <p:cond delay="1000"/>
                            </p:stCondLst>
                            <p:childTnLst>
                              <p:par>
                                <p:cTn id="78" presetID="10" presetClass="entr" presetSubtype="0" fill="hold" nodeType="afterEffect">
                                  <p:stCondLst>
                                    <p:cond delay="0"/>
                                  </p:stCondLst>
                                  <p:childTnLst>
                                    <p:set>
                                      <p:cBhvr>
                                        <p:cTn id="79" dur="1" fill="hold">
                                          <p:stCondLst>
                                            <p:cond delay="0"/>
                                          </p:stCondLst>
                                        </p:cTn>
                                        <p:tgtEl>
                                          <p:spTgt spid="92"/>
                                        </p:tgtEl>
                                        <p:attrNameLst>
                                          <p:attrName>style.visibility</p:attrName>
                                        </p:attrNameLst>
                                      </p:cBhvr>
                                      <p:to>
                                        <p:strVal val="visible"/>
                                      </p:to>
                                    </p:set>
                                    <p:animEffect transition="in" filter="fade">
                                      <p:cBhvr>
                                        <p:cTn id="80"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E17E92C-50CB-4A35-906B-A4010623C096}"/>
              </a:ext>
            </a:extLst>
          </p:cNvPr>
          <p:cNvSpPr txBox="1"/>
          <p:nvPr/>
        </p:nvSpPr>
        <p:spPr>
          <a:xfrm>
            <a:off x="755650" y="728663"/>
            <a:ext cx="7632700" cy="1077218"/>
          </a:xfrm>
          <a:prstGeom prst="rect">
            <a:avLst/>
          </a:prstGeom>
          <a:noFill/>
        </p:spPr>
        <p:txBody>
          <a:bodyPr wrap="square" rtlCol="0">
            <a:spAutoFit/>
          </a:bodyPr>
          <a:lstStyle/>
          <a:p>
            <a:pPr algn="ctr"/>
            <a:r>
              <a:rPr lang="en-GB" sz="3200" dirty="0">
                <a:latin typeface="+mj-lt"/>
              </a:rPr>
              <a:t>Relative Clauses </a:t>
            </a:r>
            <a:br>
              <a:rPr lang="en-GB" sz="3200" dirty="0">
                <a:latin typeface="+mj-lt"/>
              </a:rPr>
            </a:br>
            <a:r>
              <a:rPr lang="en-GB" sz="3200" dirty="0">
                <a:latin typeface="+mj-lt"/>
              </a:rPr>
              <a:t>and Relative Pronouns</a:t>
            </a:r>
          </a:p>
        </p:txBody>
      </p:sp>
      <p:grpSp>
        <p:nvGrpSpPr>
          <p:cNvPr id="15" name="Group 14">
            <a:extLst>
              <a:ext uri="{FF2B5EF4-FFF2-40B4-BE49-F238E27FC236}">
                <a16:creationId xmlns:a16="http://schemas.microsoft.com/office/drawing/2014/main" xmlns="" id="{6B01F87A-A060-444C-9C9A-00EA5E42C01D}"/>
              </a:ext>
            </a:extLst>
          </p:cNvPr>
          <p:cNvGrpSpPr>
            <a:grpSpLocks/>
          </p:cNvGrpSpPr>
          <p:nvPr/>
        </p:nvGrpSpPr>
        <p:grpSpPr bwMode="auto">
          <a:xfrm>
            <a:off x="755650" y="2331802"/>
            <a:ext cx="7632700" cy="438100"/>
            <a:chOff x="755650" y="1685170"/>
            <a:chExt cx="7632700" cy="437819"/>
          </a:xfrm>
        </p:grpSpPr>
        <p:sp>
          <p:nvSpPr>
            <p:cNvPr id="16" name="Rectangle 4">
              <a:extLst>
                <a:ext uri="{FF2B5EF4-FFF2-40B4-BE49-F238E27FC236}">
                  <a16:creationId xmlns:a16="http://schemas.microsoft.com/office/drawing/2014/main" xmlns="" id="{FEE5334E-5148-4584-8CC1-D449820B9E1D}"/>
                </a:ext>
              </a:extLst>
            </p:cNvPr>
            <p:cNvSpPr>
              <a:spLocks noChangeArrowheads="1"/>
            </p:cNvSpPr>
            <p:nvPr/>
          </p:nvSpPr>
          <p:spPr bwMode="auto">
            <a:xfrm>
              <a:off x="901668" y="1700857"/>
              <a:ext cx="7486682" cy="42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We’ve dropped in a relative clause! </a:t>
              </a:r>
            </a:p>
          </p:txBody>
        </p:sp>
        <p:sp>
          <p:nvSpPr>
            <p:cNvPr id="17" name="Rectangle 16">
              <a:extLst>
                <a:ext uri="{FF2B5EF4-FFF2-40B4-BE49-F238E27FC236}">
                  <a16:creationId xmlns:a16="http://schemas.microsoft.com/office/drawing/2014/main" xmlns="" id="{87FF0796-4409-4864-A93C-3FDAD30BBF56}"/>
                </a:ext>
              </a:extLst>
            </p:cNvPr>
            <p:cNvSpPr/>
            <p:nvPr/>
          </p:nvSpPr>
          <p:spPr>
            <a:xfrm>
              <a:off x="755650" y="1685170"/>
              <a:ext cx="57150" cy="431721"/>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32" name="Group 31">
            <a:extLst>
              <a:ext uri="{FF2B5EF4-FFF2-40B4-BE49-F238E27FC236}">
                <a16:creationId xmlns:a16="http://schemas.microsoft.com/office/drawing/2014/main" xmlns="" id="{1966747E-DBD6-4DD9-AFA9-8EF3825EEB0B}"/>
              </a:ext>
            </a:extLst>
          </p:cNvPr>
          <p:cNvGrpSpPr>
            <a:grpSpLocks/>
          </p:cNvGrpSpPr>
          <p:nvPr/>
        </p:nvGrpSpPr>
        <p:grpSpPr bwMode="auto">
          <a:xfrm>
            <a:off x="755650" y="3055713"/>
            <a:ext cx="5178985" cy="699404"/>
            <a:chOff x="755650" y="1700857"/>
            <a:chExt cx="5178985" cy="698955"/>
          </a:xfrm>
        </p:grpSpPr>
        <p:sp>
          <p:nvSpPr>
            <p:cNvPr id="33" name="Rectangle 4">
              <a:extLst>
                <a:ext uri="{FF2B5EF4-FFF2-40B4-BE49-F238E27FC236}">
                  <a16:creationId xmlns:a16="http://schemas.microsoft.com/office/drawing/2014/main" xmlns="" id="{17A260F4-3AEF-4246-8C33-43CF654EC3DF}"/>
                </a:ext>
              </a:extLst>
            </p:cNvPr>
            <p:cNvSpPr>
              <a:spLocks noChangeArrowheads="1"/>
            </p:cNvSpPr>
            <p:nvPr/>
          </p:nvSpPr>
          <p:spPr bwMode="auto">
            <a:xfrm>
              <a:off x="901668" y="1700857"/>
              <a:ext cx="5032967" cy="69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A </a:t>
              </a:r>
              <a:r>
                <a:rPr lang="en-GB" altLang="en-US" b="1" dirty="0"/>
                <a:t>relative clause </a:t>
              </a:r>
              <a:r>
                <a:rPr lang="en-GB" altLang="en-US" dirty="0"/>
                <a:t>gives us extra information about the noun in the main clause. </a:t>
              </a:r>
            </a:p>
          </p:txBody>
        </p:sp>
        <p:sp>
          <p:nvSpPr>
            <p:cNvPr id="34" name="Rectangle 33">
              <a:extLst>
                <a:ext uri="{FF2B5EF4-FFF2-40B4-BE49-F238E27FC236}">
                  <a16:creationId xmlns:a16="http://schemas.microsoft.com/office/drawing/2014/main" xmlns="" id="{2AC8F89E-9013-4966-AFA8-D684026AEA35}"/>
                </a:ext>
              </a:extLst>
            </p:cNvPr>
            <p:cNvSpPr/>
            <p:nvPr/>
          </p:nvSpPr>
          <p:spPr>
            <a:xfrm>
              <a:off x="755650" y="1728329"/>
              <a:ext cx="57150" cy="632083"/>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35" name="Group 34">
            <a:extLst>
              <a:ext uri="{FF2B5EF4-FFF2-40B4-BE49-F238E27FC236}">
                <a16:creationId xmlns:a16="http://schemas.microsoft.com/office/drawing/2014/main" xmlns="" id="{63E52784-A059-4783-9199-C6EC9D8A61A6}"/>
              </a:ext>
            </a:extLst>
          </p:cNvPr>
          <p:cNvGrpSpPr>
            <a:grpSpLocks/>
          </p:cNvGrpSpPr>
          <p:nvPr/>
        </p:nvGrpSpPr>
        <p:grpSpPr bwMode="auto">
          <a:xfrm>
            <a:off x="755650" y="4032859"/>
            <a:ext cx="4067363" cy="699404"/>
            <a:chOff x="755650" y="1817323"/>
            <a:chExt cx="4067363" cy="698957"/>
          </a:xfrm>
        </p:grpSpPr>
        <p:sp>
          <p:nvSpPr>
            <p:cNvPr id="36" name="Rectangle 4">
              <a:extLst>
                <a:ext uri="{FF2B5EF4-FFF2-40B4-BE49-F238E27FC236}">
                  <a16:creationId xmlns:a16="http://schemas.microsoft.com/office/drawing/2014/main" xmlns="" id="{2CB3236D-C12D-4BB7-9E75-82933298E465}"/>
                </a:ext>
              </a:extLst>
            </p:cNvPr>
            <p:cNvSpPr>
              <a:spLocks noChangeArrowheads="1"/>
            </p:cNvSpPr>
            <p:nvPr/>
          </p:nvSpPr>
          <p:spPr bwMode="auto">
            <a:xfrm>
              <a:off x="901669" y="1817323"/>
              <a:ext cx="3921344" cy="698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It is connected to the main clause by a </a:t>
              </a:r>
              <a:r>
                <a:rPr lang="en-GB" altLang="en-US" b="1" dirty="0"/>
                <a:t>relative pronoun</a:t>
              </a:r>
              <a:r>
                <a:rPr lang="en-GB" altLang="en-US" dirty="0"/>
                <a:t>. </a:t>
              </a:r>
            </a:p>
          </p:txBody>
        </p:sp>
        <p:sp>
          <p:nvSpPr>
            <p:cNvPr id="37" name="Rectangle 36">
              <a:extLst>
                <a:ext uri="{FF2B5EF4-FFF2-40B4-BE49-F238E27FC236}">
                  <a16:creationId xmlns:a16="http://schemas.microsoft.com/office/drawing/2014/main" xmlns="" id="{B44F59F6-BA2D-4390-AADE-01AE28DAF23C}"/>
                </a:ext>
              </a:extLst>
            </p:cNvPr>
            <p:cNvSpPr/>
            <p:nvPr/>
          </p:nvSpPr>
          <p:spPr>
            <a:xfrm>
              <a:off x="755650" y="1834204"/>
              <a:ext cx="57150" cy="632085"/>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grpSp>
        <p:nvGrpSpPr>
          <p:cNvPr id="38" name="Group 37">
            <a:extLst>
              <a:ext uri="{FF2B5EF4-FFF2-40B4-BE49-F238E27FC236}">
                <a16:creationId xmlns:a16="http://schemas.microsoft.com/office/drawing/2014/main" xmlns="" id="{0C038EC1-977D-417E-8203-23CEDC279CB2}"/>
              </a:ext>
            </a:extLst>
          </p:cNvPr>
          <p:cNvGrpSpPr>
            <a:grpSpLocks/>
          </p:cNvGrpSpPr>
          <p:nvPr/>
        </p:nvGrpSpPr>
        <p:grpSpPr bwMode="auto">
          <a:xfrm>
            <a:off x="755650" y="4983123"/>
            <a:ext cx="4874185" cy="699404"/>
            <a:chOff x="755650" y="1700857"/>
            <a:chExt cx="4874185" cy="698955"/>
          </a:xfrm>
        </p:grpSpPr>
        <p:sp>
          <p:nvSpPr>
            <p:cNvPr id="39" name="Rectangle 4">
              <a:extLst>
                <a:ext uri="{FF2B5EF4-FFF2-40B4-BE49-F238E27FC236}">
                  <a16:creationId xmlns:a16="http://schemas.microsoft.com/office/drawing/2014/main" xmlns="" id="{A2C0FBCB-CDB0-49A1-964B-15465A83C6F5}"/>
                </a:ext>
              </a:extLst>
            </p:cNvPr>
            <p:cNvSpPr>
              <a:spLocks noChangeArrowheads="1"/>
            </p:cNvSpPr>
            <p:nvPr/>
          </p:nvSpPr>
          <p:spPr bwMode="auto">
            <a:xfrm>
              <a:off x="901668" y="1700857"/>
              <a:ext cx="4728167" cy="69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We’ve replaced the pronoun in the second sentence with the </a:t>
              </a:r>
              <a:r>
                <a:rPr lang="en-GB" altLang="en-US" b="1" dirty="0"/>
                <a:t>relative pronoun</a:t>
              </a:r>
              <a:r>
                <a:rPr lang="en-GB" altLang="en-US" dirty="0"/>
                <a:t> – who. </a:t>
              </a:r>
            </a:p>
          </p:txBody>
        </p:sp>
        <p:sp>
          <p:nvSpPr>
            <p:cNvPr id="40" name="Rectangle 39">
              <a:extLst>
                <a:ext uri="{FF2B5EF4-FFF2-40B4-BE49-F238E27FC236}">
                  <a16:creationId xmlns:a16="http://schemas.microsoft.com/office/drawing/2014/main" xmlns="" id="{5702B800-10CF-4735-BE25-A9638C1E8D43}"/>
                </a:ext>
              </a:extLst>
            </p:cNvPr>
            <p:cNvSpPr/>
            <p:nvPr/>
          </p:nvSpPr>
          <p:spPr>
            <a:xfrm>
              <a:off x="755650" y="1728329"/>
              <a:ext cx="57150" cy="632083"/>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pic>
        <p:nvPicPr>
          <p:cNvPr id="5" name="Picture 4">
            <a:extLst>
              <a:ext uri="{FF2B5EF4-FFF2-40B4-BE49-F238E27FC236}">
                <a16:creationId xmlns:a16="http://schemas.microsoft.com/office/drawing/2014/main" xmlns="" id="{3039E31B-6948-4E64-8DF2-40D6B22F13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3091" y="1918447"/>
            <a:ext cx="3245962" cy="4948518"/>
          </a:xfrm>
          <a:prstGeom prst="rect">
            <a:avLst/>
          </a:prstGeom>
        </p:spPr>
      </p:pic>
      <p:grpSp>
        <p:nvGrpSpPr>
          <p:cNvPr id="28" name="Group 27">
            <a:extLst>
              <a:ext uri="{FF2B5EF4-FFF2-40B4-BE49-F238E27FC236}">
                <a16:creationId xmlns:a16="http://schemas.microsoft.com/office/drawing/2014/main" xmlns="" id="{738CDF35-C9FE-442B-B2EF-7F198A50C8CC}"/>
              </a:ext>
            </a:extLst>
          </p:cNvPr>
          <p:cNvGrpSpPr>
            <a:grpSpLocks/>
          </p:cNvGrpSpPr>
          <p:nvPr/>
        </p:nvGrpSpPr>
        <p:grpSpPr bwMode="auto">
          <a:xfrm>
            <a:off x="247221" y="3489606"/>
            <a:ext cx="8658095" cy="914400"/>
            <a:chOff x="247533" y="4874331"/>
            <a:chExt cx="8657332" cy="914400"/>
          </a:xfrm>
        </p:grpSpPr>
        <p:sp>
          <p:nvSpPr>
            <p:cNvPr id="29" name="Rectangle 28">
              <a:extLst>
                <a:ext uri="{FF2B5EF4-FFF2-40B4-BE49-F238E27FC236}">
                  <a16:creationId xmlns:a16="http://schemas.microsoft.com/office/drawing/2014/main" xmlns="" id="{2FD91B8B-7C50-4588-9A20-6C5D5F6617C1}"/>
                </a:ext>
              </a:extLst>
            </p:cNvPr>
            <p:cNvSpPr/>
            <p:nvPr/>
          </p:nvSpPr>
          <p:spPr>
            <a:xfrm>
              <a:off x="755917" y="4874331"/>
              <a:ext cx="7632028" cy="914400"/>
            </a:xfrm>
            <a:prstGeom prst="rect">
              <a:avLst/>
            </a:prstGeom>
            <a:solidFill>
              <a:srgbClr val="90C7E5">
                <a:alpha val="40000"/>
              </a:srgbClr>
            </a:solidFill>
            <a:ln w="5715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30" name="Rectangle 70">
              <a:extLst>
                <a:ext uri="{FF2B5EF4-FFF2-40B4-BE49-F238E27FC236}">
                  <a16:creationId xmlns:a16="http://schemas.microsoft.com/office/drawing/2014/main" xmlns="" id="{4B3F6E89-3414-45C0-8F15-B1AA80769F4B}"/>
                </a:ext>
              </a:extLst>
            </p:cNvPr>
            <p:cNvSpPr>
              <a:spLocks noChangeArrowheads="1"/>
            </p:cNvSpPr>
            <p:nvPr/>
          </p:nvSpPr>
          <p:spPr bwMode="auto">
            <a:xfrm>
              <a:off x="247533" y="5120104"/>
              <a:ext cx="8657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algn="ctr" fontAlgn="base">
                <a:lnSpc>
                  <a:spcPct val="100000"/>
                </a:lnSpc>
                <a:spcBef>
                  <a:spcPct val="0"/>
                </a:spcBef>
                <a:spcAft>
                  <a:spcPct val="0"/>
                </a:spcAft>
                <a:buNone/>
                <a:defRPr/>
              </a:pPr>
              <a:r>
                <a:rPr lang="en-GB" altLang="en-US" dirty="0"/>
                <a:t>John, </a:t>
              </a:r>
              <a:r>
                <a:rPr lang="en-GB" altLang="en-US" b="1" dirty="0"/>
                <a:t>who was in the hall</a:t>
              </a:r>
              <a:r>
                <a:rPr lang="en-GB" altLang="en-US" dirty="0"/>
                <a:t>, was playing the piano.</a:t>
              </a:r>
            </a:p>
          </p:txBody>
        </p:sp>
      </p:grpSp>
      <p:grpSp>
        <p:nvGrpSpPr>
          <p:cNvPr id="41" name="Group 40">
            <a:extLst>
              <a:ext uri="{FF2B5EF4-FFF2-40B4-BE49-F238E27FC236}">
                <a16:creationId xmlns:a16="http://schemas.microsoft.com/office/drawing/2014/main" xmlns="" id="{EDD8EC96-BD6F-42A2-9607-38000560181D}"/>
              </a:ext>
            </a:extLst>
          </p:cNvPr>
          <p:cNvGrpSpPr>
            <a:grpSpLocks/>
          </p:cNvGrpSpPr>
          <p:nvPr/>
        </p:nvGrpSpPr>
        <p:grpSpPr bwMode="auto">
          <a:xfrm>
            <a:off x="2734378" y="4741035"/>
            <a:ext cx="1837622" cy="421960"/>
            <a:chOff x="5097191" y="4866781"/>
            <a:chExt cx="1837460" cy="421960"/>
          </a:xfrm>
        </p:grpSpPr>
        <p:sp>
          <p:nvSpPr>
            <p:cNvPr id="42" name="Rectangle 41">
              <a:extLst>
                <a:ext uri="{FF2B5EF4-FFF2-40B4-BE49-F238E27FC236}">
                  <a16:creationId xmlns:a16="http://schemas.microsoft.com/office/drawing/2014/main" xmlns="" id="{6B924CDC-BC11-46B8-93EF-F84535810589}"/>
                </a:ext>
              </a:extLst>
            </p:cNvPr>
            <p:cNvSpPr/>
            <p:nvPr/>
          </p:nvSpPr>
          <p:spPr>
            <a:xfrm>
              <a:off x="5097191" y="4866781"/>
              <a:ext cx="1819055" cy="421960"/>
            </a:xfrm>
            <a:prstGeom prst="rect">
              <a:avLst/>
            </a:prstGeom>
            <a:solidFill>
              <a:schemeClr val="bg1">
                <a:alpha val="40000"/>
              </a:schemeClr>
            </a:solidFill>
            <a:ln w="28575">
              <a:solidFill>
                <a:srgbClr val="E74E1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43" name="Rectangle 70">
              <a:extLst>
                <a:ext uri="{FF2B5EF4-FFF2-40B4-BE49-F238E27FC236}">
                  <a16:creationId xmlns:a16="http://schemas.microsoft.com/office/drawing/2014/main" xmlns="" id="{1C86D532-82A3-412E-A3D3-C907469C3E8D}"/>
                </a:ext>
              </a:extLst>
            </p:cNvPr>
            <p:cNvSpPr>
              <a:spLocks noChangeArrowheads="1"/>
            </p:cNvSpPr>
            <p:nvPr/>
          </p:nvSpPr>
          <p:spPr bwMode="auto">
            <a:xfrm>
              <a:off x="5110903" y="4922319"/>
              <a:ext cx="1823748"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buNone/>
                <a:defRPr/>
              </a:pPr>
              <a:r>
                <a:rPr lang="en-GB" dirty="0">
                  <a:solidFill>
                    <a:schemeClr val="tx1"/>
                  </a:solidFill>
                </a:rPr>
                <a:t>relative clause</a:t>
              </a:r>
            </a:p>
          </p:txBody>
        </p:sp>
      </p:grpSp>
      <p:sp>
        <p:nvSpPr>
          <p:cNvPr id="44" name="Rectangle 43">
            <a:extLst>
              <a:ext uri="{FF2B5EF4-FFF2-40B4-BE49-F238E27FC236}">
                <a16:creationId xmlns:a16="http://schemas.microsoft.com/office/drawing/2014/main" xmlns="" id="{3A5ED849-C452-4CCF-B859-32F870770CB8}"/>
              </a:ext>
            </a:extLst>
          </p:cNvPr>
          <p:cNvSpPr/>
          <p:nvPr/>
        </p:nvSpPr>
        <p:spPr>
          <a:xfrm>
            <a:off x="2594977" y="4059183"/>
            <a:ext cx="2147563" cy="45719"/>
          </a:xfrm>
          <a:prstGeom prst="rect">
            <a:avLst/>
          </a:prstGeom>
          <a:solidFill>
            <a:srgbClr val="E74E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5" name="Straight Connector 44">
            <a:extLst>
              <a:ext uri="{FF2B5EF4-FFF2-40B4-BE49-F238E27FC236}">
                <a16:creationId xmlns:a16="http://schemas.microsoft.com/office/drawing/2014/main" xmlns="" id="{C9917A11-F5B5-4976-9116-CDD6AB3C8657}"/>
              </a:ext>
            </a:extLst>
          </p:cNvPr>
          <p:cNvCxnSpPr>
            <a:cxnSpLocks/>
          </p:cNvCxnSpPr>
          <p:nvPr/>
        </p:nvCxnSpPr>
        <p:spPr bwMode="auto">
          <a:xfrm>
            <a:off x="3746831" y="4092754"/>
            <a:ext cx="99028" cy="659287"/>
          </a:xfrm>
          <a:prstGeom prst="line">
            <a:avLst/>
          </a:prstGeom>
          <a:ln w="28575">
            <a:solidFill>
              <a:srgbClr val="E74E14"/>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xmlns="" id="{6841721F-039F-4B6C-93CD-1470EFD6965D}"/>
              </a:ext>
            </a:extLst>
          </p:cNvPr>
          <p:cNvSpPr/>
          <p:nvPr/>
        </p:nvSpPr>
        <p:spPr>
          <a:xfrm>
            <a:off x="4818424" y="4059183"/>
            <a:ext cx="2362319" cy="45719"/>
          </a:xfrm>
          <a:prstGeom prst="rect">
            <a:avLst/>
          </a:prstGeom>
          <a:solidFill>
            <a:srgbClr val="4A3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xmlns="" id="{74EF5191-15CB-49ED-BD9B-426B89859C97}"/>
              </a:ext>
            </a:extLst>
          </p:cNvPr>
          <p:cNvSpPr/>
          <p:nvPr/>
        </p:nvSpPr>
        <p:spPr>
          <a:xfrm>
            <a:off x="2018650" y="4059183"/>
            <a:ext cx="467372" cy="45719"/>
          </a:xfrm>
          <a:prstGeom prst="rect">
            <a:avLst/>
          </a:prstGeom>
          <a:solidFill>
            <a:srgbClr val="4A3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7" name="Group 56">
            <a:extLst>
              <a:ext uri="{FF2B5EF4-FFF2-40B4-BE49-F238E27FC236}">
                <a16:creationId xmlns:a16="http://schemas.microsoft.com/office/drawing/2014/main" xmlns="" id="{733FF52C-83EF-4801-AC69-72690DD6DD36}"/>
              </a:ext>
            </a:extLst>
          </p:cNvPr>
          <p:cNvGrpSpPr>
            <a:grpSpLocks/>
          </p:cNvGrpSpPr>
          <p:nvPr/>
        </p:nvGrpSpPr>
        <p:grpSpPr bwMode="auto">
          <a:xfrm>
            <a:off x="4914593" y="5479278"/>
            <a:ext cx="1837622" cy="421960"/>
            <a:chOff x="5097191" y="4866781"/>
            <a:chExt cx="1837460" cy="421960"/>
          </a:xfrm>
        </p:grpSpPr>
        <p:sp>
          <p:nvSpPr>
            <p:cNvPr id="58" name="Rectangle 57">
              <a:extLst>
                <a:ext uri="{FF2B5EF4-FFF2-40B4-BE49-F238E27FC236}">
                  <a16:creationId xmlns:a16="http://schemas.microsoft.com/office/drawing/2014/main" xmlns="" id="{6D4DC782-9A9D-48E8-8E38-138D02ABDF87}"/>
                </a:ext>
              </a:extLst>
            </p:cNvPr>
            <p:cNvSpPr/>
            <p:nvPr/>
          </p:nvSpPr>
          <p:spPr>
            <a:xfrm>
              <a:off x="5097191" y="4866781"/>
              <a:ext cx="1819055" cy="421960"/>
            </a:xfrm>
            <a:prstGeom prst="rect">
              <a:avLst/>
            </a:prstGeom>
            <a:solidFill>
              <a:schemeClr val="bg1">
                <a:alpha val="40000"/>
              </a:schemeClr>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59" name="Rectangle 70">
              <a:extLst>
                <a:ext uri="{FF2B5EF4-FFF2-40B4-BE49-F238E27FC236}">
                  <a16:creationId xmlns:a16="http://schemas.microsoft.com/office/drawing/2014/main" xmlns="" id="{D9884FF1-FFC6-44C0-B848-B758834EFC12}"/>
                </a:ext>
              </a:extLst>
            </p:cNvPr>
            <p:cNvSpPr>
              <a:spLocks noChangeArrowheads="1"/>
            </p:cNvSpPr>
            <p:nvPr/>
          </p:nvSpPr>
          <p:spPr bwMode="auto">
            <a:xfrm>
              <a:off x="5110903" y="4922319"/>
              <a:ext cx="1823748"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buNone/>
                <a:defRPr/>
              </a:pPr>
              <a:r>
                <a:rPr lang="en-GB" dirty="0">
                  <a:solidFill>
                    <a:schemeClr val="tx1"/>
                  </a:solidFill>
                </a:rPr>
                <a:t>main clause</a:t>
              </a:r>
            </a:p>
          </p:txBody>
        </p:sp>
      </p:grpSp>
      <p:cxnSp>
        <p:nvCxnSpPr>
          <p:cNvPr id="60" name="Straight Connector 59">
            <a:extLst>
              <a:ext uri="{FF2B5EF4-FFF2-40B4-BE49-F238E27FC236}">
                <a16:creationId xmlns:a16="http://schemas.microsoft.com/office/drawing/2014/main" xmlns="" id="{C8DDA58D-0996-4D57-A515-1F3A83B511F9}"/>
              </a:ext>
            </a:extLst>
          </p:cNvPr>
          <p:cNvCxnSpPr>
            <a:cxnSpLocks/>
          </p:cNvCxnSpPr>
          <p:nvPr/>
        </p:nvCxnSpPr>
        <p:spPr bwMode="auto">
          <a:xfrm flipH="1">
            <a:off x="5547360" y="4092765"/>
            <a:ext cx="612140" cy="1395730"/>
          </a:xfrm>
          <a:prstGeom prst="line">
            <a:avLst/>
          </a:prstGeom>
          <a:ln w="28575">
            <a:solidFill>
              <a:srgbClr val="4A358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xmlns="" id="{5C835D3A-1B25-4752-B41C-61E5E810D5ED}"/>
              </a:ext>
            </a:extLst>
          </p:cNvPr>
          <p:cNvCxnSpPr>
            <a:cxnSpLocks/>
            <a:endCxn id="59" idx="1"/>
          </p:cNvCxnSpPr>
          <p:nvPr/>
        </p:nvCxnSpPr>
        <p:spPr bwMode="auto">
          <a:xfrm>
            <a:off x="2223769" y="4107052"/>
            <a:ext cx="2704537" cy="1598580"/>
          </a:xfrm>
          <a:prstGeom prst="bentConnector3">
            <a:avLst>
              <a:gd name="adj1" fmla="val -151"/>
            </a:avLst>
          </a:prstGeom>
          <a:ln w="28575">
            <a:solidFill>
              <a:srgbClr val="4A3582"/>
            </a:solidFill>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xmlns="" id="{58EB66DB-A7C0-4B38-B237-B10A2E006E89}"/>
              </a:ext>
            </a:extLst>
          </p:cNvPr>
          <p:cNvGrpSpPr>
            <a:grpSpLocks/>
          </p:cNvGrpSpPr>
          <p:nvPr/>
        </p:nvGrpSpPr>
        <p:grpSpPr bwMode="auto">
          <a:xfrm>
            <a:off x="3733354" y="2912236"/>
            <a:ext cx="1945197" cy="421960"/>
            <a:chOff x="5097190" y="4866781"/>
            <a:chExt cx="1945025" cy="421960"/>
          </a:xfrm>
        </p:grpSpPr>
        <p:sp>
          <p:nvSpPr>
            <p:cNvPr id="74" name="Rectangle 73">
              <a:extLst>
                <a:ext uri="{FF2B5EF4-FFF2-40B4-BE49-F238E27FC236}">
                  <a16:creationId xmlns:a16="http://schemas.microsoft.com/office/drawing/2014/main" xmlns="" id="{639A63FE-A028-43C1-A7C0-045D4DE61E3E}"/>
                </a:ext>
              </a:extLst>
            </p:cNvPr>
            <p:cNvSpPr/>
            <p:nvPr/>
          </p:nvSpPr>
          <p:spPr>
            <a:xfrm>
              <a:off x="5097190" y="4866781"/>
              <a:ext cx="1945025" cy="421960"/>
            </a:xfrm>
            <a:prstGeom prst="rect">
              <a:avLst/>
            </a:prstGeom>
            <a:solidFill>
              <a:schemeClr val="bg1">
                <a:alpha val="40000"/>
              </a:schemeClr>
            </a:solidFill>
            <a:ln w="28575">
              <a:solidFill>
                <a:srgbClr val="00928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75" name="Rectangle 70">
              <a:extLst>
                <a:ext uri="{FF2B5EF4-FFF2-40B4-BE49-F238E27FC236}">
                  <a16:creationId xmlns:a16="http://schemas.microsoft.com/office/drawing/2014/main" xmlns="" id="{378F7FC8-0439-4224-B4FB-2E94FEFBD1A5}"/>
                </a:ext>
              </a:extLst>
            </p:cNvPr>
            <p:cNvSpPr>
              <a:spLocks noChangeArrowheads="1"/>
            </p:cNvSpPr>
            <p:nvPr/>
          </p:nvSpPr>
          <p:spPr bwMode="auto">
            <a:xfrm>
              <a:off x="5110903" y="4922319"/>
              <a:ext cx="1922351"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buNone/>
                <a:defRPr/>
              </a:pPr>
              <a:r>
                <a:rPr lang="en-GB" dirty="0">
                  <a:solidFill>
                    <a:schemeClr val="tx1"/>
                  </a:solidFill>
                </a:rPr>
                <a:t>relative pronoun</a:t>
              </a:r>
            </a:p>
          </p:txBody>
        </p:sp>
      </p:grpSp>
      <p:cxnSp>
        <p:nvCxnSpPr>
          <p:cNvPr id="77" name="Connector: Elbow 76">
            <a:extLst>
              <a:ext uri="{FF2B5EF4-FFF2-40B4-BE49-F238E27FC236}">
                <a16:creationId xmlns:a16="http://schemas.microsoft.com/office/drawing/2014/main" xmlns="" id="{B4011E9A-CF0E-4A25-8462-4523A60A8DB3}"/>
              </a:ext>
            </a:extLst>
          </p:cNvPr>
          <p:cNvCxnSpPr>
            <a:cxnSpLocks/>
          </p:cNvCxnSpPr>
          <p:nvPr/>
        </p:nvCxnSpPr>
        <p:spPr>
          <a:xfrm rot="10800000" flipV="1">
            <a:off x="2845704" y="3119716"/>
            <a:ext cx="887506" cy="618569"/>
          </a:xfrm>
          <a:prstGeom prst="bentConnector3">
            <a:avLst>
              <a:gd name="adj1" fmla="val 99495"/>
            </a:avLst>
          </a:prstGeom>
          <a:ln w="28575">
            <a:solidFill>
              <a:srgbClr val="009285"/>
            </a:solidFill>
            <a:tailEnd type="triangle"/>
          </a:ln>
        </p:spPr>
        <p:style>
          <a:lnRef idx="1">
            <a:schemeClr val="accent1"/>
          </a:lnRef>
          <a:fillRef idx="0">
            <a:schemeClr val="accent1"/>
          </a:fillRef>
          <a:effectRef idx="0">
            <a:schemeClr val="accent1"/>
          </a:effectRef>
          <a:fontRef idx="minor">
            <a:schemeClr val="tx1"/>
          </a:fontRef>
        </p:style>
      </p:cxnSp>
      <p:grpSp>
        <p:nvGrpSpPr>
          <p:cNvPr id="81" name="Text box">
            <a:extLst>
              <a:ext uri="{FF2B5EF4-FFF2-40B4-BE49-F238E27FC236}">
                <a16:creationId xmlns:a16="http://schemas.microsoft.com/office/drawing/2014/main" xmlns="" id="{1E0E3A47-42F6-46FA-9352-0EC8C3F78DAA}"/>
              </a:ext>
            </a:extLst>
          </p:cNvPr>
          <p:cNvGrpSpPr>
            <a:grpSpLocks/>
          </p:cNvGrpSpPr>
          <p:nvPr/>
        </p:nvGrpSpPr>
        <p:grpSpPr bwMode="auto">
          <a:xfrm>
            <a:off x="755650" y="2019641"/>
            <a:ext cx="7632700" cy="595436"/>
            <a:chOff x="1663194" y="2616557"/>
            <a:chExt cx="7560785" cy="566656"/>
          </a:xfrm>
        </p:grpSpPr>
        <p:sp>
          <p:nvSpPr>
            <p:cNvPr id="82" name="Rectangle 81">
              <a:extLst>
                <a:ext uri="{FF2B5EF4-FFF2-40B4-BE49-F238E27FC236}">
                  <a16:creationId xmlns:a16="http://schemas.microsoft.com/office/drawing/2014/main" xmlns="" id="{8E7A8FD7-FBEF-4372-9C00-0EAF8CDA44B6}"/>
                </a:ext>
              </a:extLst>
            </p:cNvPr>
            <p:cNvSpPr/>
            <p:nvPr/>
          </p:nvSpPr>
          <p:spPr>
            <a:xfrm flipH="1">
              <a:off x="1760685" y="2631986"/>
              <a:ext cx="7463291" cy="531358"/>
            </a:xfrm>
            <a:prstGeom prst="rect">
              <a:avLst/>
            </a:prstGeom>
            <a:solidFill>
              <a:schemeClr val="bg1"/>
            </a:solidFill>
            <a:ln w="28575">
              <a:solidFill>
                <a:srgbClr val="90C7E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83" name="Rectangle 82">
              <a:extLst>
                <a:ext uri="{FF2B5EF4-FFF2-40B4-BE49-F238E27FC236}">
                  <a16:creationId xmlns:a16="http://schemas.microsoft.com/office/drawing/2014/main" xmlns="" id="{D1DDE083-A7D3-4B3A-9919-248F226C868B}"/>
                </a:ext>
              </a:extLst>
            </p:cNvPr>
            <p:cNvSpPr/>
            <p:nvPr/>
          </p:nvSpPr>
          <p:spPr>
            <a:xfrm>
              <a:off x="1663194" y="2616557"/>
              <a:ext cx="55825" cy="566656"/>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sp>
          <p:nvSpPr>
            <p:cNvPr id="84" name="Rectangle 33">
              <a:extLst>
                <a:ext uri="{FF2B5EF4-FFF2-40B4-BE49-F238E27FC236}">
                  <a16:creationId xmlns:a16="http://schemas.microsoft.com/office/drawing/2014/main" xmlns="" id="{EE3D53FE-719E-485A-88AD-58CFABCEC233}"/>
                </a:ext>
              </a:extLst>
            </p:cNvPr>
            <p:cNvSpPr>
              <a:spLocks noChangeArrowheads="1"/>
            </p:cNvSpPr>
            <p:nvPr/>
          </p:nvSpPr>
          <p:spPr bwMode="auto">
            <a:xfrm>
              <a:off x="1770076" y="2723689"/>
              <a:ext cx="7453903" cy="35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John was playing the piano. </a:t>
              </a:r>
              <a:r>
                <a:rPr lang="en-GB" altLang="en-US" b="1" dirty="0"/>
                <a:t>He</a:t>
              </a:r>
              <a:r>
                <a:rPr lang="en-GB" altLang="en-US" dirty="0"/>
                <a:t> was in the hall.</a:t>
              </a:r>
            </a:p>
          </p:txBody>
        </p:sp>
      </p:grpSp>
      <p:grpSp>
        <p:nvGrpSpPr>
          <p:cNvPr id="85" name="Group 84">
            <a:extLst>
              <a:ext uri="{FF2B5EF4-FFF2-40B4-BE49-F238E27FC236}">
                <a16:creationId xmlns:a16="http://schemas.microsoft.com/office/drawing/2014/main" xmlns="" id="{F1288198-3A48-4A77-A1D3-0F1832427B0E}"/>
              </a:ext>
            </a:extLst>
          </p:cNvPr>
          <p:cNvGrpSpPr>
            <a:grpSpLocks/>
          </p:cNvGrpSpPr>
          <p:nvPr/>
        </p:nvGrpSpPr>
        <p:grpSpPr bwMode="auto">
          <a:xfrm>
            <a:off x="755650" y="3948149"/>
            <a:ext cx="7632700" cy="436638"/>
            <a:chOff x="755650" y="1571411"/>
            <a:chExt cx="7632700" cy="436359"/>
          </a:xfrm>
        </p:grpSpPr>
        <p:sp>
          <p:nvSpPr>
            <p:cNvPr id="86" name="Rectangle 4">
              <a:extLst>
                <a:ext uri="{FF2B5EF4-FFF2-40B4-BE49-F238E27FC236}">
                  <a16:creationId xmlns:a16="http://schemas.microsoft.com/office/drawing/2014/main" xmlns="" id="{74109712-55CE-411A-879F-7A57E0F32372}"/>
                </a:ext>
              </a:extLst>
            </p:cNvPr>
            <p:cNvSpPr>
              <a:spLocks noChangeArrowheads="1"/>
            </p:cNvSpPr>
            <p:nvPr/>
          </p:nvSpPr>
          <p:spPr bwMode="auto">
            <a:xfrm>
              <a:off x="901668" y="1585511"/>
              <a:ext cx="7486682" cy="422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lvl="0" fontAlgn="base">
                <a:lnSpc>
                  <a:spcPct val="100000"/>
                </a:lnSpc>
                <a:spcBef>
                  <a:spcPct val="0"/>
                </a:spcBef>
                <a:spcAft>
                  <a:spcPct val="0"/>
                </a:spcAft>
                <a:buNone/>
                <a:defRPr/>
              </a:pPr>
              <a:r>
                <a:rPr lang="en-GB" altLang="en-US" dirty="0"/>
                <a:t>Here are some other relative clauses you could add to this sentence:</a:t>
              </a:r>
            </a:p>
          </p:txBody>
        </p:sp>
        <p:sp>
          <p:nvSpPr>
            <p:cNvPr id="87" name="Rectangle 86">
              <a:extLst>
                <a:ext uri="{FF2B5EF4-FFF2-40B4-BE49-F238E27FC236}">
                  <a16:creationId xmlns:a16="http://schemas.microsoft.com/office/drawing/2014/main" xmlns="" id="{BF76D2FF-D1AE-470F-B8CA-9185CE078613}"/>
                </a:ext>
              </a:extLst>
            </p:cNvPr>
            <p:cNvSpPr/>
            <p:nvPr/>
          </p:nvSpPr>
          <p:spPr>
            <a:xfrm>
              <a:off x="755650" y="1571411"/>
              <a:ext cx="57150" cy="436359"/>
            </a:xfrm>
            <a:prstGeom prst="rect">
              <a:avLst/>
            </a:prstGeom>
            <a:solidFill>
              <a:srgbClr val="0063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inkl"/>
                <a:ea typeface="+mn-ea"/>
                <a:cs typeface="+mn-cs"/>
              </a:endParaRPr>
            </a:p>
          </p:txBody>
        </p:sp>
      </p:grpSp>
      <p:sp>
        <p:nvSpPr>
          <p:cNvPr id="88" name="Rectangle 87">
            <a:extLst>
              <a:ext uri="{FF2B5EF4-FFF2-40B4-BE49-F238E27FC236}">
                <a16:creationId xmlns:a16="http://schemas.microsoft.com/office/drawing/2014/main" xmlns="" id="{D75B84E6-ADB3-4497-B9A8-CAAF7A65ABC4}"/>
              </a:ext>
            </a:extLst>
          </p:cNvPr>
          <p:cNvSpPr/>
          <p:nvPr/>
        </p:nvSpPr>
        <p:spPr>
          <a:xfrm>
            <a:off x="836335" y="4674660"/>
            <a:ext cx="7632700" cy="369332"/>
          </a:xfrm>
          <a:prstGeom prst="rect">
            <a:avLst/>
          </a:prstGeom>
        </p:spPr>
        <p:txBody>
          <a:bodyPr wrap="square">
            <a:spAutoFit/>
          </a:bodyPr>
          <a:lstStyle/>
          <a:p>
            <a:r>
              <a:rPr lang="en-GB" dirty="0"/>
              <a:t>John, </a:t>
            </a:r>
            <a:r>
              <a:rPr lang="en-GB" b="1" dirty="0"/>
              <a:t>whose hair flopped as he moved his arms</a:t>
            </a:r>
            <a:r>
              <a:rPr lang="en-GB" dirty="0"/>
              <a:t>, was playing the piano.</a:t>
            </a:r>
          </a:p>
        </p:txBody>
      </p:sp>
      <p:sp>
        <p:nvSpPr>
          <p:cNvPr id="89" name="Rectangle 88">
            <a:extLst>
              <a:ext uri="{FF2B5EF4-FFF2-40B4-BE49-F238E27FC236}">
                <a16:creationId xmlns:a16="http://schemas.microsoft.com/office/drawing/2014/main" xmlns="" id="{866199C6-63B0-4072-A996-1D2FE739F4B7}"/>
              </a:ext>
            </a:extLst>
          </p:cNvPr>
          <p:cNvSpPr/>
          <p:nvPr/>
        </p:nvSpPr>
        <p:spPr>
          <a:xfrm>
            <a:off x="836335" y="5284256"/>
            <a:ext cx="7632700" cy="369332"/>
          </a:xfrm>
          <a:prstGeom prst="rect">
            <a:avLst/>
          </a:prstGeom>
        </p:spPr>
        <p:txBody>
          <a:bodyPr wrap="square">
            <a:spAutoFit/>
          </a:bodyPr>
          <a:lstStyle/>
          <a:p>
            <a:r>
              <a:rPr lang="en-GB" dirty="0"/>
              <a:t>John, </a:t>
            </a:r>
            <a:r>
              <a:rPr lang="en-GB" b="1" dirty="0"/>
              <a:t>who had just eaten a light lunch</a:t>
            </a:r>
            <a:r>
              <a:rPr lang="en-GB" dirty="0"/>
              <a:t>, was playing the piano. </a:t>
            </a:r>
          </a:p>
        </p:txBody>
      </p:sp>
    </p:spTree>
    <p:extLst>
      <p:ext uri="{BB962C8B-B14F-4D97-AF65-F5344CB8AC3E}">
        <p14:creationId xmlns:p14="http://schemas.microsoft.com/office/powerpoint/2010/main" val="151187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anim calcmode="lin" valueType="num">
                                      <p:cBhvr>
                                        <p:cTn id="15" dur="500" fill="hold"/>
                                        <p:tgtEl>
                                          <p:spTgt spid="35"/>
                                        </p:tgtEl>
                                        <p:attrNameLst>
                                          <p:attrName>ppt_x</p:attrName>
                                        </p:attrNameLst>
                                      </p:cBhvr>
                                      <p:tavLst>
                                        <p:tav tm="0">
                                          <p:val>
                                            <p:strVal val="#ppt_x"/>
                                          </p:val>
                                        </p:tav>
                                        <p:tav tm="100000">
                                          <p:val>
                                            <p:strVal val="#ppt_x"/>
                                          </p:val>
                                        </p:tav>
                                      </p:tavLst>
                                    </p:anim>
                                    <p:anim calcmode="lin" valueType="num">
                                      <p:cBhvr>
                                        <p:cTn id="16"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anim calcmode="lin" valueType="num">
                                      <p:cBhvr>
                                        <p:cTn id="22" dur="500" fill="hold"/>
                                        <p:tgtEl>
                                          <p:spTgt spid="38"/>
                                        </p:tgtEl>
                                        <p:attrNameLst>
                                          <p:attrName>ppt_x</p:attrName>
                                        </p:attrNameLst>
                                      </p:cBhvr>
                                      <p:tavLst>
                                        <p:tav tm="0">
                                          <p:val>
                                            <p:strVal val="#ppt_x"/>
                                          </p:val>
                                        </p:tav>
                                        <p:tav tm="100000">
                                          <p:val>
                                            <p:strVal val="#ppt_x"/>
                                          </p:val>
                                        </p:tav>
                                      </p:tavLst>
                                    </p:anim>
                                    <p:anim calcmode="lin" valueType="num">
                                      <p:cBhvr>
                                        <p:cTn id="23" dur="5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35"/>
                                        </p:tgtEl>
                                      </p:cBhvr>
                                    </p:animEffect>
                                    <p:set>
                                      <p:cBhvr>
                                        <p:cTn id="31" dur="1" fill="hold">
                                          <p:stCondLst>
                                            <p:cond delay="499"/>
                                          </p:stCondLst>
                                        </p:cTn>
                                        <p:tgtEl>
                                          <p:spTgt spid="3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8"/>
                                        </p:tgtEl>
                                      </p:cBhvr>
                                    </p:animEffect>
                                    <p:set>
                                      <p:cBhvr>
                                        <p:cTn id="34" dur="1" fill="hold">
                                          <p:stCondLst>
                                            <p:cond delay="499"/>
                                          </p:stCondLst>
                                        </p:cTn>
                                        <p:tgtEl>
                                          <p:spTgt spid="38"/>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par>
                          <p:cTn id="41" fill="hold">
                            <p:stCondLst>
                              <p:cond delay="500"/>
                            </p:stCondLst>
                            <p:childTnLst>
                              <p:par>
                                <p:cTn id="42" presetID="42" presetClass="entr" presetSubtype="0" fill="hold" nodeType="afterEffect">
                                  <p:stCondLst>
                                    <p:cond delay="0"/>
                                  </p:stCondLst>
                                  <p:childTnLst>
                                    <p:set>
                                      <p:cBhvr>
                                        <p:cTn id="43" dur="1" fill="hold">
                                          <p:stCondLst>
                                            <p:cond delay="0"/>
                                          </p:stCondLst>
                                        </p:cTn>
                                        <p:tgtEl>
                                          <p:spTgt spid="81"/>
                                        </p:tgtEl>
                                        <p:attrNameLst>
                                          <p:attrName>style.visibility</p:attrName>
                                        </p:attrNameLst>
                                      </p:cBhvr>
                                      <p:to>
                                        <p:strVal val="visible"/>
                                      </p:to>
                                    </p:set>
                                    <p:animEffect transition="in" filter="fade">
                                      <p:cBhvr>
                                        <p:cTn id="44" dur="500"/>
                                        <p:tgtEl>
                                          <p:spTgt spid="81"/>
                                        </p:tgtEl>
                                      </p:cBhvr>
                                    </p:animEffect>
                                    <p:anim calcmode="lin" valueType="num">
                                      <p:cBhvr>
                                        <p:cTn id="45" dur="500" fill="hold"/>
                                        <p:tgtEl>
                                          <p:spTgt spid="81"/>
                                        </p:tgtEl>
                                        <p:attrNameLst>
                                          <p:attrName>ppt_x</p:attrName>
                                        </p:attrNameLst>
                                      </p:cBhvr>
                                      <p:tavLst>
                                        <p:tav tm="0">
                                          <p:val>
                                            <p:strVal val="#ppt_x"/>
                                          </p:val>
                                        </p:tav>
                                        <p:tav tm="100000">
                                          <p:val>
                                            <p:strVal val="#ppt_x"/>
                                          </p:val>
                                        </p:tav>
                                      </p:tavLst>
                                    </p:anim>
                                    <p:anim calcmode="lin" valueType="num">
                                      <p:cBhvr>
                                        <p:cTn id="46" dur="5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1000"/>
                                        <p:tgtEl>
                                          <p:spTgt spid="28"/>
                                        </p:tgtEl>
                                      </p:cBhvr>
                                    </p:animEffect>
                                    <p:anim calcmode="lin" valueType="num">
                                      <p:cBhvr>
                                        <p:cTn id="52" dur="1000" fill="hold"/>
                                        <p:tgtEl>
                                          <p:spTgt spid="28"/>
                                        </p:tgtEl>
                                        <p:attrNameLst>
                                          <p:attrName>ppt_x</p:attrName>
                                        </p:attrNameLst>
                                      </p:cBhvr>
                                      <p:tavLst>
                                        <p:tav tm="0">
                                          <p:val>
                                            <p:strVal val="#ppt_x"/>
                                          </p:val>
                                        </p:tav>
                                        <p:tav tm="100000">
                                          <p:val>
                                            <p:strVal val="#ppt_x"/>
                                          </p:val>
                                        </p:tav>
                                      </p:tavLst>
                                    </p:anim>
                                    <p:anim calcmode="lin" valueType="num">
                                      <p:cBhvr>
                                        <p:cTn id="53" dur="1000" fill="hold"/>
                                        <p:tgtEl>
                                          <p:spTgt spid="28"/>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500"/>
                                        <p:tgtEl>
                                          <p:spTgt spid="5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500"/>
                                        <p:tgtEl>
                                          <p:spTgt spid="56"/>
                                        </p:tgtEl>
                                      </p:cBhvr>
                                    </p:animEffect>
                                  </p:childTnLst>
                                </p:cTn>
                              </p:par>
                            </p:childTnLst>
                          </p:cTn>
                        </p:par>
                        <p:par>
                          <p:cTn id="61" fill="hold">
                            <p:stCondLst>
                              <p:cond delay="1500"/>
                            </p:stCondLst>
                            <p:childTnLst>
                              <p:par>
                                <p:cTn id="62" presetID="22" presetClass="entr" presetSubtype="1" fill="hold" nodeType="afterEffect">
                                  <p:stCondLst>
                                    <p:cond delay="0"/>
                                  </p:stCondLst>
                                  <p:childTnLst>
                                    <p:set>
                                      <p:cBhvr>
                                        <p:cTn id="63" dur="1" fill="hold">
                                          <p:stCondLst>
                                            <p:cond delay="0"/>
                                          </p:stCondLst>
                                        </p:cTn>
                                        <p:tgtEl>
                                          <p:spTgt spid="60"/>
                                        </p:tgtEl>
                                        <p:attrNameLst>
                                          <p:attrName>style.visibility</p:attrName>
                                        </p:attrNameLst>
                                      </p:cBhvr>
                                      <p:to>
                                        <p:strVal val="visible"/>
                                      </p:to>
                                    </p:set>
                                    <p:animEffect transition="in" filter="wipe(up)">
                                      <p:cBhvr>
                                        <p:cTn id="64" dur="500"/>
                                        <p:tgtEl>
                                          <p:spTgt spid="60"/>
                                        </p:tgtEl>
                                      </p:cBhvr>
                                    </p:animEffect>
                                  </p:childTnLst>
                                </p:cTn>
                              </p:par>
                              <p:par>
                                <p:cTn id="65" presetID="22" presetClass="entr" presetSubtype="1" fill="hold" nodeType="with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wipe(up)">
                                      <p:cBhvr>
                                        <p:cTn id="67" dur="500"/>
                                        <p:tgtEl>
                                          <p:spTgt spid="61"/>
                                        </p:tgtEl>
                                      </p:cBhvr>
                                    </p:animEffect>
                                  </p:childTnLst>
                                </p:cTn>
                              </p:par>
                            </p:childTnLst>
                          </p:cTn>
                        </p:par>
                        <p:par>
                          <p:cTn id="68" fill="hold">
                            <p:stCondLst>
                              <p:cond delay="2000"/>
                            </p:stCondLst>
                            <p:childTnLst>
                              <p:par>
                                <p:cTn id="69" presetID="10" presetClass="entr" presetSubtype="0" fill="hold" nodeType="after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fade">
                                      <p:cBhvr>
                                        <p:cTn id="71" dur="500"/>
                                        <p:tgtEl>
                                          <p:spTgt spid="5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fade">
                                      <p:cBhvr>
                                        <p:cTn id="76" dur="500"/>
                                        <p:tgtEl>
                                          <p:spTgt spid="44"/>
                                        </p:tgtEl>
                                      </p:cBhvr>
                                    </p:animEffect>
                                  </p:childTnLst>
                                </p:cTn>
                              </p:par>
                            </p:childTnLst>
                          </p:cTn>
                        </p:par>
                        <p:par>
                          <p:cTn id="77" fill="hold">
                            <p:stCondLst>
                              <p:cond delay="500"/>
                            </p:stCondLst>
                            <p:childTnLst>
                              <p:par>
                                <p:cTn id="78" presetID="22" presetClass="entr" presetSubtype="1" fill="hold" nodeType="after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wipe(up)">
                                      <p:cBhvr>
                                        <p:cTn id="80" dur="500"/>
                                        <p:tgtEl>
                                          <p:spTgt spid="45"/>
                                        </p:tgtEl>
                                      </p:cBhvr>
                                    </p:animEffect>
                                  </p:childTnLst>
                                </p:cTn>
                              </p:par>
                            </p:childTnLst>
                          </p:cTn>
                        </p:par>
                        <p:par>
                          <p:cTn id="81" fill="hold">
                            <p:stCondLst>
                              <p:cond delay="1000"/>
                            </p:stCondLst>
                            <p:childTnLst>
                              <p:par>
                                <p:cTn id="82" presetID="10" presetClass="entr" presetSubtype="0" fill="hold" nodeType="after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73"/>
                                        </p:tgtEl>
                                        <p:attrNameLst>
                                          <p:attrName>style.visibility</p:attrName>
                                        </p:attrNameLst>
                                      </p:cBhvr>
                                      <p:to>
                                        <p:strVal val="visible"/>
                                      </p:to>
                                    </p:set>
                                    <p:animEffect transition="in" filter="fade">
                                      <p:cBhvr>
                                        <p:cTn id="89" dur="500"/>
                                        <p:tgtEl>
                                          <p:spTgt spid="73"/>
                                        </p:tgtEl>
                                      </p:cBhvr>
                                    </p:animEffect>
                                  </p:childTnLst>
                                </p:cTn>
                              </p:par>
                            </p:childTnLst>
                          </p:cTn>
                        </p:par>
                        <p:par>
                          <p:cTn id="90" fill="hold">
                            <p:stCondLst>
                              <p:cond delay="500"/>
                            </p:stCondLst>
                            <p:childTnLst>
                              <p:par>
                                <p:cTn id="91" presetID="22" presetClass="entr" presetSubtype="1" fill="hold" nodeType="afterEffect">
                                  <p:stCondLst>
                                    <p:cond delay="0"/>
                                  </p:stCondLst>
                                  <p:childTnLst>
                                    <p:set>
                                      <p:cBhvr>
                                        <p:cTn id="92" dur="1" fill="hold">
                                          <p:stCondLst>
                                            <p:cond delay="0"/>
                                          </p:stCondLst>
                                        </p:cTn>
                                        <p:tgtEl>
                                          <p:spTgt spid="77"/>
                                        </p:tgtEl>
                                        <p:attrNameLst>
                                          <p:attrName>style.visibility</p:attrName>
                                        </p:attrNameLst>
                                      </p:cBhvr>
                                      <p:to>
                                        <p:strVal val="visible"/>
                                      </p:to>
                                    </p:set>
                                    <p:animEffect transition="in" filter="wipe(up)">
                                      <p:cBhvr>
                                        <p:cTn id="93" dur="500"/>
                                        <p:tgtEl>
                                          <p:spTgt spid="77"/>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81"/>
                                        </p:tgtEl>
                                      </p:cBhvr>
                                    </p:animEffect>
                                    <p:set>
                                      <p:cBhvr>
                                        <p:cTn id="98" dur="1" fill="hold">
                                          <p:stCondLst>
                                            <p:cond delay="499"/>
                                          </p:stCondLst>
                                        </p:cTn>
                                        <p:tgtEl>
                                          <p:spTgt spid="81"/>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55"/>
                                        </p:tgtEl>
                                      </p:cBhvr>
                                    </p:animEffect>
                                    <p:set>
                                      <p:cBhvr>
                                        <p:cTn id="101" dur="1" fill="hold">
                                          <p:stCondLst>
                                            <p:cond delay="499"/>
                                          </p:stCondLst>
                                        </p:cTn>
                                        <p:tgtEl>
                                          <p:spTgt spid="55"/>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56"/>
                                        </p:tgtEl>
                                      </p:cBhvr>
                                    </p:animEffect>
                                    <p:set>
                                      <p:cBhvr>
                                        <p:cTn id="104" dur="1" fill="hold">
                                          <p:stCondLst>
                                            <p:cond delay="499"/>
                                          </p:stCondLst>
                                        </p:cTn>
                                        <p:tgtEl>
                                          <p:spTgt spid="56"/>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60"/>
                                        </p:tgtEl>
                                      </p:cBhvr>
                                    </p:animEffect>
                                    <p:set>
                                      <p:cBhvr>
                                        <p:cTn id="107" dur="1" fill="hold">
                                          <p:stCondLst>
                                            <p:cond delay="499"/>
                                          </p:stCondLst>
                                        </p:cTn>
                                        <p:tgtEl>
                                          <p:spTgt spid="60"/>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61"/>
                                        </p:tgtEl>
                                      </p:cBhvr>
                                    </p:animEffect>
                                    <p:set>
                                      <p:cBhvr>
                                        <p:cTn id="110" dur="1" fill="hold">
                                          <p:stCondLst>
                                            <p:cond delay="499"/>
                                          </p:stCondLst>
                                        </p:cTn>
                                        <p:tgtEl>
                                          <p:spTgt spid="61"/>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500"/>
                                        <p:tgtEl>
                                          <p:spTgt spid="57"/>
                                        </p:tgtEl>
                                      </p:cBhvr>
                                    </p:animEffect>
                                    <p:set>
                                      <p:cBhvr>
                                        <p:cTn id="113" dur="1" fill="hold">
                                          <p:stCondLst>
                                            <p:cond delay="499"/>
                                          </p:stCondLst>
                                        </p:cTn>
                                        <p:tgtEl>
                                          <p:spTgt spid="57"/>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44"/>
                                        </p:tgtEl>
                                      </p:cBhvr>
                                    </p:animEffect>
                                    <p:set>
                                      <p:cBhvr>
                                        <p:cTn id="116" dur="1" fill="hold">
                                          <p:stCondLst>
                                            <p:cond delay="499"/>
                                          </p:stCondLst>
                                        </p:cTn>
                                        <p:tgtEl>
                                          <p:spTgt spid="44"/>
                                        </p:tgtEl>
                                        <p:attrNameLst>
                                          <p:attrName>style.visibility</p:attrName>
                                        </p:attrNameLst>
                                      </p:cBhvr>
                                      <p:to>
                                        <p:strVal val="hidden"/>
                                      </p:to>
                                    </p:set>
                                  </p:childTnLst>
                                </p:cTn>
                              </p:par>
                              <p:par>
                                <p:cTn id="117" presetID="10" presetClass="exit" presetSubtype="0" fill="hold" nodeType="withEffect">
                                  <p:stCondLst>
                                    <p:cond delay="0"/>
                                  </p:stCondLst>
                                  <p:childTnLst>
                                    <p:animEffect transition="out" filter="fade">
                                      <p:cBhvr>
                                        <p:cTn id="118" dur="500"/>
                                        <p:tgtEl>
                                          <p:spTgt spid="45"/>
                                        </p:tgtEl>
                                      </p:cBhvr>
                                    </p:animEffect>
                                    <p:set>
                                      <p:cBhvr>
                                        <p:cTn id="119" dur="1" fill="hold">
                                          <p:stCondLst>
                                            <p:cond delay="499"/>
                                          </p:stCondLst>
                                        </p:cTn>
                                        <p:tgtEl>
                                          <p:spTgt spid="45"/>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500"/>
                                        <p:tgtEl>
                                          <p:spTgt spid="41"/>
                                        </p:tgtEl>
                                      </p:cBhvr>
                                    </p:animEffect>
                                    <p:set>
                                      <p:cBhvr>
                                        <p:cTn id="122" dur="1" fill="hold">
                                          <p:stCondLst>
                                            <p:cond delay="499"/>
                                          </p:stCondLst>
                                        </p:cTn>
                                        <p:tgtEl>
                                          <p:spTgt spid="41"/>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500"/>
                                        <p:tgtEl>
                                          <p:spTgt spid="73"/>
                                        </p:tgtEl>
                                      </p:cBhvr>
                                    </p:animEffect>
                                    <p:set>
                                      <p:cBhvr>
                                        <p:cTn id="125" dur="1" fill="hold">
                                          <p:stCondLst>
                                            <p:cond delay="499"/>
                                          </p:stCondLst>
                                        </p:cTn>
                                        <p:tgtEl>
                                          <p:spTgt spid="73"/>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500"/>
                                        <p:tgtEl>
                                          <p:spTgt spid="77"/>
                                        </p:tgtEl>
                                      </p:cBhvr>
                                    </p:animEffect>
                                    <p:set>
                                      <p:cBhvr>
                                        <p:cTn id="128" dur="1" fill="hold">
                                          <p:stCondLst>
                                            <p:cond delay="499"/>
                                          </p:stCondLst>
                                        </p:cTn>
                                        <p:tgtEl>
                                          <p:spTgt spid="77"/>
                                        </p:tgtEl>
                                        <p:attrNameLst>
                                          <p:attrName>style.visibility</p:attrName>
                                        </p:attrNameLst>
                                      </p:cBhvr>
                                      <p:to>
                                        <p:strVal val="hidden"/>
                                      </p:to>
                                    </p:set>
                                  </p:childTnLst>
                                </p:cTn>
                              </p:par>
                            </p:childTnLst>
                          </p:cTn>
                        </p:par>
                        <p:par>
                          <p:cTn id="129" fill="hold">
                            <p:stCondLst>
                              <p:cond delay="500"/>
                            </p:stCondLst>
                            <p:childTnLst>
                              <p:par>
                                <p:cTn id="130" presetID="64" presetClass="path" presetSubtype="0" accel="50000" decel="50000" fill="hold" nodeType="afterEffect">
                                  <p:stCondLst>
                                    <p:cond delay="0"/>
                                  </p:stCondLst>
                                  <p:childTnLst>
                                    <p:animMotion origin="layout" path="M -8.33333E-7 -2.96296E-6 L -8.33333E-7 -0.16504 " pathEditMode="relative" rAng="0" ptsTypes="AA">
                                      <p:cBhvr>
                                        <p:cTn id="131" dur="2000" fill="hold"/>
                                        <p:tgtEl>
                                          <p:spTgt spid="28"/>
                                        </p:tgtEl>
                                        <p:attrNameLst>
                                          <p:attrName>ppt_x</p:attrName>
                                          <p:attrName>ppt_y</p:attrName>
                                        </p:attrNameLst>
                                      </p:cBhvr>
                                      <p:rCtr x="0" y="-8264"/>
                                    </p:animMotion>
                                  </p:childTnLst>
                                </p:cTn>
                              </p:par>
                            </p:childTnLst>
                          </p:cTn>
                        </p:par>
                      </p:childTnLst>
                    </p:cTn>
                  </p:par>
                  <p:par>
                    <p:cTn id="132" fill="hold">
                      <p:stCondLst>
                        <p:cond delay="indefinite"/>
                      </p:stCondLst>
                      <p:childTnLst>
                        <p:par>
                          <p:cTn id="133" fill="hold">
                            <p:stCondLst>
                              <p:cond delay="0"/>
                            </p:stCondLst>
                            <p:childTnLst>
                              <p:par>
                                <p:cTn id="134" presetID="42" presetClass="entr" presetSubtype="0" fill="hold" nodeType="clickEffect">
                                  <p:stCondLst>
                                    <p:cond delay="0"/>
                                  </p:stCondLst>
                                  <p:childTnLst>
                                    <p:set>
                                      <p:cBhvr>
                                        <p:cTn id="135" dur="1" fill="hold">
                                          <p:stCondLst>
                                            <p:cond delay="0"/>
                                          </p:stCondLst>
                                        </p:cTn>
                                        <p:tgtEl>
                                          <p:spTgt spid="85"/>
                                        </p:tgtEl>
                                        <p:attrNameLst>
                                          <p:attrName>style.visibility</p:attrName>
                                        </p:attrNameLst>
                                      </p:cBhvr>
                                      <p:to>
                                        <p:strVal val="visible"/>
                                      </p:to>
                                    </p:set>
                                    <p:animEffect transition="in" filter="fade">
                                      <p:cBhvr>
                                        <p:cTn id="136" dur="500"/>
                                        <p:tgtEl>
                                          <p:spTgt spid="85"/>
                                        </p:tgtEl>
                                      </p:cBhvr>
                                    </p:animEffect>
                                    <p:anim calcmode="lin" valueType="num">
                                      <p:cBhvr>
                                        <p:cTn id="137" dur="500" fill="hold"/>
                                        <p:tgtEl>
                                          <p:spTgt spid="85"/>
                                        </p:tgtEl>
                                        <p:attrNameLst>
                                          <p:attrName>ppt_x</p:attrName>
                                        </p:attrNameLst>
                                      </p:cBhvr>
                                      <p:tavLst>
                                        <p:tav tm="0">
                                          <p:val>
                                            <p:strVal val="#ppt_x"/>
                                          </p:val>
                                        </p:tav>
                                        <p:tav tm="100000">
                                          <p:val>
                                            <p:strVal val="#ppt_x"/>
                                          </p:val>
                                        </p:tav>
                                      </p:tavLst>
                                    </p:anim>
                                    <p:anim calcmode="lin" valueType="num">
                                      <p:cBhvr>
                                        <p:cTn id="138" dur="5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88"/>
                                        </p:tgtEl>
                                        <p:attrNameLst>
                                          <p:attrName>style.visibility</p:attrName>
                                        </p:attrNameLst>
                                      </p:cBhvr>
                                      <p:to>
                                        <p:strVal val="visible"/>
                                      </p:to>
                                    </p:set>
                                    <p:animEffect transition="in" filter="fade">
                                      <p:cBhvr>
                                        <p:cTn id="143" dur="500"/>
                                        <p:tgtEl>
                                          <p:spTgt spid="88"/>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89"/>
                                        </p:tgtEl>
                                        <p:attrNameLst>
                                          <p:attrName>style.visibility</p:attrName>
                                        </p:attrNameLst>
                                      </p:cBhvr>
                                      <p:to>
                                        <p:strVal val="visible"/>
                                      </p:to>
                                    </p:set>
                                    <p:animEffect transition="in" filter="fade">
                                      <p:cBhvr>
                                        <p:cTn id="148"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4" grpId="1" animBg="1"/>
      <p:bldP spid="55" grpId="0" animBg="1"/>
      <p:bldP spid="55" grpId="1" animBg="1"/>
      <p:bldP spid="56" grpId="0" animBg="1"/>
      <p:bldP spid="56" grpId="1" animBg="1"/>
      <p:bldP spid="88" grpId="0"/>
      <p:bldP spid="89" grpId="0"/>
    </p:bldLst>
  </p:timing>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Custom 3">
      <a:majorFont>
        <a:latin typeface="Twinkl Semi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glish Lesson Presentation" id="{3E99E1FF-6112-4F56-AE2F-E6B630F1A11C}" vid="{95F88451-C6EF-438A-A25D-91151BA0E32D}"/>
    </a:ext>
  </a:extLst>
</a:theme>
</file>

<file path=ppt/theme/theme2.xml><?xml version="1.0" encoding="utf-8"?>
<a:theme xmlns:a="http://schemas.openxmlformats.org/drawingml/2006/main" name="1_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nglish Lesson Presentation" id="{3E99E1FF-6112-4F56-AE2F-E6B630F1A11C}" vid="{6EFEC386-A457-42D6-BCC4-C9279F79E23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English Lesson Presentation</Template>
  <TotalTime>1691</TotalTime>
  <Words>2024</Words>
  <Application>Microsoft Office PowerPoint</Application>
  <PresentationFormat>On-screen Show (4:3)</PresentationFormat>
  <Paragraphs>209</Paragraphs>
  <Slides>33</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33</vt:i4>
      </vt:variant>
    </vt:vector>
  </HeadingPairs>
  <TitlesOfParts>
    <vt:vector size="43" baseType="lpstr">
      <vt:lpstr>Sassoon Infant Rg</vt:lpstr>
      <vt:lpstr>Tuffy</vt:lpstr>
      <vt:lpstr>Tuffy-TTF</vt:lpstr>
      <vt:lpstr>Calibri</vt:lpstr>
      <vt:lpstr>Twinkl SemiBold</vt:lpstr>
      <vt:lpstr>Twinkl</vt:lpstr>
      <vt:lpstr>Arial</vt:lpstr>
      <vt:lpstr>Wingdings</vt:lpstr>
      <vt:lpstr>Office Theme</vt:lpstr>
      <vt:lpstr>1_Office Theme</vt:lpstr>
      <vt:lpstr>PowerPoint Presentation</vt:lpstr>
      <vt:lpstr>English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Twinkl PlanIt</dc:title>
  <dc:creator>Cris Lima</dc:creator>
  <cp:lastModifiedBy>R Tomkinson</cp:lastModifiedBy>
  <cp:revision>130</cp:revision>
  <dcterms:created xsi:type="dcterms:W3CDTF">2019-03-27T08:38:06Z</dcterms:created>
  <dcterms:modified xsi:type="dcterms:W3CDTF">2021-02-23T12:50:00Z</dcterms:modified>
</cp:coreProperties>
</file>