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3" r:id="rId2"/>
    <p:sldId id="275" r:id="rId3"/>
    <p:sldId id="286" r:id="rId4"/>
    <p:sldId id="276" r:id="rId5"/>
    <p:sldId id="287" r:id="rId6"/>
    <p:sldId id="288" r:id="rId7"/>
    <p:sldId id="283" r:id="rId8"/>
    <p:sldId id="289" r:id="rId9"/>
    <p:sldId id="290" r:id="rId10"/>
    <p:sldId id="291" r:id="rId11"/>
    <p:sldId id="293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681"/>
    <a:srgbClr val="DDD7CE"/>
    <a:srgbClr val="746552"/>
    <a:srgbClr val="C3472E"/>
    <a:srgbClr val="DAC493"/>
    <a:srgbClr val="E5DCD1"/>
    <a:srgbClr val="D1C1AC"/>
    <a:srgbClr val="FFFFFF"/>
    <a:srgbClr val="D1BFA7"/>
    <a:srgbClr val="651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54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434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curriculum-for-excellence-second-social-studies/curriculum-for-excellence-second-social-studies-people-past-events-and-societies/curriculum-for-excellence-second-social-studies-people-past-events-and-societies-the-second-world-war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00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98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95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8" r:id="rId5"/>
    <p:sldLayoutId id="2147483669" r:id="rId6"/>
    <p:sldLayoutId id="2147483670" r:id="rId7"/>
    <p:sldLayoutId id="2147483671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search?term=world%20war%202&amp;showall=1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43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503239" y="512763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628648" y="1526908"/>
            <a:ext cx="3801401" cy="223699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some schools, shelters were dug into the school grounds. </a:t>
            </a:r>
          </a:p>
          <a:p>
            <a:r>
              <a:rPr lang="en-GB" dirty="0"/>
              <a:t>These were narrow damp passages with concrete steps and walls. </a:t>
            </a:r>
          </a:p>
          <a:p>
            <a:r>
              <a:rPr lang="en-GB" dirty="0"/>
              <a:t>In other schools, areas had been reinforced, such as cloak rooms, and children would gather in those areas when the sirens wailed. </a:t>
            </a:r>
          </a:p>
          <a:p>
            <a:r>
              <a:rPr lang="en-GB" dirty="0"/>
              <a:t>Some children only had their desks to hide under.</a:t>
            </a:r>
          </a:p>
          <a:p>
            <a:r>
              <a:rPr lang="en-GB" dirty="0"/>
              <a:t>Unbelievably, lessons would continue in the shelters. </a:t>
            </a:r>
          </a:p>
        </p:txBody>
      </p:sp>
      <p:pic>
        <p:nvPicPr>
          <p:cNvPr id="8" name="Picture 2" descr="https://upload.wikimedia.org/wikipedia/commons/e/ee/Children_outside_air_raid_shelter%2C_Gresford_%284365436432%29.jpg">
            <a:extLst>
              <a:ext uri="{FF2B5EF4-FFF2-40B4-BE49-F238E27FC236}">
                <a16:creationId xmlns:a16="http://schemas.microsoft.com/office/drawing/2014/main" xmlns="" id="{72D68F94-D6F3-E746-B35C-54FE05BAB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49" y="2431441"/>
            <a:ext cx="3846958" cy="2487046"/>
          </a:xfrm>
          <a:prstGeom prst="rect">
            <a:avLst/>
          </a:prstGeom>
          <a:solidFill>
            <a:srgbClr val="8BB681"/>
          </a:solidFill>
          <a:ln w="38100">
            <a:solidFill>
              <a:srgbClr val="8BB68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C8275F00-B909-0140-8B54-8B834C56B9CC}"/>
              </a:ext>
            </a:extLst>
          </p:cNvPr>
          <p:cNvSpPr txBox="1">
            <a:spLocks/>
          </p:cNvSpPr>
          <p:nvPr/>
        </p:nvSpPr>
        <p:spPr>
          <a:xfrm>
            <a:off x="497298" y="711311"/>
            <a:ext cx="81510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Twinkl" pitchFamily="2" charset="77"/>
              </a:rPr>
              <a:t>School Shelters</a:t>
            </a:r>
            <a:endParaRPr lang="en-US" sz="3600" dirty="0">
              <a:solidFill>
                <a:schemeClr val="bg1"/>
              </a:solidFill>
              <a:latin typeface="Twinkl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395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xmlns="" id="{877F4268-77F8-024F-AAC7-520CFB9CC1B9}"/>
              </a:ext>
            </a:extLst>
          </p:cNvPr>
          <p:cNvSpPr txBox="1"/>
          <p:nvPr/>
        </p:nvSpPr>
        <p:spPr>
          <a:xfrm>
            <a:off x="3895344" y="3099816"/>
            <a:ext cx="1353312" cy="65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3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AFF9F2AC-D541-0C45-8640-D6AE6612E134}"/>
              </a:ext>
            </a:extLst>
          </p:cNvPr>
          <p:cNvSpPr/>
          <p:nvPr/>
        </p:nvSpPr>
        <p:spPr bwMode="auto">
          <a:xfrm>
            <a:off x="503238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8C8FCD6-C055-3A44-AE4C-CF2E883ACEE6}"/>
              </a:ext>
            </a:extLst>
          </p:cNvPr>
          <p:cNvSpPr txBox="1">
            <a:spLocks/>
          </p:cNvSpPr>
          <p:nvPr/>
        </p:nvSpPr>
        <p:spPr>
          <a:xfrm>
            <a:off x="472363" y="446795"/>
            <a:ext cx="8199275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winkl" pitchFamily="2" charset="0"/>
              </a:rPr>
              <a:t>Air Raids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472362" y="308643"/>
            <a:ext cx="8184877" cy="1969693"/>
          </a:xfrm>
          <a:prstGeom prst="roundRect">
            <a:avLst>
              <a:gd name="adj" fmla="val 0"/>
            </a:avLst>
          </a:prstGeom>
          <a:noFill/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87907" y="2673650"/>
            <a:ext cx="8137524" cy="1181183"/>
          </a:xfrm>
          <a:prstGeom prst="roundRect">
            <a:avLst>
              <a:gd name="adj" fmla="val 0"/>
            </a:avLst>
          </a:prstGeom>
          <a:noFill/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8857" y="2949957"/>
            <a:ext cx="7630902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They also wanted to break the British morale and scare them into defeat.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The first air raid took place on 7</a:t>
            </a:r>
            <a:r>
              <a:rPr lang="en-GB" baseline="30000" dirty="0">
                <a:latin typeface="Twinkl" pitchFamily="2" charset="0"/>
              </a:rPr>
              <a:t>th</a:t>
            </a:r>
            <a:r>
              <a:rPr lang="en-GB" dirty="0">
                <a:latin typeface="Twinkl" pitchFamily="2" charset="0"/>
              </a:rPr>
              <a:t> September 1940 in London, killing 2000 people in one night.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8906" y="1387663"/>
            <a:ext cx="77951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During the Second World War, enemy aircraft dropped bombs on Britain in an effort to destroy ports, industrial areas and major cities.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The Germans wanted to damage these areas to make it difficult for the British to transport weapons.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2036" y="364529"/>
            <a:ext cx="4230255" cy="17321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8314" y="586550"/>
            <a:ext cx="4230255" cy="1732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26" y="2651074"/>
            <a:ext cx="6071485" cy="45762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697">
            <a:off x="1578088" y="1875332"/>
            <a:ext cx="1080466" cy="2627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303" flipH="1">
            <a:off x="6059511" y="2317773"/>
            <a:ext cx="1080466" cy="2627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9" y="4427285"/>
            <a:ext cx="4619182" cy="34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23496 L 0.41285 -0.0206 C 0.49965 0.02778 0.62899 0.05393 0.76406 0.05393 C 0.91806 0.05393 1.04115 0.02778 1.12795 -0.0206 L 1.54115 -0.2349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49" y="1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778E-6 -2.59259E-6 L 0.43281 0.66435 " pathEditMode="relative" rAng="0" ptsTypes="AA">
                                      <p:cBhvr>
                                        <p:cTn id="1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332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85 4.44444E-6 L -1.14427 0.1706 C -1.0566 0.20902 -0.92518 0.22986 -0.78837 0.22986 C -0.63229 0.22986 -0.50729 0.20902 -0.41927 0.1706 L 2.77778E-6 4.44444E-6 " pathEditMode="relative" rAng="0" ptsTypes="AAAAA">
                                      <p:cBhvr>
                                        <p:cTn id="30" dur="3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42" y="114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38889E-6 4.07407E-6 L -0.45816 0.59953 " pathEditMode="relative" rAng="0" ptsTypes="AA">
                                      <p:cBhvr>
                                        <p:cTn id="3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17" y="2997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>
            <a:extLst>
              <a:ext uri="{FF2B5EF4-FFF2-40B4-BE49-F238E27FC236}">
                <a16:creationId xmlns:a16="http://schemas.microsoft.com/office/drawing/2014/main" xmlns="" id="{2F08A8AA-B544-F347-AA7F-AB74227F64B8}"/>
              </a:ext>
            </a:extLst>
          </p:cNvPr>
          <p:cNvSpPr/>
          <p:nvPr/>
        </p:nvSpPr>
        <p:spPr bwMode="auto">
          <a:xfrm>
            <a:off x="503238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0" y="1284808"/>
            <a:ext cx="9144000" cy="2621804"/>
          </a:xfrm>
          <a:prstGeom prst="roundRect">
            <a:avLst>
              <a:gd name="adj" fmla="val 1172"/>
            </a:avLst>
          </a:prstGeom>
          <a:solidFill>
            <a:srgbClr val="8BB681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04352" y="641721"/>
            <a:ext cx="3744366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8BB681"/>
                </a:solidFill>
                <a:latin typeface="Twinkl" pitchFamily="2" charset="0"/>
              </a:rPr>
              <a:t>Air Raid Shelters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9781" y="1441548"/>
            <a:ext cx="77835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Air raid shelters were created so people could try to protect themselves from the night-time bombings.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When the air raid siren sounded, people would go to various shelters or places in their home to protect themselves. </a:t>
            </a:r>
            <a:r>
              <a:rPr lang="en-GB" u="sng" dirty="0">
                <a:solidFill>
                  <a:schemeClr val="bg1"/>
                </a:solidFill>
                <a:latin typeface="Twinkl" pitchFamily="2" charset="0"/>
              </a:rPr>
              <a:t>Listen to the air raid siren.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There were three main types of shelters used in the Second World War. </a:t>
            </a:r>
            <a:br>
              <a:rPr lang="en-GB" dirty="0">
                <a:solidFill>
                  <a:schemeClr val="bg1"/>
                </a:solidFill>
                <a:latin typeface="Twinkl" pitchFamily="2" charset="0"/>
              </a:rPr>
            </a:br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They were: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A272CA8-2062-C140-BB23-CDCB5A3A9171}"/>
              </a:ext>
            </a:extLst>
          </p:cNvPr>
          <p:cNvCxnSpPr>
            <a:cxnSpLocks/>
          </p:cNvCxnSpPr>
          <p:nvPr/>
        </p:nvCxnSpPr>
        <p:spPr>
          <a:xfrm>
            <a:off x="2576588" y="5098957"/>
            <a:ext cx="1103499" cy="0"/>
          </a:xfrm>
          <a:prstGeom prst="line">
            <a:avLst/>
          </a:prstGeom>
          <a:ln w="38100">
            <a:solidFill>
              <a:srgbClr val="8BB68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anderson shelter text">
            <a:extLst>
              <a:ext uri="{FF2B5EF4-FFF2-40B4-BE49-F238E27FC236}">
                <a16:creationId xmlns:a16="http://schemas.microsoft.com/office/drawing/2014/main" xmlns="" id="{FE17D6BA-66B2-B947-8EDF-6891EBCDBEFA}"/>
              </a:ext>
            </a:extLst>
          </p:cNvPr>
          <p:cNvGrpSpPr/>
          <p:nvPr/>
        </p:nvGrpSpPr>
        <p:grpSpPr>
          <a:xfrm>
            <a:off x="838756" y="4207047"/>
            <a:ext cx="1783823" cy="1783823"/>
            <a:chOff x="324010" y="4099258"/>
            <a:chExt cx="2256565" cy="22565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E25E37C-7D1B-204D-8EA7-8C7AE764B7FA}"/>
                </a:ext>
              </a:extLst>
            </p:cNvPr>
            <p:cNvSpPr/>
            <p:nvPr/>
          </p:nvSpPr>
          <p:spPr>
            <a:xfrm>
              <a:off x="324010" y="4099258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C74ED8D-BB12-F546-BD08-9BBE02B10356}"/>
                </a:ext>
              </a:extLst>
            </p:cNvPr>
            <p:cNvSpPr txBox="1"/>
            <p:nvPr/>
          </p:nvSpPr>
          <p:spPr>
            <a:xfrm>
              <a:off x="521383" y="4904374"/>
              <a:ext cx="18500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Anderson Shelter</a:t>
              </a:r>
            </a:p>
          </p:txBody>
        </p:sp>
      </p:grpSp>
      <p:grpSp>
        <p:nvGrpSpPr>
          <p:cNvPr id="10" name="morrison shelter text">
            <a:extLst>
              <a:ext uri="{FF2B5EF4-FFF2-40B4-BE49-F238E27FC236}">
                <a16:creationId xmlns:a16="http://schemas.microsoft.com/office/drawing/2014/main" xmlns="" id="{FB818AD1-C307-2D4D-8B4D-3601C2259C9A}"/>
              </a:ext>
            </a:extLst>
          </p:cNvPr>
          <p:cNvGrpSpPr/>
          <p:nvPr/>
        </p:nvGrpSpPr>
        <p:grpSpPr>
          <a:xfrm>
            <a:off x="3680088" y="4207047"/>
            <a:ext cx="1783823" cy="1783823"/>
            <a:chOff x="3436364" y="4099258"/>
            <a:chExt cx="2256565" cy="225656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ABEF2DCB-0219-054F-9A05-2FF295CD0649}"/>
                </a:ext>
              </a:extLst>
            </p:cNvPr>
            <p:cNvSpPr/>
            <p:nvPr/>
          </p:nvSpPr>
          <p:spPr>
            <a:xfrm>
              <a:off x="3436364" y="4099258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3356E32-7706-784F-ABBE-61ADC37E9AB7}"/>
                </a:ext>
              </a:extLst>
            </p:cNvPr>
            <p:cNvSpPr txBox="1"/>
            <p:nvPr/>
          </p:nvSpPr>
          <p:spPr>
            <a:xfrm>
              <a:off x="3645485" y="4904374"/>
              <a:ext cx="18500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Morrison Shelter</a:t>
              </a:r>
            </a:p>
          </p:txBody>
        </p:sp>
      </p:grpSp>
      <p:grpSp>
        <p:nvGrpSpPr>
          <p:cNvPr id="32" name="communal shelter tetx">
            <a:extLst>
              <a:ext uri="{FF2B5EF4-FFF2-40B4-BE49-F238E27FC236}">
                <a16:creationId xmlns:a16="http://schemas.microsoft.com/office/drawing/2014/main" xmlns="" id="{24A5E61D-7E24-4048-9EC8-E6908D4B3336}"/>
              </a:ext>
            </a:extLst>
          </p:cNvPr>
          <p:cNvGrpSpPr/>
          <p:nvPr/>
        </p:nvGrpSpPr>
        <p:grpSpPr>
          <a:xfrm>
            <a:off x="6521421" y="4193600"/>
            <a:ext cx="1783823" cy="1783823"/>
            <a:chOff x="6548718" y="4099258"/>
            <a:chExt cx="2256565" cy="225656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E97C88E-257E-FA43-B898-64D512189805}"/>
                </a:ext>
              </a:extLst>
            </p:cNvPr>
            <p:cNvSpPr/>
            <p:nvPr/>
          </p:nvSpPr>
          <p:spPr>
            <a:xfrm>
              <a:off x="6548718" y="4099258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F3DD7C3-9ABD-1F4F-ACCE-1BF85D0C05F8}"/>
                </a:ext>
              </a:extLst>
            </p:cNvPr>
            <p:cNvSpPr txBox="1"/>
            <p:nvPr/>
          </p:nvSpPr>
          <p:spPr>
            <a:xfrm>
              <a:off x="6750424" y="4627374"/>
              <a:ext cx="18500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Communal </a:t>
              </a:r>
              <a:br>
                <a:rPr lang="en-US" b="1" dirty="0"/>
              </a:br>
              <a:r>
                <a:rPr lang="en-US" b="1" dirty="0"/>
                <a:t>Air Raid</a:t>
              </a:r>
              <a:br>
                <a:rPr lang="en-US" b="1" dirty="0"/>
              </a:br>
              <a:r>
                <a:rPr lang="en-US" b="1" dirty="0"/>
                <a:t>Shelters</a:t>
              </a:r>
            </a:p>
          </p:txBody>
        </p:sp>
      </p:grpSp>
      <p:grpSp>
        <p:nvGrpSpPr>
          <p:cNvPr id="38" name="anderson shelter image">
            <a:extLst>
              <a:ext uri="{FF2B5EF4-FFF2-40B4-BE49-F238E27FC236}">
                <a16:creationId xmlns:a16="http://schemas.microsoft.com/office/drawing/2014/main" xmlns="" id="{B378C62B-EA32-5D45-884F-0FCD29E06205}"/>
              </a:ext>
            </a:extLst>
          </p:cNvPr>
          <p:cNvGrpSpPr/>
          <p:nvPr/>
        </p:nvGrpSpPr>
        <p:grpSpPr>
          <a:xfrm>
            <a:off x="838755" y="4207047"/>
            <a:ext cx="1783823" cy="1783823"/>
            <a:chOff x="318135" y="4099256"/>
            <a:chExt cx="2256565" cy="225656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0A7CAC2D-8FF0-D941-A479-33E39B93CB9D}"/>
                </a:ext>
              </a:extLst>
            </p:cNvPr>
            <p:cNvSpPr/>
            <p:nvPr/>
          </p:nvSpPr>
          <p:spPr>
            <a:xfrm>
              <a:off x="318135" y="4099256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close up of a door&#10;&#10;Description automatically generated">
              <a:extLst>
                <a:ext uri="{FF2B5EF4-FFF2-40B4-BE49-F238E27FC236}">
                  <a16:creationId xmlns:a16="http://schemas.microsoft.com/office/drawing/2014/main" xmlns="" id="{828F3318-4266-0F45-9F2A-7B008E21B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79" y="4573890"/>
              <a:ext cx="1549902" cy="1307295"/>
            </a:xfrm>
            <a:prstGeom prst="rect">
              <a:avLst/>
            </a:prstGeom>
          </p:spPr>
        </p:pic>
      </p:grpSp>
      <p:grpSp>
        <p:nvGrpSpPr>
          <p:cNvPr id="39" name="morrison shelter image">
            <a:extLst>
              <a:ext uri="{FF2B5EF4-FFF2-40B4-BE49-F238E27FC236}">
                <a16:creationId xmlns:a16="http://schemas.microsoft.com/office/drawing/2014/main" xmlns="" id="{1C7459CD-D60A-724F-87E1-665F76F757AE}"/>
              </a:ext>
            </a:extLst>
          </p:cNvPr>
          <p:cNvGrpSpPr/>
          <p:nvPr/>
        </p:nvGrpSpPr>
        <p:grpSpPr>
          <a:xfrm>
            <a:off x="3680087" y="4207047"/>
            <a:ext cx="1783823" cy="1783823"/>
            <a:chOff x="318135" y="4099256"/>
            <a:chExt cx="2256565" cy="225656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EFCCAD47-B5A1-D54A-99E0-D5092119BB3D}"/>
                </a:ext>
              </a:extLst>
            </p:cNvPr>
            <p:cNvSpPr/>
            <p:nvPr/>
          </p:nvSpPr>
          <p:spPr>
            <a:xfrm>
              <a:off x="318135" y="4099256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D446A9B6-3DA3-BC41-BD38-28AFA0445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021" y="4904374"/>
              <a:ext cx="1549902" cy="814465"/>
            </a:xfrm>
            <a:prstGeom prst="rect">
              <a:avLst/>
            </a:prstGeom>
            <a:blipFill>
              <a:blip r:embed="rId6"/>
              <a:stretch>
                <a:fillRect l="12295" t="21495" r="13214" b="15675"/>
              </a:stretch>
            </a:blipFill>
          </p:spPr>
        </p:pic>
      </p:grpSp>
      <p:grpSp>
        <p:nvGrpSpPr>
          <p:cNvPr id="46" name="communal shelter (church) image">
            <a:extLst>
              <a:ext uri="{FF2B5EF4-FFF2-40B4-BE49-F238E27FC236}">
                <a16:creationId xmlns:a16="http://schemas.microsoft.com/office/drawing/2014/main" xmlns="" id="{DE698E79-9DD0-2045-A9DD-CDD3EB934977}"/>
              </a:ext>
            </a:extLst>
          </p:cNvPr>
          <p:cNvGrpSpPr/>
          <p:nvPr/>
        </p:nvGrpSpPr>
        <p:grpSpPr>
          <a:xfrm>
            <a:off x="6518700" y="4197396"/>
            <a:ext cx="1783823" cy="1783823"/>
            <a:chOff x="6544122" y="4099256"/>
            <a:chExt cx="2256565" cy="225656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0BECB61F-D0D2-9A4B-8E93-B3BCB124B9E7}"/>
                </a:ext>
              </a:extLst>
            </p:cNvPr>
            <p:cNvSpPr/>
            <p:nvPr/>
          </p:nvSpPr>
          <p:spPr>
            <a:xfrm>
              <a:off x="6544122" y="4099256"/>
              <a:ext cx="2256565" cy="22565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8B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2B2DF26E-FC26-1F45-9A5B-AEED83DCD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5" r="9795" b="3742"/>
            <a:stretch/>
          </p:blipFill>
          <p:spPr>
            <a:xfrm>
              <a:off x="7074626" y="4353087"/>
              <a:ext cx="1183341" cy="1748899"/>
            </a:xfrm>
            <a:prstGeom prst="roundRect">
              <a:avLst>
                <a:gd name="adj" fmla="val 23468"/>
              </a:avLst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19D0917-5373-9844-9334-CF91CB70B576}"/>
              </a:ext>
            </a:extLst>
          </p:cNvPr>
          <p:cNvGrpSpPr/>
          <p:nvPr/>
        </p:nvGrpSpPr>
        <p:grpSpPr>
          <a:xfrm>
            <a:off x="8319809" y="2287285"/>
            <a:ext cx="616850" cy="616850"/>
            <a:chOff x="6877050" y="671852"/>
            <a:chExt cx="1205866" cy="120586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A03D9CED-B92D-3E40-9EC5-E59DD6A1BBF2}"/>
                </a:ext>
              </a:extLst>
            </p:cNvPr>
            <p:cNvSpPr/>
            <p:nvPr/>
          </p:nvSpPr>
          <p:spPr>
            <a:xfrm>
              <a:off x="6877050" y="671852"/>
              <a:ext cx="1205866" cy="1205866"/>
            </a:xfrm>
            <a:prstGeom prst="ellipse">
              <a:avLst/>
            </a:prstGeom>
            <a:solidFill>
              <a:srgbClr val="DDD7C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9" name="Air-raid-siren">
              <a:hlinkClick r:id="" action="ppaction://media"/>
              <a:extLst>
                <a:ext uri="{FF2B5EF4-FFF2-40B4-BE49-F238E27FC236}">
                  <a16:creationId xmlns:a16="http://schemas.microsoft.com/office/drawing/2014/main" xmlns="" id="{0094BE35-EC42-884D-BD9C-A384C8A8F342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7026115" y="855507"/>
              <a:ext cx="907734" cy="907734"/>
            </a:xfrm>
            <a:prstGeom prst="rect">
              <a:avLst/>
            </a:prstGeom>
          </p:spPr>
        </p:pic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03F3E2F-F469-1649-B8D0-763A720A58BB}"/>
              </a:ext>
            </a:extLst>
          </p:cNvPr>
          <p:cNvCxnSpPr>
            <a:cxnSpLocks/>
          </p:cNvCxnSpPr>
          <p:nvPr/>
        </p:nvCxnSpPr>
        <p:spPr>
          <a:xfrm flipV="1">
            <a:off x="1733388" y="3637593"/>
            <a:ext cx="0" cy="569454"/>
          </a:xfrm>
          <a:prstGeom prst="line">
            <a:avLst/>
          </a:prstGeom>
          <a:ln w="38100">
            <a:solidFill>
              <a:srgbClr val="8BB68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0B67B97C-746F-6247-8C96-48AEE4460525}"/>
              </a:ext>
            </a:extLst>
          </p:cNvPr>
          <p:cNvCxnSpPr>
            <a:cxnSpLocks/>
            <a:endCxn id="43" idx="2"/>
          </p:cNvCxnSpPr>
          <p:nvPr/>
        </p:nvCxnSpPr>
        <p:spPr>
          <a:xfrm flipV="1">
            <a:off x="5481659" y="5089308"/>
            <a:ext cx="1037041" cy="9650"/>
          </a:xfrm>
          <a:prstGeom prst="line">
            <a:avLst/>
          </a:prstGeom>
          <a:ln w="38100">
            <a:solidFill>
              <a:srgbClr val="8BB68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01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503238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639A45E-E4D9-8B4A-912D-2B27503C8615}"/>
              </a:ext>
            </a:extLst>
          </p:cNvPr>
          <p:cNvSpPr/>
          <p:nvPr/>
        </p:nvSpPr>
        <p:spPr>
          <a:xfrm>
            <a:off x="4572000" y="1876810"/>
            <a:ext cx="3835618" cy="3866467"/>
          </a:xfrm>
          <a:prstGeom prst="ellipse">
            <a:avLst/>
          </a:prstGeom>
          <a:solidFill>
            <a:schemeClr val="bg1"/>
          </a:solidFill>
          <a:ln w="38100">
            <a:solidFill>
              <a:srgbClr val="8BB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186F32-54AC-F343-8D3E-970FE1E3F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789" y="2894054"/>
            <a:ext cx="3664040" cy="16666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4FE4C4-FB1A-A242-8669-D05573EF1989}"/>
              </a:ext>
            </a:extLst>
          </p:cNvPr>
          <p:cNvSpPr txBox="1"/>
          <p:nvPr/>
        </p:nvSpPr>
        <p:spPr>
          <a:xfrm>
            <a:off x="736382" y="2734308"/>
            <a:ext cx="5733072" cy="2413870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rIns="1980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Anderson Shelters </a:t>
            </a:r>
            <a:r>
              <a:rPr lang="en-GB" dirty="0"/>
              <a:t>were named after Sir John Anderson.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These were made out of corrugated iron sheets which were bolted together. There were steel plates at either end.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875E915D-799B-944B-A0FE-05743DC66341}"/>
              </a:ext>
            </a:extLst>
          </p:cNvPr>
          <p:cNvSpPr txBox="1">
            <a:spLocks/>
          </p:cNvSpPr>
          <p:nvPr/>
        </p:nvSpPr>
        <p:spPr>
          <a:xfrm>
            <a:off x="493061" y="672099"/>
            <a:ext cx="81785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winkl" pitchFamily="2" charset="0"/>
              </a:rPr>
              <a:t>Anderson Shelters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A1C145-9124-1545-A460-F9887BF54071}"/>
              </a:ext>
            </a:extLst>
          </p:cNvPr>
          <p:cNvSpPr txBox="1"/>
          <p:nvPr/>
        </p:nvSpPr>
        <p:spPr>
          <a:xfrm>
            <a:off x="736382" y="2520420"/>
            <a:ext cx="5733072" cy="2413870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rIns="1980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These would be half buried in the ground and earth was heaped on top to protect it from bomb blasts.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would be built in back gardens for those who could afford them and had space.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202AE0F-44CB-B946-B762-F97B485A23B9}"/>
              </a:ext>
            </a:extLst>
          </p:cNvPr>
          <p:cNvSpPr txBox="1"/>
          <p:nvPr/>
        </p:nvSpPr>
        <p:spPr>
          <a:xfrm>
            <a:off x="736382" y="2603108"/>
            <a:ext cx="5975314" cy="2413870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rIns="1980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Anderson shelters were given to anyone earning less than £5 a week by the government.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For men earning more than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that, they could be bought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for £7.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By September 1939, over 1.5 million Anderson shelters had been built in gardens.</a:t>
            </a:r>
          </a:p>
        </p:txBody>
      </p:sp>
    </p:spTree>
    <p:extLst>
      <p:ext uri="{BB962C8B-B14F-4D97-AF65-F5344CB8AC3E}">
        <p14:creationId xmlns:p14="http://schemas.microsoft.com/office/powerpoint/2010/main" val="39191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513415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49A96E-2AE3-B04D-9AA2-2F25FF70469A}"/>
              </a:ext>
            </a:extLst>
          </p:cNvPr>
          <p:cNvSpPr txBox="1"/>
          <p:nvPr/>
        </p:nvSpPr>
        <p:spPr>
          <a:xfrm>
            <a:off x="756737" y="2799105"/>
            <a:ext cx="5733072" cy="1631238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rIns="1980000" rtlCol="0" anchor="ctr">
            <a:noAutofit/>
          </a:bodyPr>
          <a:lstStyle/>
          <a:p>
            <a:r>
              <a:rPr lang="en-GB" dirty="0">
                <a:latin typeface="Twinkl" pitchFamily="2" charset="0"/>
              </a:rPr>
              <a:t>Anderson shelter Latham Street, London 1941. Three people sheltering inside were </a:t>
            </a:r>
            <a:r>
              <a:rPr lang="en-GB" b="1" dirty="0">
                <a:latin typeface="Twinkl" pitchFamily="2" charset="0"/>
              </a:rPr>
              <a:t>unharmed</a:t>
            </a:r>
            <a:r>
              <a:rPr lang="en-GB" dirty="0">
                <a:latin typeface="Twinkl" pitchFamily="2" charset="0"/>
              </a:rPr>
              <a:t> when a bomb landed a few yards from it. </a:t>
            </a:r>
          </a:p>
        </p:txBody>
      </p:sp>
      <p:pic>
        <p:nvPicPr>
          <p:cNvPr id="10" name="Picture 2" descr="File:An Anderson shelter remains intact amidst destruction in Latham Street, Poplar, London during 1941. D5949.jpg">
            <a:extLst>
              <a:ext uri="{FF2B5EF4-FFF2-40B4-BE49-F238E27FC236}">
                <a16:creationId xmlns:a16="http://schemas.microsoft.com/office/drawing/2014/main" xmlns="" id="{6BDBEB6B-8DF1-9040-BA70-B1282362F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3348" r="17918" b="2267"/>
          <a:stretch/>
        </p:blipFill>
        <p:spPr bwMode="auto">
          <a:xfrm>
            <a:off x="4582177" y="1681491"/>
            <a:ext cx="3815263" cy="3866466"/>
          </a:xfrm>
          <a:prstGeom prst="ellipse">
            <a:avLst/>
          </a:prstGeom>
          <a:noFill/>
          <a:ln w="38100">
            <a:solidFill>
              <a:srgbClr val="8BB68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24F92C2D-A58C-A840-9C5D-991E2EC5AF1C}"/>
              </a:ext>
            </a:extLst>
          </p:cNvPr>
          <p:cNvSpPr txBox="1">
            <a:spLocks/>
          </p:cNvSpPr>
          <p:nvPr/>
        </p:nvSpPr>
        <p:spPr>
          <a:xfrm>
            <a:off x="493061" y="672099"/>
            <a:ext cx="81785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winkl" pitchFamily="2" charset="0"/>
              </a:rPr>
              <a:t>Anderson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Shelters</a:t>
            </a:r>
          </a:p>
        </p:txBody>
      </p:sp>
    </p:spTree>
    <p:extLst>
      <p:ext uri="{BB962C8B-B14F-4D97-AF65-F5344CB8AC3E}">
        <p14:creationId xmlns:p14="http://schemas.microsoft.com/office/powerpoint/2010/main" val="71223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B91DB1CE-18F6-164B-A395-1383F7728190}"/>
              </a:ext>
            </a:extLst>
          </p:cNvPr>
          <p:cNvSpPr/>
          <p:nvPr/>
        </p:nvSpPr>
        <p:spPr bwMode="auto">
          <a:xfrm>
            <a:off x="503236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49A96E-2AE3-B04D-9AA2-2F25FF70469A}"/>
              </a:ext>
            </a:extLst>
          </p:cNvPr>
          <p:cNvSpPr txBox="1"/>
          <p:nvPr/>
        </p:nvSpPr>
        <p:spPr>
          <a:xfrm>
            <a:off x="765881" y="2476813"/>
            <a:ext cx="5991535" cy="2275815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rIns="198000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Anderson shelters measured 1.95 metres by 1.35 metres. 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Inside, there were usually benches or  beds along one or two of the walls.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It was usually dark and damp – some of them even flooded.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It would be difficult to sleep in them because of the noise of the bombs.</a:t>
            </a:r>
          </a:p>
        </p:txBody>
      </p:sp>
      <p:pic>
        <p:nvPicPr>
          <p:cNvPr id="6" name="Picture 2" descr="File:Blitz Street Anderson.JPG">
            <a:extLst>
              <a:ext uri="{FF2B5EF4-FFF2-40B4-BE49-F238E27FC236}">
                <a16:creationId xmlns:a16="http://schemas.microsoft.com/office/drawing/2014/main" xmlns="" id="{96067F11-EA50-944E-AC1E-D7479138F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7500" r="515" b="9857"/>
          <a:stretch/>
        </p:blipFill>
        <p:spPr bwMode="auto">
          <a:xfrm>
            <a:off x="5175105" y="2011175"/>
            <a:ext cx="3164622" cy="3207093"/>
          </a:xfrm>
          <a:prstGeom prst="ellipse">
            <a:avLst/>
          </a:prstGeom>
          <a:noFill/>
          <a:ln w="38100">
            <a:solidFill>
              <a:srgbClr val="8BB68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B6D9E1D8-129E-0246-8FED-2B1502F2BC73}"/>
              </a:ext>
            </a:extLst>
          </p:cNvPr>
          <p:cNvSpPr txBox="1">
            <a:spLocks/>
          </p:cNvSpPr>
          <p:nvPr/>
        </p:nvSpPr>
        <p:spPr>
          <a:xfrm>
            <a:off x="628648" y="742523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8BB681"/>
                </a:solidFill>
                <a:latin typeface="+mn-lt"/>
              </a:rPr>
              <a:t>Inside an Anderson Shelter</a:t>
            </a:r>
            <a:endParaRPr lang="en-US" sz="3600" dirty="0">
              <a:solidFill>
                <a:srgbClr val="8BB681"/>
              </a:solidFill>
              <a:latin typeface="+mn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B3DD495-29F8-9344-8AEA-F0FDB842791B}"/>
              </a:ext>
            </a:extLst>
          </p:cNvPr>
          <p:cNvSpPr txBox="1">
            <a:spLocks/>
          </p:cNvSpPr>
          <p:nvPr/>
        </p:nvSpPr>
        <p:spPr>
          <a:xfrm>
            <a:off x="497298" y="696083"/>
            <a:ext cx="81510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Twinkl" pitchFamily="2" charset="0"/>
              </a:rPr>
              <a:t>Inside an Anderson Shelter</a:t>
            </a:r>
            <a:endParaRPr lang="en-US" sz="3600" dirty="0">
              <a:solidFill>
                <a:schemeClr val="bg1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3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B521CDF4-30C7-524C-A4D2-67ED6B3BCD5A}"/>
              </a:ext>
            </a:extLst>
          </p:cNvPr>
          <p:cNvSpPr/>
          <p:nvPr/>
        </p:nvSpPr>
        <p:spPr bwMode="auto">
          <a:xfrm>
            <a:off x="503236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628648" y="1759171"/>
            <a:ext cx="3801401" cy="223699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March 1941, </a:t>
            </a:r>
            <a:r>
              <a:rPr lang="en-GB" b="1" dirty="0"/>
              <a:t>The Morrison Shelter</a:t>
            </a:r>
            <a:r>
              <a:rPr lang="en-GB" dirty="0"/>
              <a:t> was introduced. </a:t>
            </a:r>
          </a:p>
          <a:p>
            <a:r>
              <a:rPr lang="en-GB" dirty="0"/>
              <a:t>This was an alternative to the Anderson shelter that could be used inside the home.</a:t>
            </a:r>
          </a:p>
          <a:p>
            <a:r>
              <a:rPr lang="en-GB" dirty="0"/>
              <a:t>It could be used as a table during the day.</a:t>
            </a:r>
          </a:p>
          <a:p>
            <a:r>
              <a:rPr lang="en-GB" dirty="0"/>
              <a:t>A thin padded mattress was located in the base for people to sleep on.</a:t>
            </a:r>
          </a:p>
        </p:txBody>
      </p:sp>
      <p:pic>
        <p:nvPicPr>
          <p:cNvPr id="9" name="Picture 2" descr="File:Civil Defence in Britain- Indoor Air Raid Shelters, 1941 D2054.jpg">
            <a:extLst>
              <a:ext uri="{FF2B5EF4-FFF2-40B4-BE49-F238E27FC236}">
                <a16:creationId xmlns:a16="http://schemas.microsoft.com/office/drawing/2014/main" xmlns="" id="{06F46BE6-D4D4-1E4C-8096-FB70BE44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53" y="2212919"/>
            <a:ext cx="3515648" cy="2531267"/>
          </a:xfrm>
          <a:prstGeom prst="rect">
            <a:avLst/>
          </a:prstGeom>
          <a:noFill/>
          <a:ln w="38100">
            <a:solidFill>
              <a:srgbClr val="8BB68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E3774D6-B16C-3B40-AA85-C7C15215177A}"/>
              </a:ext>
            </a:extLst>
          </p:cNvPr>
          <p:cNvSpPr txBox="1">
            <a:spLocks/>
          </p:cNvSpPr>
          <p:nvPr/>
        </p:nvSpPr>
        <p:spPr>
          <a:xfrm>
            <a:off x="497298" y="696083"/>
            <a:ext cx="81510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Twinkl" pitchFamily="2" charset="0"/>
              </a:rPr>
              <a:t>Morrison Shelter</a:t>
            </a:r>
            <a:endParaRPr lang="en-US" sz="3600" dirty="0">
              <a:solidFill>
                <a:schemeClr val="bg1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6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503236" y="463210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628648" y="1578227"/>
            <a:ext cx="3102104" cy="153073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The Morrison shelter was made of heavy steel with wire on all four sides.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25" y="2796217"/>
            <a:ext cx="4447745" cy="23382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1ED936D-61BF-EA43-A7A1-A3C6DDBE04EE}"/>
              </a:ext>
            </a:extLst>
          </p:cNvPr>
          <p:cNvSpPr txBox="1">
            <a:spLocks/>
          </p:cNvSpPr>
          <p:nvPr/>
        </p:nvSpPr>
        <p:spPr>
          <a:xfrm>
            <a:off x="497298" y="696083"/>
            <a:ext cx="81510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Twinkl" pitchFamily="2" charset="0"/>
              </a:rPr>
              <a:t>Morrison Shelter</a:t>
            </a:r>
            <a:endParaRPr lang="en-US" sz="3600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xmlns="" id="{68C6F877-1CD2-4C46-9972-0D31A48202BC}"/>
              </a:ext>
            </a:extLst>
          </p:cNvPr>
          <p:cNvSpPr txBox="1">
            <a:spLocks/>
          </p:cNvSpPr>
          <p:nvPr/>
        </p:nvSpPr>
        <p:spPr>
          <a:xfrm>
            <a:off x="5559552" y="4976976"/>
            <a:ext cx="2955800" cy="137719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One of the wire sides lifted up for people to get inside.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xmlns="" id="{402A1361-184F-464B-A99E-823F18B03535}"/>
              </a:ext>
            </a:extLst>
          </p:cNvPr>
          <p:cNvSpPr txBox="1">
            <a:spLocks/>
          </p:cNvSpPr>
          <p:nvPr/>
        </p:nvSpPr>
        <p:spPr>
          <a:xfrm>
            <a:off x="5413248" y="1578228"/>
            <a:ext cx="3102104" cy="125833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dirty="0"/>
              <a:t>They measured 2 metres by 1.2 metres and were 75cm high.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xmlns="" id="{F217D121-D799-8349-BD66-04CC7F835BAE}"/>
              </a:ext>
            </a:extLst>
          </p:cNvPr>
          <p:cNvSpPr txBox="1">
            <a:spLocks/>
          </p:cNvSpPr>
          <p:nvPr/>
        </p:nvSpPr>
        <p:spPr>
          <a:xfrm>
            <a:off x="628648" y="4903587"/>
            <a:ext cx="3102104" cy="125833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Families would sleep in these, instead of their beds, when air raids were frequent.</a:t>
            </a:r>
          </a:p>
        </p:txBody>
      </p:sp>
    </p:spTree>
    <p:extLst>
      <p:ext uri="{BB962C8B-B14F-4D97-AF65-F5344CB8AC3E}">
        <p14:creationId xmlns:p14="http://schemas.microsoft.com/office/powerpoint/2010/main" val="391073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503239" y="512763"/>
            <a:ext cx="8137524" cy="5931580"/>
          </a:xfrm>
          <a:prstGeom prst="roundRect">
            <a:avLst>
              <a:gd name="adj" fmla="val 0"/>
            </a:avLst>
          </a:prstGeom>
          <a:solidFill>
            <a:srgbClr val="E5DCD1">
              <a:alpha val="91000"/>
            </a:srgbClr>
          </a:solidFill>
          <a:ln w="25400" cap="rnd">
            <a:solidFill>
              <a:srgbClr val="E5D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E5DCD1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565944" y="1896382"/>
            <a:ext cx="4085305" cy="424063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By the end of 1940, people were encouraged to use shelters that were under the ground as this offered better protection against bomb blasts. </a:t>
            </a:r>
          </a:p>
          <a:p>
            <a:r>
              <a:rPr lang="en-GB" dirty="0"/>
              <a:t>In some parts of Britain, caves were used.</a:t>
            </a:r>
          </a:p>
          <a:p>
            <a:r>
              <a:rPr lang="en-GB" dirty="0"/>
              <a:t>In London, the underground was used as a shelter. </a:t>
            </a:r>
          </a:p>
          <a:p>
            <a:r>
              <a:rPr lang="en-GB" dirty="0"/>
              <a:t>On the busiest night in 1940, 177,000 people slept on the underground’s platforms.</a:t>
            </a:r>
          </a:p>
        </p:txBody>
      </p:sp>
      <p:pic>
        <p:nvPicPr>
          <p:cNvPr id="6" name="Picture 2" descr="https://upload.wikimedia.org/wikipedia/commons/thumb/5/56/Blitz_West_End_Air_Shelter.jpg/800px-Blitz_West_End_Air_Shelter.jpg">
            <a:extLst>
              <a:ext uri="{FF2B5EF4-FFF2-40B4-BE49-F238E27FC236}">
                <a16:creationId xmlns:a16="http://schemas.microsoft.com/office/drawing/2014/main" xmlns="" id="{296E3918-CB1F-B640-93BB-FF4F73865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53" y="1719390"/>
            <a:ext cx="3389122" cy="4240639"/>
          </a:xfrm>
          <a:prstGeom prst="rect">
            <a:avLst/>
          </a:prstGeom>
          <a:noFill/>
          <a:ln w="38100">
            <a:solidFill>
              <a:srgbClr val="8BB68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4154F5B3-5F08-6841-A03D-D62A11492E07}"/>
              </a:ext>
            </a:extLst>
          </p:cNvPr>
          <p:cNvSpPr txBox="1">
            <a:spLocks/>
          </p:cNvSpPr>
          <p:nvPr/>
        </p:nvSpPr>
        <p:spPr>
          <a:xfrm>
            <a:off x="497298" y="696083"/>
            <a:ext cx="8151003" cy="815597"/>
          </a:xfrm>
          <a:prstGeom prst="rect">
            <a:avLst/>
          </a:prstGeom>
          <a:solidFill>
            <a:srgbClr val="8BB681"/>
          </a:solidFill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Twinkl" pitchFamily="2" charset="0"/>
              </a:rPr>
              <a:t>Communal Shelters</a:t>
            </a:r>
            <a:endParaRPr lang="en-US" sz="3600" dirty="0">
              <a:solidFill>
                <a:schemeClr val="bg1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852</TotalTime>
  <Words>460</Words>
  <Application>Microsoft Office PowerPoint</Application>
  <PresentationFormat>On-screen Show (4:3)</PresentationFormat>
  <Paragraphs>63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Francesca Makohon-Keogh</dc:creator>
  <cp:lastModifiedBy>Alice Gray</cp:lastModifiedBy>
  <cp:revision>143</cp:revision>
  <dcterms:created xsi:type="dcterms:W3CDTF">2020-02-06T12:22:01Z</dcterms:created>
  <dcterms:modified xsi:type="dcterms:W3CDTF">2021-12-08T16:50:35Z</dcterms:modified>
</cp:coreProperties>
</file>