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0"/>
  </p:notesMasterIdLst>
  <p:sldIdLst>
    <p:sldId id="263" r:id="rId5"/>
    <p:sldId id="280" r:id="rId6"/>
    <p:sldId id="274" r:id="rId7"/>
    <p:sldId id="275" r:id="rId8"/>
    <p:sldId id="276" r:id="rId9"/>
  </p:sldIdLst>
  <p:sldSz cx="12192000" cy="6858000"/>
  <p:notesSz cx="6865938" cy="9998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ood, Lucy" initials="W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5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81" d="100"/>
          <a:sy n="81" d="100"/>
        </p:scale>
        <p:origin x="-300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5" d="100"/>
          <a:sy n="65" d="100"/>
        </p:scale>
        <p:origin x="3154" y="4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6/11/relationships/changesInfo" Target="changesInfos/changesInfo1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ood, Lucy" userId="fc26114c-1456-4dbd-af7e-8d6f300a5a38" providerId="ADAL" clId="{5C29F2D3-7DA1-4CFF-8B4E-DDDB23B11F22}"/>
    <pc:docChg chg="modSld">
      <pc:chgData name="Wood, Lucy" userId="fc26114c-1456-4dbd-af7e-8d6f300a5a38" providerId="ADAL" clId="{5C29F2D3-7DA1-4CFF-8B4E-DDDB23B11F22}" dt="2020-05-22T10:15:54.035" v="3" actId="20577"/>
      <pc:docMkLst>
        <pc:docMk/>
      </pc:docMkLst>
      <pc:sldChg chg="modSp">
        <pc:chgData name="Wood, Lucy" userId="fc26114c-1456-4dbd-af7e-8d6f300a5a38" providerId="ADAL" clId="{5C29F2D3-7DA1-4CFF-8B4E-DDDB23B11F22}" dt="2020-05-22T10:15:34.747" v="2" actId="20577"/>
        <pc:sldMkLst>
          <pc:docMk/>
          <pc:sldMk cId="3571460934" sldId="276"/>
        </pc:sldMkLst>
        <pc:spChg chg="mod">
          <ac:chgData name="Wood, Lucy" userId="fc26114c-1456-4dbd-af7e-8d6f300a5a38" providerId="ADAL" clId="{5C29F2D3-7DA1-4CFF-8B4E-DDDB23B11F22}" dt="2020-05-22T10:15:34.747" v="2" actId="20577"/>
          <ac:spMkLst>
            <pc:docMk/>
            <pc:sldMk cId="3571460934" sldId="276"/>
            <ac:spMk id="3" creationId="{FB83C298-E2AB-48E7-8261-F666934466FF}"/>
          </ac:spMkLst>
        </pc:spChg>
      </pc:sldChg>
      <pc:sldChg chg="modSp">
        <pc:chgData name="Wood, Lucy" userId="fc26114c-1456-4dbd-af7e-8d6f300a5a38" providerId="ADAL" clId="{5C29F2D3-7DA1-4CFF-8B4E-DDDB23B11F22}" dt="2020-05-22T10:15:54.035" v="3" actId="20577"/>
        <pc:sldMkLst>
          <pc:docMk/>
          <pc:sldMk cId="3403214038" sldId="278"/>
        </pc:sldMkLst>
        <pc:spChg chg="mod">
          <ac:chgData name="Wood, Lucy" userId="fc26114c-1456-4dbd-af7e-8d6f300a5a38" providerId="ADAL" clId="{5C29F2D3-7DA1-4CFF-8B4E-DDDB23B11F22}" dt="2020-05-22T10:15:54.035" v="3" actId="20577"/>
          <ac:spMkLst>
            <pc:docMk/>
            <pc:sldMk cId="3403214038" sldId="278"/>
            <ac:spMk id="24" creationId="{BEF65641-22E3-4740-A8AC-B6A208B4AF09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41D06ED0-1F26-454B-B67A-67A563A84476}" type="datetimeFigureOut">
              <a:rPr lang="en-GB" smtClean="0"/>
              <a:t>09/01/2022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9E7AF5D8-1F05-48ED-8E4A-12DF23A77C8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61569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21" descr="A gold and blue neck tie&#10;&#10;Description automatically generated">
            <a:extLst>
              <a:ext uri="{FF2B5EF4-FFF2-40B4-BE49-F238E27FC236}">
                <a16:creationId xmlns:a16="http://schemas.microsoft.com/office/drawing/2014/main" xmlns="" id="{8F45A21E-395F-4D24-82CF-EFB974683DC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77" b="20845"/>
          <a:stretch/>
        </p:blipFill>
        <p:spPr>
          <a:xfrm>
            <a:off x="2989580" y="466821"/>
            <a:ext cx="9202420" cy="5966063"/>
          </a:xfrm>
          <a:prstGeom prst="rect">
            <a:avLst/>
          </a:prstGeom>
        </p:spPr>
      </p:pic>
      <p:sp>
        <p:nvSpPr>
          <p:cNvPr id="8" name="Freeform: Shape 7">
            <a:extLst>
              <a:ext uri="{FF2B5EF4-FFF2-40B4-BE49-F238E27FC236}">
                <a16:creationId xmlns:a16="http://schemas.microsoft.com/office/drawing/2014/main" xmlns="" id="{D1A66894-5BDA-42C7-9C56-B221BACF2E90}"/>
              </a:ext>
            </a:extLst>
          </p:cNvPr>
          <p:cNvSpPr/>
          <p:nvPr userDrawn="1"/>
        </p:nvSpPr>
        <p:spPr>
          <a:xfrm>
            <a:off x="-19050" y="30500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object 4">
            <a:extLst>
              <a:ext uri="{FF2B5EF4-FFF2-40B4-BE49-F238E27FC236}">
                <a16:creationId xmlns:a16="http://schemas.microsoft.com/office/drawing/2014/main" xmlns="" id="{84653011-51ED-431E-9C8A-9EA8E02609B3}"/>
              </a:ext>
            </a:extLst>
          </p:cNvPr>
          <p:cNvSpPr/>
          <p:nvPr userDrawn="1"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05DBE1E0-278E-4B95-BD44-45F1BD5C5BB9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2" name="Picture 11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5872A2C9-815B-48AD-B7A4-ED683CFBDD6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021FF40-5C85-4BAD-B578-9497888F3D55}"/>
              </a:ext>
            </a:extLst>
          </p:cNvPr>
          <p:cNvSpPr/>
          <p:nvPr userDrawn="1"/>
        </p:nvSpPr>
        <p:spPr>
          <a:xfrm>
            <a:off x="0" y="155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3C6EDDCC-7ABD-464D-8544-B582D53FCBA6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85000"/>
          </a:blip>
          <a:stretch>
            <a:fillRect/>
          </a:stretch>
        </p:blipFill>
        <p:spPr>
          <a:xfrm>
            <a:off x="7291388" y="466820"/>
            <a:ext cx="4622446" cy="5969030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E7896988-8E9D-4748-A38C-8584500B48C1}"/>
              </a:ext>
            </a:extLst>
          </p:cNvPr>
          <p:cNvSpPr txBox="1"/>
          <p:nvPr userDrawn="1"/>
        </p:nvSpPr>
        <p:spPr>
          <a:xfrm>
            <a:off x="7461250" y="797021"/>
            <a:ext cx="4438650" cy="120032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For parents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Thank you for supporting your child’s learning in science.</a:t>
            </a:r>
          </a:p>
          <a:p>
            <a:pPr algn="l"/>
            <a:endParaRPr lang="en-GB" sz="2400" i="1" kern="0" dirty="0">
              <a:solidFill>
                <a:schemeClr val="bg1"/>
              </a:solidFill>
              <a:ea typeface="Lato Black" panose="020F0502020204030203" pitchFamily="34" charset="0"/>
              <a:cs typeface="Lato Black" panose="020F0502020204030203" pitchFamily="34" charset="0"/>
            </a:endParaRPr>
          </a:p>
        </p:txBody>
      </p:sp>
      <p:sp>
        <p:nvSpPr>
          <p:cNvPr id="33" name="Text Placeholder 32">
            <a:extLst>
              <a:ext uri="{FF2B5EF4-FFF2-40B4-BE49-F238E27FC236}">
                <a16:creationId xmlns:a16="http://schemas.microsoft.com/office/drawing/2014/main" xmlns="" id="{9A958827-0B4B-4C81-97FC-47BD712B27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41350" y="2368550"/>
            <a:ext cx="5473700" cy="131445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2-4 line sub-head giving context goes</a:t>
            </a:r>
            <a:br>
              <a:rPr lang="en-US" dirty="0"/>
            </a:br>
            <a:r>
              <a:rPr lang="en-US" dirty="0"/>
              <a:t>in here, using soft returns in order</a:t>
            </a:r>
            <a:br>
              <a:rPr lang="en-US" dirty="0"/>
            </a:br>
            <a:r>
              <a:rPr lang="en-US" dirty="0"/>
              <a:t>to follow the edge if possible</a:t>
            </a:r>
          </a:p>
          <a:p>
            <a:pPr lvl="0"/>
            <a:endParaRPr lang="en-GB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xmlns="" id="{686A3046-759C-4E24-95D6-CF9C1592065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7700" y="5410200"/>
            <a:ext cx="5473700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4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Year ? </a:t>
            </a:r>
            <a:br>
              <a:rPr lang="en-US" dirty="0"/>
            </a:br>
            <a:r>
              <a:rPr lang="en-US" dirty="0"/>
              <a:t>Age ?? - ??</a:t>
            </a:r>
          </a:p>
        </p:txBody>
      </p:sp>
      <p:sp>
        <p:nvSpPr>
          <p:cNvPr id="42" name="Title 41">
            <a:extLst>
              <a:ext uri="{FF2B5EF4-FFF2-40B4-BE49-F238E27FC236}">
                <a16:creationId xmlns:a16="http://schemas.microsoft.com/office/drawing/2014/main" xmlns="" id="{7196C0DD-3AE5-48A5-B94A-349E485B0D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700" y="558768"/>
            <a:ext cx="5473700" cy="1395842"/>
          </a:xfrm>
        </p:spPr>
        <p:txBody>
          <a:bodyPr/>
          <a:lstStyle>
            <a:lvl1pPr>
              <a:lnSpc>
                <a:spcPct val="100000"/>
              </a:lnSpc>
              <a:defRPr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Lesson plan main title in here</a:t>
            </a:r>
          </a:p>
        </p:txBody>
      </p:sp>
      <p:sp>
        <p:nvSpPr>
          <p:cNvPr id="44" name="Text Placeholder 43">
            <a:extLst>
              <a:ext uri="{FF2B5EF4-FFF2-40B4-BE49-F238E27FC236}">
                <a16:creationId xmlns:a16="http://schemas.microsoft.com/office/drawing/2014/main" xmlns="" id="{25614147-8486-4B4F-AFE4-8D1FD669390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396769" y="1805354"/>
            <a:ext cx="4391025" cy="4657359"/>
          </a:xfrm>
        </p:spPr>
        <p:txBody>
          <a:bodyPr/>
          <a:lstStyle>
            <a:lvl1pPr marL="0" indent="0">
              <a:buNone/>
              <a:defRPr sz="1800" b="1" i="1">
                <a:solidFill>
                  <a:schemeClr val="bg1"/>
                </a:solidFill>
              </a:defRPr>
            </a:lvl1pPr>
            <a:lvl2pPr>
              <a:defRPr/>
            </a:lvl2pPr>
          </a:lstStyle>
          <a:p>
            <a:pPr lvl="0"/>
            <a:r>
              <a:rPr lang="en-US" dirty="0"/>
              <a:t>Before the session:</a:t>
            </a:r>
          </a:p>
          <a:p>
            <a:pPr lvl="1"/>
            <a:r>
              <a:rPr lang="en-US" dirty="0"/>
              <a:t>Please read slide 2</a:t>
            </a:r>
          </a:p>
        </p:txBody>
      </p:sp>
    </p:spTree>
    <p:extLst>
      <p:ext uri="{BB962C8B-B14F-4D97-AF65-F5344CB8AC3E}">
        <p14:creationId xmlns:p14="http://schemas.microsoft.com/office/powerpoint/2010/main" val="13338944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1169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ith Heade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BDAA8FE-847F-4D9E-A81C-C849605A36B8}"/>
              </a:ext>
            </a:extLst>
          </p:cNvPr>
          <p:cNvSpPr/>
          <p:nvPr userDrawn="1"/>
        </p:nvSpPr>
        <p:spPr>
          <a:xfrm>
            <a:off x="0" y="0"/>
            <a:ext cx="12192000" cy="1179375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89034C9-0D7A-45E7-979E-10B045F13D55}"/>
              </a:ext>
            </a:extLst>
          </p:cNvPr>
          <p:cNvSpPr/>
          <p:nvPr userDrawn="1"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A12AEF78-1F04-41CD-944E-8A24CCA7650C}"/>
              </a:ext>
            </a:extLst>
          </p:cNvPr>
          <p:cNvSpPr/>
          <p:nvPr userDrawn="1"/>
        </p:nvSpPr>
        <p:spPr>
          <a:xfrm>
            <a:off x="838198" y="495283"/>
            <a:ext cx="10515604" cy="5384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69659736-92C2-4CCE-B9B2-15817212ABF5}"/>
              </a:ext>
            </a:extLst>
          </p:cNvPr>
          <p:cNvSpPr/>
          <p:nvPr userDrawn="1"/>
        </p:nvSpPr>
        <p:spPr>
          <a:xfrm>
            <a:off x="177916" y="37402"/>
            <a:ext cx="1112241" cy="1112241"/>
          </a:xfrm>
          <a:prstGeom prst="ellipse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7" name="Picture 16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2972D602-3319-4623-97D7-2346F2D3BF8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23" name="Title 22">
            <a:extLst>
              <a:ext uri="{FF2B5EF4-FFF2-40B4-BE49-F238E27FC236}">
                <a16:creationId xmlns:a16="http://schemas.microsoft.com/office/drawing/2014/main" xmlns="" id="{B434DC55-B6EE-4077-99D8-06592D76FE2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498484" y="-147"/>
            <a:ext cx="10515600" cy="532130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  <a:latin typeface="Lato Black" panose="020F0502020204030203"/>
              </a:defRPr>
            </a:lvl1pPr>
          </a:lstStyle>
          <a:p>
            <a:r>
              <a:rPr lang="en-US" dirty="0"/>
              <a:t>Header</a:t>
            </a:r>
            <a:endParaRPr lang="en-GB" dirty="0"/>
          </a:p>
        </p:txBody>
      </p:sp>
      <p:sp>
        <p:nvSpPr>
          <p:cNvPr id="27" name="Text Placeholder 26">
            <a:extLst>
              <a:ext uri="{FF2B5EF4-FFF2-40B4-BE49-F238E27FC236}">
                <a16:creationId xmlns:a16="http://schemas.microsoft.com/office/drawing/2014/main" xmlns="" id="{1DC67356-C01B-4857-B787-F7594B7ECDC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98484" y="879794"/>
            <a:ext cx="10515601" cy="327033"/>
          </a:xfrm>
        </p:spPr>
        <p:txBody>
          <a:bodyPr>
            <a:normAutofit/>
          </a:bodyPr>
          <a:lstStyle>
            <a:lvl1pPr marL="0" indent="0" rtl="0">
              <a:buNone/>
              <a:defRPr sz="1800" i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(additional information - always in brackets)</a:t>
            </a:r>
          </a:p>
        </p:txBody>
      </p:sp>
      <p:sp>
        <p:nvSpPr>
          <p:cNvPr id="30" name="Slide Number Placeholder 29">
            <a:extLst>
              <a:ext uri="{FF2B5EF4-FFF2-40B4-BE49-F238E27FC236}">
                <a16:creationId xmlns:a16="http://schemas.microsoft.com/office/drawing/2014/main" xmlns="" id="{9156D177-5801-4EA1-8527-B2D4421346BA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bg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 Placeholder 31">
            <a:extLst>
              <a:ext uri="{FF2B5EF4-FFF2-40B4-BE49-F238E27FC236}">
                <a16:creationId xmlns:a16="http://schemas.microsoft.com/office/drawing/2014/main" xmlns="" id="{7200B17B-2760-4364-B7FE-B044503A219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498600" y="520700"/>
            <a:ext cx="10515484" cy="387672"/>
          </a:xfrm>
        </p:spPr>
        <p:txBody>
          <a:bodyPr/>
          <a:lstStyle>
            <a:lvl1pPr marL="0" indent="0">
              <a:buNone/>
              <a:defRPr sz="2400" b="1" i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Sub header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0156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With 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738F5CB9-9E61-4B57-8544-30C6997F8314}"/>
              </a:ext>
            </a:extLst>
          </p:cNvPr>
          <p:cNvSpPr/>
          <p:nvPr userDrawn="1"/>
        </p:nvSpPr>
        <p:spPr>
          <a:xfrm rot="5400000">
            <a:off x="8527472" y="3193472"/>
            <a:ext cx="6858000" cy="471056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BCBAED82-2212-45F3-A4AB-22D57CA37E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529"/>
          <a:stretch/>
        </p:blipFill>
        <p:spPr>
          <a:xfrm>
            <a:off x="11800605" y="6481550"/>
            <a:ext cx="346945" cy="295699"/>
          </a:xfrm>
          <a:prstGeom prst="rect">
            <a:avLst/>
          </a:prstGeom>
        </p:spPr>
      </p:pic>
      <p:sp>
        <p:nvSpPr>
          <p:cNvPr id="7" name="Slide Number Placeholder 29">
            <a:extLst>
              <a:ext uri="{FF2B5EF4-FFF2-40B4-BE49-F238E27FC236}">
                <a16:creationId xmlns:a16="http://schemas.microsoft.com/office/drawing/2014/main" xmlns="" id="{45B1E787-C8F0-4FBF-997A-FC54DF86F62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45525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29">
            <a:extLst>
              <a:ext uri="{FF2B5EF4-FFF2-40B4-BE49-F238E27FC236}">
                <a16:creationId xmlns:a16="http://schemas.microsoft.com/office/drawing/2014/main" xmlns="" id="{EEFDF487-C62E-47A1-9C76-3CB9A89BA7A1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>
          <a:xfrm>
            <a:off x="122300" y="6431455"/>
            <a:ext cx="529209" cy="365125"/>
          </a:xfrm>
        </p:spPr>
        <p:txBody>
          <a:bodyPr/>
          <a:lstStyle>
            <a:lvl1pPr algn="l">
              <a:defRPr sz="1800" b="0">
                <a:solidFill>
                  <a:schemeClr val="tx1"/>
                </a:solidFill>
              </a:defRPr>
            </a:lvl1pPr>
          </a:lstStyle>
          <a:p>
            <a:fld id="{F378E5E1-2CB7-4E78-9DCC-07AB1886650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060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B1B4564F-4FD9-4507-BD69-91924AE647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9E140F4-3B65-46B0-B87E-C7D52E6EB6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09AA53A-0EB5-44D4-8A53-07091BAA713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25C36-F3BD-434E-AA9E-4419F7793A4E}" type="datetime1">
              <a:rPr lang="en-GB" smtClean="0"/>
              <a:t>09/01/2022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2D27F9-EA9B-4195-AAB7-07CD07BF220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E9D8AED-EDA7-4635-BAF1-60886372A6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8E5E1-2CB7-4E78-9DCC-07AB1886650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4951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7" r:id="rId3"/>
    <p:sldLayoutId id="2147483655" r:id="rId4"/>
    <p:sldLayoutId id="214748365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5.png"/><Relationship Id="rId5" Type="http://schemas.openxmlformats.org/officeDocument/2006/relationships/image" Target="../media/image2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microsoft.com/office/2007/relationships/media" Target="../media/media3.wma"/><Relationship Id="rId7" Type="http://schemas.openxmlformats.org/officeDocument/2006/relationships/image" Target="../media/image7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jpeg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10.png"/><Relationship Id="rId4" Type="http://schemas.openxmlformats.org/officeDocument/2006/relationships/audio" Target="../media/media3.wma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clips/zv4rkqt" TargetMode="External"/><Relationship Id="rId13" Type="http://schemas.openxmlformats.org/officeDocument/2006/relationships/image" Target="../media/image15.jpeg"/><Relationship Id="rId18" Type="http://schemas.openxmlformats.org/officeDocument/2006/relationships/image" Target="../media/image20.jpeg"/><Relationship Id="rId3" Type="http://schemas.microsoft.com/office/2007/relationships/media" Target="../media/media5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4.jpeg"/><Relationship Id="rId17" Type="http://schemas.openxmlformats.org/officeDocument/2006/relationships/image" Target="../media/image19.jpeg"/><Relationship Id="rId2" Type="http://schemas.openxmlformats.org/officeDocument/2006/relationships/audio" Target="../media/media4.wma"/><Relationship Id="rId16" Type="http://schemas.openxmlformats.org/officeDocument/2006/relationships/image" Target="../media/image18.jpeg"/><Relationship Id="rId20" Type="http://schemas.openxmlformats.org/officeDocument/2006/relationships/image" Target="../media/image5.png"/><Relationship Id="rId1" Type="http://schemas.microsoft.com/office/2007/relationships/media" Target="../media/media4.wma"/><Relationship Id="rId6" Type="http://schemas.openxmlformats.org/officeDocument/2006/relationships/audio" Target="../media/media6.wma"/><Relationship Id="rId11" Type="http://schemas.openxmlformats.org/officeDocument/2006/relationships/image" Target="../media/image13.jpeg"/><Relationship Id="rId5" Type="http://schemas.microsoft.com/office/2007/relationships/media" Target="../media/media6.wma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19" Type="http://schemas.openxmlformats.org/officeDocument/2006/relationships/image" Target="../media/image10.png"/><Relationship Id="rId4" Type="http://schemas.openxmlformats.org/officeDocument/2006/relationships/audio" Target="../media/media5.wma"/><Relationship Id="rId9" Type="http://schemas.openxmlformats.org/officeDocument/2006/relationships/image" Target="../media/image11.jpeg"/><Relationship Id="rId14" Type="http://schemas.openxmlformats.org/officeDocument/2006/relationships/image" Target="../media/image16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bbc.co.uk/bitesize/clips/zrdkjxs" TargetMode="External"/><Relationship Id="rId13" Type="http://schemas.openxmlformats.org/officeDocument/2006/relationships/image" Target="../media/image24.jpeg"/><Relationship Id="rId18" Type="http://schemas.openxmlformats.org/officeDocument/2006/relationships/image" Target="../media/image5.png"/><Relationship Id="rId3" Type="http://schemas.microsoft.com/office/2007/relationships/media" Target="../media/media8.wma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23.jpeg"/><Relationship Id="rId17" Type="http://schemas.openxmlformats.org/officeDocument/2006/relationships/image" Target="../media/image10.png"/><Relationship Id="rId2" Type="http://schemas.openxmlformats.org/officeDocument/2006/relationships/audio" Target="../media/media7.wma"/><Relationship Id="rId16" Type="http://schemas.openxmlformats.org/officeDocument/2006/relationships/image" Target="../media/image27.jpeg"/><Relationship Id="rId1" Type="http://schemas.microsoft.com/office/2007/relationships/media" Target="../media/media7.wma"/><Relationship Id="rId6" Type="http://schemas.openxmlformats.org/officeDocument/2006/relationships/audio" Target="../media/media9.wma"/><Relationship Id="rId11" Type="http://schemas.openxmlformats.org/officeDocument/2006/relationships/image" Target="../media/image22.jpeg"/><Relationship Id="rId5" Type="http://schemas.microsoft.com/office/2007/relationships/media" Target="../media/media9.wma"/><Relationship Id="rId15" Type="http://schemas.openxmlformats.org/officeDocument/2006/relationships/image" Target="../media/image26.jpeg"/><Relationship Id="rId10" Type="http://schemas.openxmlformats.org/officeDocument/2006/relationships/image" Target="../media/image21.jpeg"/><Relationship Id="rId4" Type="http://schemas.openxmlformats.org/officeDocument/2006/relationships/audio" Target="../media/media8.wma"/><Relationship Id="rId9" Type="http://schemas.openxmlformats.org/officeDocument/2006/relationships/hyperlink" Target="https://www.bbc.co.uk/bitesize/topics/zkgg87h/articles/zsgwwxs" TargetMode="External"/><Relationship Id="rId14" Type="http://schemas.openxmlformats.org/officeDocument/2006/relationships/image" Target="../media/image2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audio" Target="../media/media10.wma"/><Relationship Id="rId16" Type="http://schemas.openxmlformats.org/officeDocument/2006/relationships/image" Target="../media/image40.png"/><Relationship Id="rId1" Type="http://schemas.microsoft.com/office/2007/relationships/media" Target="../media/media10.wma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Content Placeholder 21" descr="Bubbles and drops on a light blue liquid background">
            <a:extLst>
              <a:ext uri="{FF2B5EF4-FFF2-40B4-BE49-F238E27FC236}">
                <a16:creationId xmlns:a16="http://schemas.microsoft.com/office/drawing/2014/main" xmlns="" id="{7CEEB49D-698B-4C1C-A5DA-04047682DBB2}"/>
              </a:ext>
            </a:extLst>
          </p:cNvPr>
          <p:cNvPicPr>
            <a:picLocks noGrp="1" noChangeAspect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4347" y="447380"/>
            <a:ext cx="8648313" cy="5966063"/>
          </a:xfr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2CF6FC01-7A4C-42A0-A671-9933A7CC75A2}"/>
              </a:ext>
            </a:extLst>
          </p:cNvPr>
          <p:cNvSpPr/>
          <p:nvPr/>
        </p:nvSpPr>
        <p:spPr>
          <a:xfrm>
            <a:off x="0" y="33322"/>
            <a:ext cx="7219950" cy="6824678"/>
          </a:xfrm>
          <a:custGeom>
            <a:avLst/>
            <a:gdLst>
              <a:gd name="connsiteX0" fmla="*/ 5164852 w 5265336"/>
              <a:gd name="connsiteY0" fmla="*/ 90435 h 7355394"/>
              <a:gd name="connsiteX1" fmla="*/ 2642716 w 5265336"/>
              <a:gd name="connsiteY1" fmla="*/ 7285055 h 7355394"/>
              <a:gd name="connsiteX2" fmla="*/ 0 w 5265336"/>
              <a:gd name="connsiteY2" fmla="*/ 7355394 h 7355394"/>
              <a:gd name="connsiteX3" fmla="*/ 10048 w 5265336"/>
              <a:gd name="connsiteY3" fmla="*/ 20097 h 7355394"/>
              <a:gd name="connsiteX4" fmla="*/ 5265336 w 5265336"/>
              <a:gd name="connsiteY4" fmla="*/ 0 h 7355394"/>
              <a:gd name="connsiteX5" fmla="*/ 5255288 w 5265336"/>
              <a:gd name="connsiteY5" fmla="*/ 0 h 73553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65336" h="7355394">
                <a:moveTo>
                  <a:pt x="5164852" y="90435"/>
                </a:moveTo>
                <a:lnTo>
                  <a:pt x="2642716" y="7285055"/>
                </a:lnTo>
                <a:lnTo>
                  <a:pt x="0" y="7355394"/>
                </a:lnTo>
                <a:cubicBezTo>
                  <a:pt x="3349" y="4910295"/>
                  <a:pt x="6699" y="2465196"/>
                  <a:pt x="10048" y="20097"/>
                </a:cubicBezTo>
                <a:lnTo>
                  <a:pt x="5265336" y="0"/>
                </a:lnTo>
                <a:lnTo>
                  <a:pt x="5255288" y="0"/>
                </a:lnTo>
              </a:path>
            </a:pathLst>
          </a:cu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Calibri" panose="020F0502020204030204" pitchFamily="34" charset="0"/>
            </a:endParaRPr>
          </a:p>
        </p:txBody>
      </p:sp>
      <p:sp>
        <p:nvSpPr>
          <p:cNvPr id="8" name="Title 6">
            <a:extLst>
              <a:ext uri="{FF2B5EF4-FFF2-40B4-BE49-F238E27FC236}">
                <a16:creationId xmlns:a16="http://schemas.microsoft.com/office/drawing/2014/main" xmlns="" id="{4E50E18B-F434-4647-9123-D05FAAB53E96}"/>
              </a:ext>
            </a:extLst>
          </p:cNvPr>
          <p:cNvSpPr txBox="1">
            <a:spLocks/>
          </p:cNvSpPr>
          <p:nvPr/>
        </p:nvSpPr>
        <p:spPr>
          <a:xfrm>
            <a:off x="722630" y="641564"/>
            <a:ext cx="5422900" cy="67710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4400" kern="0" dirty="0">
                <a:solidFill>
                  <a:schemeClr val="bg1"/>
                </a:solidFill>
                <a:latin typeface="Lato Black" panose="020F0502020204030203" pitchFamily="34" charset="0"/>
                <a:ea typeface="Lato Black" panose="020F0502020204030203" pitchFamily="34" charset="0"/>
                <a:cs typeface="Lato Black" panose="020F0502020204030203" pitchFamily="34" charset="0"/>
              </a:rPr>
              <a:t>States of matter</a:t>
            </a:r>
          </a:p>
        </p:txBody>
      </p:sp>
      <p:sp>
        <p:nvSpPr>
          <p:cNvPr id="9" name="object 4">
            <a:extLst>
              <a:ext uri="{FF2B5EF4-FFF2-40B4-BE49-F238E27FC236}">
                <a16:creationId xmlns:a16="http://schemas.microsoft.com/office/drawing/2014/main" xmlns="" id="{8DA896D1-C048-4C77-9F3B-54911F60C082}"/>
              </a:ext>
            </a:extLst>
          </p:cNvPr>
          <p:cNvSpPr/>
          <p:nvPr/>
        </p:nvSpPr>
        <p:spPr>
          <a:xfrm>
            <a:off x="722630" y="2145506"/>
            <a:ext cx="810260" cy="67314"/>
          </a:xfrm>
          <a:custGeom>
            <a:avLst/>
            <a:gdLst/>
            <a:ahLst/>
            <a:cxnLst/>
            <a:rect l="l" t="t" r="r" b="b"/>
            <a:pathLst>
              <a:path w="810260">
                <a:moveTo>
                  <a:pt x="0" y="0"/>
                </a:moveTo>
                <a:lnTo>
                  <a:pt x="810006" y="0"/>
                </a:lnTo>
              </a:path>
            </a:pathLst>
          </a:custGeom>
          <a:ln w="76200">
            <a:solidFill>
              <a:schemeClr val="bg1"/>
            </a:solidFill>
          </a:ln>
        </p:spPr>
        <p:txBody>
          <a:bodyPr wrap="square" lIns="0" tIns="0" rIns="0" bIns="0" rtlCol="0"/>
          <a:lstStyle/>
          <a:p>
            <a:endParaRPr dirty="0">
              <a:latin typeface="Calibri" panose="020F0502020204030204" pitchFamily="34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F571E163-626D-475E-A518-59C3025AF857}"/>
              </a:ext>
            </a:extLst>
          </p:cNvPr>
          <p:cNvSpPr/>
          <p:nvPr/>
        </p:nvSpPr>
        <p:spPr>
          <a:xfrm>
            <a:off x="0" y="6394002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6" name="Picture 15" descr="A picture containing drawing, light&#10;&#10;Description automatically generated">
            <a:extLst>
              <a:ext uri="{FF2B5EF4-FFF2-40B4-BE49-F238E27FC236}">
                <a16:creationId xmlns:a16="http://schemas.microsoft.com/office/drawing/2014/main" xmlns="" id="{9FD0E528-065B-4B07-8252-55F07F81D4F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8399" y="6466169"/>
            <a:ext cx="1985819" cy="295699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68C883CF-17F6-4C7B-A00B-B3E4BA853FC3}"/>
              </a:ext>
            </a:extLst>
          </p:cNvPr>
          <p:cNvSpPr/>
          <p:nvPr/>
        </p:nvSpPr>
        <p:spPr>
          <a:xfrm>
            <a:off x="0" y="2823"/>
            <a:ext cx="12192000" cy="463998"/>
          </a:xfrm>
          <a:prstGeom prst="rect">
            <a:avLst/>
          </a:prstGeom>
          <a:solidFill>
            <a:srgbClr val="0D5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Title 6">
            <a:extLst>
              <a:ext uri="{FF2B5EF4-FFF2-40B4-BE49-F238E27FC236}">
                <a16:creationId xmlns:a16="http://schemas.microsoft.com/office/drawing/2014/main" xmlns="" id="{B370D3A3-4B18-46A8-9623-BCE4A8D48555}"/>
              </a:ext>
            </a:extLst>
          </p:cNvPr>
          <p:cNvSpPr txBox="1">
            <a:spLocks/>
          </p:cNvSpPr>
          <p:nvPr/>
        </p:nvSpPr>
        <p:spPr>
          <a:xfrm>
            <a:off x="717550" y="2362546"/>
            <a:ext cx="5422900" cy="36933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rgbClr val="231F20"/>
                </a:solidFill>
                <a:latin typeface="+mj-lt"/>
                <a:ea typeface="+mj-ea"/>
                <a:cs typeface="Lato Heavy"/>
              </a:defRPr>
            </a:lvl1pPr>
          </a:lstStyle>
          <a:p>
            <a:r>
              <a:rPr lang="en-GB" sz="2400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Introduction to solids, liquids and gases</a:t>
            </a:r>
          </a:p>
        </p:txBody>
      </p: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84078" y="4319259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399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0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E77F61F-CA84-48FC-923C-C18F57556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States of matter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845BB7E4-5010-4AED-94E3-9DA2E07AB4F4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08F161EA-2DD3-4E66-9DB5-68706A8F5E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484" y="557939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Introduction to solids, liquids and gases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xmlns="" id="{0E25636A-B5B7-492C-BB81-DF5FAB2B165E}"/>
              </a:ext>
            </a:extLst>
          </p:cNvPr>
          <p:cNvSpPr txBox="1">
            <a:spLocks/>
          </p:cNvSpPr>
          <p:nvPr/>
        </p:nvSpPr>
        <p:spPr>
          <a:xfrm>
            <a:off x="736257" y="2939420"/>
            <a:ext cx="5181600" cy="343388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GB" sz="1800" b="1" dirty="0"/>
              <a:t>Key Learning</a:t>
            </a:r>
          </a:p>
          <a:p>
            <a:r>
              <a:rPr lang="en-GB" sz="1800" dirty="0"/>
              <a:t>There are three </a:t>
            </a:r>
            <a:r>
              <a:rPr lang="en-GB" sz="1800" b="1" dirty="0"/>
              <a:t>states of matter</a:t>
            </a:r>
            <a:r>
              <a:rPr lang="en-GB" sz="1800" dirty="0"/>
              <a:t>: </a:t>
            </a:r>
            <a:r>
              <a:rPr lang="en-GB" sz="1800" b="1" dirty="0"/>
              <a:t>solid</a:t>
            </a:r>
            <a:r>
              <a:rPr lang="en-GB" sz="1800" dirty="0"/>
              <a:t>, </a:t>
            </a:r>
            <a:r>
              <a:rPr lang="en-GB" sz="1800" b="1" dirty="0"/>
              <a:t>liquid</a:t>
            </a:r>
            <a:r>
              <a:rPr lang="en-GB" sz="1800" dirty="0"/>
              <a:t> and </a:t>
            </a:r>
            <a:r>
              <a:rPr lang="en-GB" sz="1800" b="1" dirty="0"/>
              <a:t>gas</a:t>
            </a:r>
            <a:r>
              <a:rPr lang="en-GB" sz="1800" dirty="0"/>
              <a:t>.</a:t>
            </a:r>
          </a:p>
          <a:p>
            <a:r>
              <a:rPr lang="en-GB" sz="1800" dirty="0"/>
              <a:t>A </a:t>
            </a:r>
            <a:r>
              <a:rPr lang="en-GB" sz="1800" b="1" dirty="0"/>
              <a:t>solid</a:t>
            </a:r>
            <a:r>
              <a:rPr lang="en-GB" sz="1800" dirty="0"/>
              <a:t> </a:t>
            </a:r>
            <a:r>
              <a:rPr lang="en-GB" sz="1800" b="1" dirty="0"/>
              <a:t>keeps its shape </a:t>
            </a:r>
            <a:r>
              <a:rPr lang="en-GB" sz="1800" dirty="0"/>
              <a:t>and has a </a:t>
            </a:r>
            <a:r>
              <a:rPr lang="en-GB" sz="1800" b="1" dirty="0"/>
              <a:t>fixed volume</a:t>
            </a:r>
            <a:r>
              <a:rPr lang="en-GB" sz="1800" dirty="0"/>
              <a:t>. Some solids are made up of small grains which can be poured into a heap.</a:t>
            </a:r>
          </a:p>
          <a:p>
            <a:r>
              <a:rPr lang="en-GB" sz="1800" dirty="0"/>
              <a:t>A </a:t>
            </a:r>
            <a:r>
              <a:rPr lang="en-GB" sz="1800" b="1" dirty="0"/>
              <a:t>liquid</a:t>
            </a:r>
            <a:r>
              <a:rPr lang="en-GB" sz="1800" dirty="0"/>
              <a:t> has a </a:t>
            </a:r>
            <a:r>
              <a:rPr lang="en-GB" sz="1800" b="1" dirty="0"/>
              <a:t>fixed volume </a:t>
            </a:r>
            <a:r>
              <a:rPr lang="en-GB" sz="1800" dirty="0"/>
              <a:t>but </a:t>
            </a:r>
            <a:r>
              <a:rPr lang="en-GB" sz="1800" b="1" dirty="0"/>
              <a:t>changes in shape </a:t>
            </a:r>
            <a:r>
              <a:rPr lang="en-GB" sz="1800" dirty="0"/>
              <a:t>to fit the container. A liquid can be poured and keeps a level, horizontal surface. </a:t>
            </a:r>
          </a:p>
          <a:p>
            <a:r>
              <a:rPr lang="en-GB" sz="1800" dirty="0"/>
              <a:t>A </a:t>
            </a:r>
            <a:r>
              <a:rPr lang="en-GB" sz="1800" b="1" dirty="0"/>
              <a:t>gas</a:t>
            </a:r>
            <a:r>
              <a:rPr lang="en-GB" sz="1800" dirty="0"/>
              <a:t> fills all available space; it has </a:t>
            </a:r>
            <a:r>
              <a:rPr lang="en-GB" sz="1800" b="1" dirty="0"/>
              <a:t>no fixed shape </a:t>
            </a:r>
            <a:r>
              <a:rPr lang="en-GB" sz="1800" dirty="0"/>
              <a:t>or </a:t>
            </a:r>
            <a:r>
              <a:rPr lang="en-GB" sz="1800" b="1" dirty="0"/>
              <a:t>volume</a:t>
            </a:r>
            <a:r>
              <a:rPr lang="en-GB" sz="1800" dirty="0"/>
              <a:t>. </a:t>
            </a:r>
            <a:endParaRPr lang="en-GB" sz="2000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25A0C3EB-047A-46DE-8E70-CE2935951BF1}"/>
              </a:ext>
            </a:extLst>
          </p:cNvPr>
          <p:cNvSpPr txBox="1">
            <a:spLocks/>
          </p:cNvSpPr>
          <p:nvPr/>
        </p:nvSpPr>
        <p:spPr>
          <a:xfrm>
            <a:off x="749190" y="1557171"/>
            <a:ext cx="5181600" cy="9631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dirty="0" smtClean="0"/>
              <a:t>Learning Objective: to </a:t>
            </a:r>
            <a:r>
              <a:rPr lang="en-GB" sz="1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classify </a:t>
            </a:r>
            <a:r>
              <a:rPr lang="en-GB" sz="1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a range of objects and materials as solids, liquids or gases.</a:t>
            </a:r>
          </a:p>
          <a:p>
            <a:pPr marL="0" indent="0">
              <a:buNone/>
            </a:pPr>
            <a:r>
              <a:rPr lang="en-GB" sz="2000" dirty="0">
                <a:solidFill>
                  <a:srgbClr val="FF0000"/>
                </a:solidFill>
              </a:rPr>
              <a:t> </a:t>
            </a:r>
            <a:endParaRPr lang="en-GB" sz="2000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BA2DF2BE-4D15-49DB-89B6-ED5A16E80E1E}"/>
              </a:ext>
            </a:extLst>
          </p:cNvPr>
          <p:cNvSpPr txBox="1">
            <a:spLocks/>
          </p:cNvSpPr>
          <p:nvPr/>
        </p:nvSpPr>
        <p:spPr>
          <a:xfrm>
            <a:off x="6406519" y="1644140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1800" b="1" dirty="0" smtClean="0">
                <a:solidFill>
                  <a:srgbClr val="0070C0"/>
                </a:solidFill>
              </a:rPr>
              <a:t>Activities</a:t>
            </a:r>
          </a:p>
          <a:p>
            <a:pPr marL="0" indent="0">
              <a:buNone/>
            </a:pPr>
            <a:endParaRPr lang="en-GB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rgbClr val="0070C0"/>
              </a:solidFill>
            </a:endParaRPr>
          </a:p>
          <a:p>
            <a:pPr marL="0" indent="0">
              <a:buNone/>
            </a:pPr>
            <a:r>
              <a:rPr lang="en-GB" sz="1800" dirty="0" smtClean="0">
                <a:solidFill>
                  <a:srgbClr val="0070C0"/>
                </a:solidFill>
              </a:rPr>
              <a:t>Useful </a:t>
            </a:r>
            <a:r>
              <a:rPr lang="en-GB" sz="1800" dirty="0">
                <a:solidFill>
                  <a:srgbClr val="0070C0"/>
                </a:solidFill>
              </a:rPr>
              <a:t>items to support learning:</a:t>
            </a:r>
          </a:p>
          <a:p>
            <a:r>
              <a:rPr lang="en-GB" sz="1800" dirty="0">
                <a:solidFill>
                  <a:srgbClr val="0070C0"/>
                </a:solidFill>
              </a:rPr>
              <a:t>Fizzy water/drink and a glass.</a:t>
            </a:r>
          </a:p>
          <a:p>
            <a:r>
              <a:rPr lang="en-GB" sz="1800" dirty="0">
                <a:solidFill>
                  <a:srgbClr val="0070C0"/>
                </a:solidFill>
              </a:rPr>
              <a:t>Clean sponge or foam cloth and a bowl of water.</a:t>
            </a:r>
          </a:p>
          <a:p>
            <a:r>
              <a:rPr lang="en-GB" sz="1800" dirty="0">
                <a:solidFill>
                  <a:srgbClr val="0070C0"/>
                </a:solidFill>
              </a:rPr>
              <a:t>Household items such as jam, flour, sugar, milk, toothpaste and eggs (see p.5 for suggestions).</a:t>
            </a:r>
          </a:p>
          <a:p>
            <a:pPr marL="0" indent="0">
              <a:buNone/>
            </a:pP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18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GB" sz="18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sz="20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8" name="Picture 7" descr="Water Glass, Water, Mineral Water">
            <a:extLst>
              <a:ext uri="{FF2B5EF4-FFF2-40B4-BE49-F238E27FC236}">
                <a16:creationId xmlns:a16="http://schemas.microsoft.com/office/drawing/2014/main" xmlns="" id="{C50C2A67-5557-4D15-A654-84CA31817113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32170" b="4086"/>
          <a:stretch/>
        </p:blipFill>
        <p:spPr bwMode="auto">
          <a:xfrm>
            <a:off x="9904012" y="2773238"/>
            <a:ext cx="435005" cy="57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Sponge, Washcloth, Zmywak, Kitchen">
            <a:extLst>
              <a:ext uri="{FF2B5EF4-FFF2-40B4-BE49-F238E27FC236}">
                <a16:creationId xmlns:a16="http://schemas.microsoft.com/office/drawing/2014/main" xmlns="" id="{CCAB5509-D5C9-47B7-8DB7-D582425D1B31}"/>
              </a:ext>
            </a:extLst>
          </p:cNvPr>
          <p:cNvPicPr/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12065" r="9547" b="17762"/>
          <a:stretch/>
        </p:blipFill>
        <p:spPr bwMode="auto">
          <a:xfrm>
            <a:off x="10451488" y="2773238"/>
            <a:ext cx="752382" cy="536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Toothpaste, Toothbrush, Brushing Teeth">
            <a:extLst>
              <a:ext uri="{FF2B5EF4-FFF2-40B4-BE49-F238E27FC236}">
                <a16:creationId xmlns:a16="http://schemas.microsoft.com/office/drawing/2014/main" xmlns="" id="{4C04F358-E6A1-4553-964C-01E010E99CE0}"/>
              </a:ext>
            </a:extLst>
          </p:cNvPr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9017" y="4609439"/>
            <a:ext cx="776458" cy="5542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Salt, Salt Shaker, Table Salt">
            <a:extLst>
              <a:ext uri="{FF2B5EF4-FFF2-40B4-BE49-F238E27FC236}">
                <a16:creationId xmlns:a16="http://schemas.microsoft.com/office/drawing/2014/main" xmlns="" id="{40AC3E64-D795-42A8-BEDF-7D3838216D27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7"/>
          <a:stretch/>
        </p:blipFill>
        <p:spPr bwMode="auto">
          <a:xfrm>
            <a:off x="9408230" y="4609439"/>
            <a:ext cx="719091" cy="5711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34D7BA0E-C4F0-4180-9FD9-57EDACD8C0BB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665197" y="1755369"/>
            <a:ext cx="487363" cy="487363"/>
          </a:xfrm>
          <a:prstGeom prst="rect">
            <a:avLst/>
          </a:prstGeom>
        </p:spPr>
      </p:pic>
      <p:pic>
        <p:nvPicPr>
          <p:cNvPr id="14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43222" y="1369227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1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027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2027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4520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Explore, review, think, talk…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2598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What do you already know about solids and liquids?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solidFill>
                  <a:schemeClr val="tx1"/>
                </a:solidFill>
              </a:rPr>
              <a:t>How would you describe the differences between a </a:t>
            </a:r>
            <a:r>
              <a:rPr lang="en-GB" sz="2000" b="1" dirty="0">
                <a:solidFill>
                  <a:schemeClr val="tx1"/>
                </a:solidFill>
              </a:rPr>
              <a:t>solid </a:t>
            </a:r>
            <a:r>
              <a:rPr lang="en-GB" sz="2000" dirty="0">
                <a:solidFill>
                  <a:schemeClr val="tx1"/>
                </a:solidFill>
              </a:rPr>
              <a:t>and a </a:t>
            </a:r>
            <a:r>
              <a:rPr lang="en-GB" sz="2000" b="1" dirty="0">
                <a:solidFill>
                  <a:schemeClr val="tx1"/>
                </a:solidFill>
              </a:rPr>
              <a:t>liquid</a:t>
            </a:r>
            <a:r>
              <a:rPr lang="en-GB" sz="2000" dirty="0">
                <a:solidFill>
                  <a:schemeClr val="tx1"/>
                </a:solidFill>
              </a:rPr>
              <a:t>? </a:t>
            </a:r>
            <a:r>
              <a:rPr lang="en-GB" sz="2000" i="1" dirty="0">
                <a:solidFill>
                  <a:schemeClr val="tx1"/>
                </a:solidFill>
              </a:rPr>
              <a:t>Watch this clip: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GB" sz="2000" dirty="0">
                <a:hlinkClick r:id="rId8"/>
              </a:rPr>
              <a:t>https://www.bbc.co.uk/bitesize/clips/zv4rkqt</a:t>
            </a:r>
            <a:endParaRPr lang="en-GB" sz="2000" dirty="0"/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Think about the differences between ice and water.</a:t>
            </a: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Is lava from a volcano a solid or a liquid?</a:t>
            </a:r>
          </a:p>
          <a:p>
            <a:pPr marL="0" indent="0">
              <a:buNone/>
            </a:pPr>
            <a:endParaRPr lang="en-GB" sz="2000" i="1" dirty="0">
              <a:solidFill>
                <a:srgbClr val="FF0000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en-GB" sz="2000" dirty="0">
                <a:solidFill>
                  <a:schemeClr val="tx1"/>
                </a:solidFill>
              </a:rPr>
              <a:t>Look at these pictures of some items you may have at home.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Think or talk about each item. Is it a solid or a liquid? How do you know?</a:t>
            </a:r>
          </a:p>
          <a:p>
            <a:pPr>
              <a:lnSpc>
                <a:spcPct val="100000"/>
              </a:lnSpc>
            </a:pPr>
            <a:r>
              <a:rPr lang="en-GB" sz="2000" dirty="0">
                <a:solidFill>
                  <a:srgbClr val="0070C0"/>
                </a:solidFill>
              </a:rPr>
              <a:t>Which items seem to be difficult to classify? </a:t>
            </a:r>
          </a:p>
        </p:txBody>
      </p:sp>
      <p:pic>
        <p:nvPicPr>
          <p:cNvPr id="9" name="Picture 8" descr="Seljalandsfoss, Waterfall, Iceland">
            <a:extLst>
              <a:ext uri="{FF2B5EF4-FFF2-40B4-BE49-F238E27FC236}">
                <a16:creationId xmlns:a16="http://schemas.microsoft.com/office/drawing/2014/main" xmlns="" id="{3E8E6B42-1D13-4D33-B5AA-AAD3E5A55F97}"/>
              </a:ext>
            </a:extLst>
          </p:cNvPr>
          <p:cNvPicPr/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22"/>
          <a:stretch/>
        </p:blipFill>
        <p:spPr bwMode="auto">
          <a:xfrm>
            <a:off x="3942118" y="3174066"/>
            <a:ext cx="1762760" cy="11658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Mountain, Snow, Lake, Iceberg, Sky">
            <a:extLst>
              <a:ext uri="{FF2B5EF4-FFF2-40B4-BE49-F238E27FC236}">
                <a16:creationId xmlns:a16="http://schemas.microsoft.com/office/drawing/2014/main" xmlns="" id="{9F25AF15-1199-44EE-87EA-C03F1552771F}"/>
              </a:ext>
            </a:extLst>
          </p:cNvPr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004" y="3174066"/>
            <a:ext cx="1762760" cy="11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Lava, Magma, Volcanic Eruption, Glow">
            <a:extLst>
              <a:ext uri="{FF2B5EF4-FFF2-40B4-BE49-F238E27FC236}">
                <a16:creationId xmlns:a16="http://schemas.microsoft.com/office/drawing/2014/main" xmlns="" id="{F707EAA7-C8B8-48D0-8713-B4475915A395}"/>
              </a:ext>
            </a:extLst>
          </p:cNvPr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8694" y="4808223"/>
            <a:ext cx="1796415" cy="11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Volcano, Lava, Flowing, Eruption">
            <a:extLst>
              <a:ext uri="{FF2B5EF4-FFF2-40B4-BE49-F238E27FC236}">
                <a16:creationId xmlns:a16="http://schemas.microsoft.com/office/drawing/2014/main" xmlns="" id="{AED6F8E5-311B-40F9-999B-1C6EE3270C23}"/>
              </a:ext>
            </a:extLst>
          </p:cNvPr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63" y="4808223"/>
            <a:ext cx="1796415" cy="11658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 descr="Clothing, Fashion, Summer, Woman">
            <a:extLst>
              <a:ext uri="{FF2B5EF4-FFF2-40B4-BE49-F238E27FC236}">
                <a16:creationId xmlns:a16="http://schemas.microsoft.com/office/drawing/2014/main" xmlns="" id="{99F9A4A7-B1D8-4DE2-90D5-33B7B34485D7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72"/>
          <a:stretch/>
        </p:blipFill>
        <p:spPr bwMode="auto">
          <a:xfrm>
            <a:off x="9670667" y="2322057"/>
            <a:ext cx="1368567" cy="129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Milk, Glass, Fresh, Healthy, Drink, Food">
            <a:extLst>
              <a:ext uri="{FF2B5EF4-FFF2-40B4-BE49-F238E27FC236}">
                <a16:creationId xmlns:a16="http://schemas.microsoft.com/office/drawing/2014/main" xmlns="" id="{AA188B1E-84FB-4B73-B6ED-3D8A0A9884FC}"/>
              </a:ext>
            </a:extLst>
          </p:cNvPr>
          <p:cNvPicPr/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977"/>
          <a:stretch/>
        </p:blipFill>
        <p:spPr bwMode="auto">
          <a:xfrm>
            <a:off x="8049035" y="2401136"/>
            <a:ext cx="1368567" cy="12115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toasted sandwich with orange jam">
            <a:extLst>
              <a:ext uri="{FF2B5EF4-FFF2-40B4-BE49-F238E27FC236}">
                <a16:creationId xmlns:a16="http://schemas.microsoft.com/office/drawing/2014/main" xmlns="" id="{AEF0EA58-53AB-4C06-82EA-A595AF609D63}"/>
              </a:ext>
            </a:extLst>
          </p:cNvPr>
          <p:cNvPicPr/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80" b="23783"/>
          <a:stretch/>
        </p:blipFill>
        <p:spPr bwMode="auto">
          <a:xfrm>
            <a:off x="6450105" y="3517291"/>
            <a:ext cx="1446530" cy="12905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Salt, Salt Shaker, Table Salt">
            <a:extLst>
              <a:ext uri="{FF2B5EF4-FFF2-40B4-BE49-F238E27FC236}">
                <a16:creationId xmlns:a16="http://schemas.microsoft.com/office/drawing/2014/main" xmlns="" id="{B473828D-45F6-4F53-BCFC-03BB0B52A88C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937"/>
          <a:stretch/>
        </p:blipFill>
        <p:spPr bwMode="auto">
          <a:xfrm>
            <a:off x="6560598" y="2457475"/>
            <a:ext cx="1173872" cy="90948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Toothpaste, Toothbrush, Brushing Teeth">
            <a:extLst>
              <a:ext uri="{FF2B5EF4-FFF2-40B4-BE49-F238E27FC236}">
                <a16:creationId xmlns:a16="http://schemas.microsoft.com/office/drawing/2014/main" xmlns="" id="{497E129F-D9A9-4662-886D-335CEFC189FB}"/>
              </a:ext>
            </a:extLst>
          </p:cNvPr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191" y="3778030"/>
            <a:ext cx="1465618" cy="10298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Person in White Crew Neck T-shirt Holding Bar Soap">
            <a:extLst>
              <a:ext uri="{FF2B5EF4-FFF2-40B4-BE49-F238E27FC236}">
                <a16:creationId xmlns:a16="http://schemas.microsoft.com/office/drawing/2014/main" xmlns="" id="{4C4E2F23-1680-4817-98A8-EC730B6D4601}"/>
              </a:ext>
            </a:extLst>
          </p:cNvPr>
          <p:cNvPicPr/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67" b="21733"/>
          <a:stretch/>
        </p:blipFill>
        <p:spPr bwMode="auto">
          <a:xfrm>
            <a:off x="9648209" y="3813895"/>
            <a:ext cx="1448322" cy="99398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9" name="Picture 18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585CF992-C1DB-4465-B32C-B5E433B28E18}"/>
              </a:ext>
            </a:extLst>
          </p:cNvPr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6ADCAD1-9368-4224-ACFA-ED4416152F07}"/>
              </a:ext>
            </a:extLst>
          </p:cNvPr>
          <p:cNvSpPr txBox="1"/>
          <p:nvPr/>
        </p:nvSpPr>
        <p:spPr>
          <a:xfrm>
            <a:off x="8122867" y="2394954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milk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16B48D81-942D-4503-B468-CA53ACFC9026}"/>
              </a:ext>
            </a:extLst>
          </p:cNvPr>
          <p:cNvSpPr txBox="1"/>
          <p:nvPr/>
        </p:nvSpPr>
        <p:spPr>
          <a:xfrm>
            <a:off x="9819982" y="4472030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soap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D97930D8-13DA-4E73-8863-06D23AA43F1A}"/>
              </a:ext>
            </a:extLst>
          </p:cNvPr>
          <p:cNvSpPr txBox="1"/>
          <p:nvPr/>
        </p:nvSpPr>
        <p:spPr>
          <a:xfrm>
            <a:off x="9670667" y="2394953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glasses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1D5B924B-EC04-4570-BD72-BF988A4EE0A3}"/>
              </a:ext>
            </a:extLst>
          </p:cNvPr>
          <p:cNvSpPr txBox="1"/>
          <p:nvPr/>
        </p:nvSpPr>
        <p:spPr>
          <a:xfrm>
            <a:off x="6608190" y="3093562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salt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AA8726EA-1D07-441B-9DA8-105B1AE66F78}"/>
              </a:ext>
            </a:extLst>
          </p:cNvPr>
          <p:cNvSpPr txBox="1"/>
          <p:nvPr/>
        </p:nvSpPr>
        <p:spPr>
          <a:xfrm>
            <a:off x="6647543" y="4292956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jam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D0E0EDC4-A06F-458C-B89D-406660FFF365}"/>
              </a:ext>
            </a:extLst>
          </p:cNvPr>
          <p:cNvSpPr txBox="1"/>
          <p:nvPr/>
        </p:nvSpPr>
        <p:spPr>
          <a:xfrm>
            <a:off x="8122867" y="3778030"/>
            <a:ext cx="11942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toothpaste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830FE124-C724-47D5-8F4D-6FD4C6524B15}"/>
              </a:ext>
            </a:extLst>
          </p:cNvPr>
          <p:cNvSpPr txBox="1"/>
          <p:nvPr/>
        </p:nvSpPr>
        <p:spPr>
          <a:xfrm>
            <a:off x="7219460" y="3527457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toast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4E79B95B-E327-40D8-86E3-D1336BC27842}"/>
              </a:ext>
            </a:extLst>
          </p:cNvPr>
          <p:cNvSpPr txBox="1"/>
          <p:nvPr/>
        </p:nvSpPr>
        <p:spPr>
          <a:xfrm>
            <a:off x="10039190" y="3154576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ea typeface="Lato Black" panose="020F0502020204030203" pitchFamily="34" charset="0"/>
                <a:cs typeface="Lato Black" panose="020F0502020204030203" pitchFamily="34" charset="0"/>
              </a:rPr>
              <a:t>phone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84D1E52B-0042-43BA-B4A0-49F91DEB748F}"/>
              </a:ext>
            </a:extLst>
          </p:cNvPr>
          <p:cNvSpPr txBox="1"/>
          <p:nvPr/>
        </p:nvSpPr>
        <p:spPr>
          <a:xfrm>
            <a:off x="10481420" y="2541042"/>
            <a:ext cx="737047" cy="276999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i="1" kern="0" dirty="0">
                <a:solidFill>
                  <a:schemeClr val="bg1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fabric</a:t>
            </a:r>
          </a:p>
        </p:txBody>
      </p:sp>
      <p:pic>
        <p:nvPicPr>
          <p:cNvPr id="31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040319" y="5486720"/>
            <a:ext cx="487363" cy="487363"/>
          </a:xfrm>
          <a:prstGeom prst="rect">
            <a:avLst/>
          </a:prstGeom>
        </p:spPr>
      </p:pic>
      <p:pic>
        <p:nvPicPr>
          <p:cNvPr id="32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262518" y="5637258"/>
            <a:ext cx="487363" cy="487363"/>
          </a:xfrm>
          <a:prstGeom prst="rect">
            <a:avLst/>
          </a:prstGeom>
        </p:spPr>
      </p:pic>
      <p:pic>
        <p:nvPicPr>
          <p:cNvPr id="33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20"/>
          <a:stretch>
            <a:fillRect/>
          </a:stretch>
        </p:blipFill>
        <p:spPr>
          <a:xfrm>
            <a:off x="11506199" y="35408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578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504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9024" fill="hold"/>
                                        <p:tgtEl>
                                          <p:spTgt spid="3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1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40031" fill="hold"/>
                                        <p:tgtEl>
                                          <p:spTgt spid="3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1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2"/>
                </p:tgtEl>
              </p:cMediaNode>
            </p:audio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E03B364-E014-4A32-B5DD-51EF2141EF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Solids, liquids and gases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61913D-5DCF-447A-AD49-853B595D9F82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649DA4C8-86CE-4415-8D04-4F684F395FC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98600" y="548991"/>
            <a:ext cx="10515484" cy="387672"/>
          </a:xfrm>
        </p:spPr>
        <p:txBody>
          <a:bodyPr>
            <a:normAutofit fontScale="92500" lnSpcReduction="10000"/>
          </a:bodyPr>
          <a:lstStyle/>
          <a:p>
            <a:r>
              <a:rPr lang="en-GB" dirty="0"/>
              <a:t>Comparing the properties of solids, liquids and gases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xmlns="" id="{62D9BE05-8D1B-4001-B101-B143BDE0F8F5}"/>
              </a:ext>
            </a:extLst>
          </p:cNvPr>
          <p:cNvSpPr txBox="1">
            <a:spLocks/>
          </p:cNvSpPr>
          <p:nvPr/>
        </p:nvSpPr>
        <p:spPr>
          <a:xfrm>
            <a:off x="838201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Gases are often invisible but we can notice them when they are mixed with liquids or trapped within solids.</a:t>
            </a: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0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xmlns="" id="{ABE528BD-6765-41EB-BCFF-23AD5C22DABE}"/>
              </a:ext>
            </a:extLst>
          </p:cNvPr>
          <p:cNvSpPr txBox="1">
            <a:spLocks/>
          </p:cNvSpPr>
          <p:nvPr/>
        </p:nvSpPr>
        <p:spPr>
          <a:xfrm>
            <a:off x="6172200" y="1591799"/>
            <a:ext cx="5181600" cy="453282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buNone/>
            </a:pPr>
            <a:r>
              <a:rPr lang="en-GB" sz="2200" dirty="0">
                <a:solidFill>
                  <a:schemeClr val="tx1"/>
                </a:solidFill>
              </a:rPr>
              <a:t>Where else can we notice gases? Watch this clip for clues: </a:t>
            </a:r>
            <a:r>
              <a:rPr lang="en-GB" sz="1800" dirty="0">
                <a:hlinkClick r:id="rId8"/>
              </a:rPr>
              <a:t>https://www.bbc.co.uk/bitesize/clips/zrdkjxs</a:t>
            </a:r>
            <a:endParaRPr lang="en-GB" sz="1800" dirty="0"/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GB" sz="1800" dirty="0">
                <a:solidFill>
                  <a:schemeClr val="tx1"/>
                </a:solidFill>
              </a:rPr>
              <a:t>Now use this BBC bitesize link to compare the properties of solids, liquids and gases. </a:t>
            </a:r>
            <a:r>
              <a:rPr lang="en-GB" sz="1800" i="1" dirty="0">
                <a:solidFill>
                  <a:schemeClr val="tx1"/>
                </a:solidFill>
              </a:rPr>
              <a:t>Use the descriptions to help with the next activity. </a:t>
            </a:r>
            <a:r>
              <a:rPr lang="en-GB" sz="1800" dirty="0">
                <a:solidFill>
                  <a:schemeClr val="tx1"/>
                </a:solidFill>
                <a:hlinkClick r:id="rId9"/>
              </a:rPr>
              <a:t>https://www.bbc.co.uk/bitesize/topics/zkgg87h/articles/zsgwwxs</a:t>
            </a: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1800" dirty="0">
              <a:solidFill>
                <a:schemeClr val="tx1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endParaRPr lang="en-GB" sz="2400" dirty="0">
              <a:solidFill>
                <a:schemeClr val="tx1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B30AF59-747B-42F0-BC02-9A95F6C0CA16}"/>
              </a:ext>
            </a:extLst>
          </p:cNvPr>
          <p:cNvSpPr txBox="1"/>
          <p:nvPr/>
        </p:nvSpPr>
        <p:spPr>
          <a:xfrm>
            <a:off x="1468072" y="800778"/>
            <a:ext cx="70886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1"/>
                </a:solidFill>
                <a:latin typeface="+mj-lt"/>
              </a:rPr>
              <a:t>(pages 4-7: 20 - 30 minutes)</a:t>
            </a:r>
          </a:p>
        </p:txBody>
      </p:sp>
      <p:pic>
        <p:nvPicPr>
          <p:cNvPr id="9" name="Picture 8" descr="Close-up of Bottle Pouring Water on Glass">
            <a:extLst>
              <a:ext uri="{FF2B5EF4-FFF2-40B4-BE49-F238E27FC236}">
                <a16:creationId xmlns:a16="http://schemas.microsoft.com/office/drawing/2014/main" xmlns="" id="{8435E456-EA79-473A-B122-5DE4E3F31B23}"/>
              </a:ext>
            </a:extLst>
          </p:cNvPr>
          <p:cNvPicPr/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438"/>
          <a:stretch/>
        </p:blipFill>
        <p:spPr bwMode="auto">
          <a:xfrm>
            <a:off x="982462" y="2797439"/>
            <a:ext cx="1458897" cy="9452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Water Glass, Water, Mineral Water">
            <a:extLst>
              <a:ext uri="{FF2B5EF4-FFF2-40B4-BE49-F238E27FC236}">
                <a16:creationId xmlns:a16="http://schemas.microsoft.com/office/drawing/2014/main" xmlns="" id="{94AEC846-CF73-41DA-BB9C-903F95661AC3}"/>
              </a:ext>
            </a:extLst>
          </p:cNvPr>
          <p:cNvPicPr/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7" r="32170" b="4086"/>
          <a:stretch/>
        </p:blipFill>
        <p:spPr bwMode="auto">
          <a:xfrm>
            <a:off x="2299316" y="3108157"/>
            <a:ext cx="941033" cy="11287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C5486FF3-D8C3-4656-AB8A-E2DD122E47AB}"/>
              </a:ext>
            </a:extLst>
          </p:cNvPr>
          <p:cNvSpPr txBox="1"/>
          <p:nvPr/>
        </p:nvSpPr>
        <p:spPr>
          <a:xfrm>
            <a:off x="3561239" y="2697985"/>
            <a:ext cx="2280450" cy="1538883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Pour out a glass of fizzy drink. You can see the carbon dioxide gas bubbles rising.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DFC2473D-3D36-4D80-A947-FFADC490689E}"/>
              </a:ext>
            </a:extLst>
          </p:cNvPr>
          <p:cNvSpPr txBox="1"/>
          <p:nvPr/>
        </p:nvSpPr>
        <p:spPr>
          <a:xfrm>
            <a:off x="982462" y="4515648"/>
            <a:ext cx="2280450" cy="1231106"/>
          </a:xfrm>
          <a:prstGeom prst="rect">
            <a:avLst/>
          </a:prstGeom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GB" sz="2000" i="1" kern="0" dirty="0">
                <a:solidFill>
                  <a:srgbClr val="0070C0"/>
                </a:solidFill>
                <a:ea typeface="Lato Black" panose="020F0502020204030203" pitchFamily="34" charset="0"/>
                <a:cs typeface="Lato Black" panose="020F0502020204030203" pitchFamily="34" charset="0"/>
              </a:rPr>
              <a:t>Squeeze a sponge or a foam cloth under water. You can see air bubbles rising.</a:t>
            </a:r>
          </a:p>
        </p:txBody>
      </p:sp>
      <p:pic>
        <p:nvPicPr>
          <p:cNvPr id="13" name="Picture 12" descr="Sponge, Colors, Colorful, Sponges, Clean">
            <a:extLst>
              <a:ext uri="{FF2B5EF4-FFF2-40B4-BE49-F238E27FC236}">
                <a16:creationId xmlns:a16="http://schemas.microsoft.com/office/drawing/2014/main" xmlns="" id="{D183F6C8-215F-49A6-91C7-D27D491850BC}"/>
              </a:ext>
            </a:extLst>
          </p:cNvPr>
          <p:cNvPicPr/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4" t="12061" r="5337" b="20466"/>
          <a:stretch/>
        </p:blipFill>
        <p:spPr bwMode="auto">
          <a:xfrm>
            <a:off x="3899700" y="5097775"/>
            <a:ext cx="1941989" cy="910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Sponge, Washcloth, Zmywak, Kitchen">
            <a:extLst>
              <a:ext uri="{FF2B5EF4-FFF2-40B4-BE49-F238E27FC236}">
                <a16:creationId xmlns:a16="http://schemas.microsoft.com/office/drawing/2014/main" xmlns="" id="{ED184BE1-46C0-4B0B-92C2-C76688188866}"/>
              </a:ext>
            </a:extLst>
          </p:cNvPr>
          <p:cNvPicPr/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5" t="12065" r="9547" b="17762"/>
          <a:stretch/>
        </p:blipFill>
        <p:spPr bwMode="auto">
          <a:xfrm>
            <a:off x="3429001" y="4346444"/>
            <a:ext cx="1337523" cy="91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Photography of Kettle Near Smoke">
            <a:extLst>
              <a:ext uri="{FF2B5EF4-FFF2-40B4-BE49-F238E27FC236}">
                <a16:creationId xmlns:a16="http://schemas.microsoft.com/office/drawing/2014/main" xmlns="" id="{1BC1E68F-D396-4DED-9A34-794E384E33FF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26612" y="3086605"/>
            <a:ext cx="12954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 descr="Exhaust Fumes, Pollution, Environment">
            <a:extLst>
              <a:ext uri="{FF2B5EF4-FFF2-40B4-BE49-F238E27FC236}">
                <a16:creationId xmlns:a16="http://schemas.microsoft.com/office/drawing/2014/main" xmlns="" id="{984C61A0-0ABC-4798-BCB6-BE92B21553D2}"/>
              </a:ext>
            </a:extLst>
          </p:cNvPr>
          <p:cNvPicPr/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585" y="2697985"/>
            <a:ext cx="1263650" cy="16840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16" descr="Power Station, Energy, Electricity">
            <a:extLst>
              <a:ext uri="{FF2B5EF4-FFF2-40B4-BE49-F238E27FC236}">
                <a16:creationId xmlns:a16="http://schemas.microsoft.com/office/drawing/2014/main" xmlns="" id="{286DC8CF-7896-4AC1-A4FD-EB4F556DEB3B}"/>
              </a:ext>
            </a:extLst>
          </p:cNvPr>
          <p:cNvPicPr/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00"/>
          <a:stretch/>
        </p:blipFill>
        <p:spPr bwMode="auto">
          <a:xfrm>
            <a:off x="6443301" y="2994332"/>
            <a:ext cx="1591994" cy="1356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 descr="A picture containing object, clock&#10;&#10;Description automatically generated">
            <a:extLst>
              <a:ext uri="{FF2B5EF4-FFF2-40B4-BE49-F238E27FC236}">
                <a16:creationId xmlns:a16="http://schemas.microsoft.com/office/drawing/2014/main" xmlns="" id="{4CE729A2-0593-4CA7-BEF5-E5AE8A95DFAB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998" y="57506"/>
            <a:ext cx="1080518" cy="1080518"/>
          </a:xfrm>
          <a:prstGeom prst="rect">
            <a:avLst/>
          </a:prstGeom>
        </p:spPr>
      </p:pic>
      <p:pic>
        <p:nvPicPr>
          <p:cNvPr id="1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1407211" y="322342"/>
            <a:ext cx="487363" cy="487363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3060327" y="5551760"/>
            <a:ext cx="487363" cy="487363"/>
          </a:xfrm>
          <a:prstGeom prst="rect">
            <a:avLst/>
          </a:prstGeom>
        </p:spPr>
      </p:pic>
      <p:pic>
        <p:nvPicPr>
          <p:cNvPr id="21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10717746" y="2210622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17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071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8529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165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34A5566C-1F10-4C8B-8609-FC4A26683B8E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F378E5E1-2CB7-4E78-9DCC-07AB18866500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B83C298-E2AB-48E7-8261-F666934466FF}"/>
              </a:ext>
            </a:extLst>
          </p:cNvPr>
          <p:cNvSpPr txBox="1">
            <a:spLocks/>
          </p:cNvSpPr>
          <p:nvPr/>
        </p:nvSpPr>
        <p:spPr>
          <a:xfrm>
            <a:off x="251534" y="257452"/>
            <a:ext cx="3317289" cy="626763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r>
              <a:rPr lang="en-GB" sz="1800" dirty="0" smtClean="0">
                <a:solidFill>
                  <a:srgbClr val="7030A0"/>
                </a:solidFill>
              </a:rPr>
              <a:t>Look at the sheet attached.</a:t>
            </a:r>
            <a:endParaRPr lang="en-GB" sz="1800" dirty="0">
              <a:solidFill>
                <a:srgbClr val="7030A0"/>
              </a:solidFill>
            </a:endParaRP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7030A0"/>
                </a:solidFill>
              </a:rPr>
              <a:t>Sort the items into solids, liquids and gases. </a:t>
            </a:r>
          </a:p>
          <a:p>
            <a:pPr>
              <a:lnSpc>
                <a:spcPct val="120000"/>
              </a:lnSpc>
            </a:pPr>
            <a:r>
              <a:rPr lang="en-GB" sz="1800" dirty="0">
                <a:solidFill>
                  <a:srgbClr val="7030A0"/>
                </a:solidFill>
              </a:rPr>
              <a:t>Some items may be ‘solid and liquid’, ‘liquid and gas’, ‘solid and gas’ – or ‘all three’!</a:t>
            </a:r>
          </a:p>
          <a:p>
            <a:pPr>
              <a:lnSpc>
                <a:spcPct val="120000"/>
              </a:lnSpc>
            </a:pPr>
            <a:r>
              <a:rPr lang="en-GB" sz="1800" dirty="0" smtClean="0">
                <a:solidFill>
                  <a:srgbClr val="7030A0"/>
                </a:solidFill>
              </a:rPr>
              <a:t>Can you explain any of your decisions.</a:t>
            </a:r>
            <a:endParaRPr lang="en-GB" sz="1800" dirty="0" smtClean="0">
              <a:solidFill>
                <a:srgbClr val="7030A0"/>
              </a:solidFill>
            </a:endParaRPr>
          </a:p>
          <a:p>
            <a:pPr marL="0" indent="0">
              <a:lnSpc>
                <a:spcPct val="120000"/>
              </a:lnSpc>
              <a:buFont typeface="Arial" panose="020B0604020202020204" pitchFamily="34" charset="0"/>
              <a:buNone/>
            </a:pPr>
            <a:endParaRPr lang="en-GB" sz="2000" dirty="0">
              <a:solidFill>
                <a:srgbClr val="7030A0"/>
              </a:solidFill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xmlns="" id="{1963C878-0145-4B39-83A1-0FA000DA3A76}"/>
              </a:ext>
            </a:extLst>
          </p:cNvPr>
          <p:cNvSpPr txBox="1">
            <a:spLocks/>
          </p:cNvSpPr>
          <p:nvPr/>
        </p:nvSpPr>
        <p:spPr>
          <a:xfrm>
            <a:off x="3751487" y="146767"/>
            <a:ext cx="7712155" cy="6574707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  <a:softEdge rad="12700"/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000" dirty="0"/>
              <a:t>Items you may like to use:</a:t>
            </a:r>
            <a:endParaRPr lang="en-GB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fruit jam, flour, rice, bubble wrap, sugar, fizzy drink, ketchup, honey, milk, air freshener, toothpaste, uncooked egg, elastic band, sponge.</a:t>
            </a:r>
          </a:p>
          <a:p>
            <a:pPr marL="0" indent="0">
              <a:buNone/>
            </a:pPr>
            <a:r>
              <a:rPr lang="en-GB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GB" sz="2000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" name="Picture 5" descr="A picture containing table, sitting, wooden, small&#10;&#10;Description automatically generated">
            <a:extLst>
              <a:ext uri="{FF2B5EF4-FFF2-40B4-BE49-F238E27FC236}">
                <a16:creationId xmlns:a16="http://schemas.microsoft.com/office/drawing/2014/main" xmlns="" id="{F3BC4722-6B67-4E03-BF94-242515E72D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07" y="5163505"/>
            <a:ext cx="1911168" cy="1129861"/>
          </a:xfrm>
          <a:prstGeom prst="rect">
            <a:avLst/>
          </a:prstGeom>
        </p:spPr>
      </p:pic>
      <p:pic>
        <p:nvPicPr>
          <p:cNvPr id="8" name="Picture 7" descr="A red and white plate sitting on a table&#10;&#10;Description automatically generated">
            <a:extLst>
              <a:ext uri="{FF2B5EF4-FFF2-40B4-BE49-F238E27FC236}">
                <a16:creationId xmlns:a16="http://schemas.microsoft.com/office/drawing/2014/main" xmlns="" id="{00D1C2A7-875B-499E-900D-78A33E1F52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4567" y="1429304"/>
            <a:ext cx="1358556" cy="1477761"/>
          </a:xfrm>
          <a:prstGeom prst="rect">
            <a:avLst/>
          </a:prstGeom>
        </p:spPr>
      </p:pic>
      <p:pic>
        <p:nvPicPr>
          <p:cNvPr id="10" name="Picture 9" descr="A picture containing table, cup, indoor, food&#10;&#10;Description automatically generated">
            <a:extLst>
              <a:ext uri="{FF2B5EF4-FFF2-40B4-BE49-F238E27FC236}">
                <a16:creationId xmlns:a16="http://schemas.microsoft.com/office/drawing/2014/main" xmlns="" id="{E1AABA61-7751-4C75-B90B-38EBAF04D3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4184" y="1429304"/>
            <a:ext cx="1396739" cy="1473694"/>
          </a:xfrm>
          <a:prstGeom prst="rect">
            <a:avLst/>
          </a:prstGeom>
        </p:spPr>
      </p:pic>
      <p:pic>
        <p:nvPicPr>
          <p:cNvPr id="12" name="Picture 11" descr="A bowl of food on a plate on a table&#10;&#10;Description automatically generated">
            <a:extLst>
              <a:ext uri="{FF2B5EF4-FFF2-40B4-BE49-F238E27FC236}">
                <a16:creationId xmlns:a16="http://schemas.microsoft.com/office/drawing/2014/main" xmlns="" id="{1F3C4D71-7FBD-49F0-A1DD-179BD1F1FE3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8704" y="1436235"/>
            <a:ext cx="1389772" cy="1477761"/>
          </a:xfrm>
          <a:prstGeom prst="rect">
            <a:avLst/>
          </a:prstGeom>
        </p:spPr>
      </p:pic>
      <p:pic>
        <p:nvPicPr>
          <p:cNvPr id="14" name="Picture 13" descr="A picture containing table, sitting, cup, indoor&#10;&#10;Description automatically generated">
            <a:extLst>
              <a:ext uri="{FF2B5EF4-FFF2-40B4-BE49-F238E27FC236}">
                <a16:creationId xmlns:a16="http://schemas.microsoft.com/office/drawing/2014/main" xmlns="" id="{9CD85B52-CF84-47A4-8840-189BACBC76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9007" y="3194198"/>
            <a:ext cx="1309675" cy="1666049"/>
          </a:xfrm>
          <a:prstGeom prst="rect">
            <a:avLst/>
          </a:prstGeom>
        </p:spPr>
      </p:pic>
      <p:pic>
        <p:nvPicPr>
          <p:cNvPr id="16" name="Picture 15" descr="A picture containing indoor, bicycle, red, computer&#10;&#10;Description automatically generated">
            <a:extLst>
              <a:ext uri="{FF2B5EF4-FFF2-40B4-BE49-F238E27FC236}">
                <a16:creationId xmlns:a16="http://schemas.microsoft.com/office/drawing/2014/main" xmlns="" id="{DE3BF4B1-6F46-49DE-9AC4-B896F5DB3219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23"/>
          <a:stretch/>
        </p:blipFill>
        <p:spPr>
          <a:xfrm>
            <a:off x="7831231" y="5162306"/>
            <a:ext cx="1506849" cy="1132254"/>
          </a:xfrm>
          <a:prstGeom prst="rect">
            <a:avLst/>
          </a:prstGeom>
        </p:spPr>
      </p:pic>
      <p:pic>
        <p:nvPicPr>
          <p:cNvPr id="18" name="Picture 17" descr="A picture containing food, table, piece, sitting&#10;&#10;Description automatically generated">
            <a:extLst>
              <a:ext uri="{FF2B5EF4-FFF2-40B4-BE49-F238E27FC236}">
                <a16:creationId xmlns:a16="http://schemas.microsoft.com/office/drawing/2014/main" xmlns="" id="{D37EEEE0-09D9-4DC2-B632-AF118698109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744" y="5163505"/>
            <a:ext cx="1322178" cy="1129861"/>
          </a:xfrm>
          <a:prstGeom prst="rect">
            <a:avLst/>
          </a:prstGeom>
        </p:spPr>
      </p:pic>
      <p:pic>
        <p:nvPicPr>
          <p:cNvPr id="20" name="Picture 19" descr="A picture containing indoor, table, cup, sitting&#10;&#10;Description automatically generated">
            <a:extLst>
              <a:ext uri="{FF2B5EF4-FFF2-40B4-BE49-F238E27FC236}">
                <a16:creationId xmlns:a16="http://schemas.microsoft.com/office/drawing/2014/main" xmlns="" id="{8F711C05-95F3-4B0D-BC37-3C9511ACCF0D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7292" y="3180066"/>
            <a:ext cx="1135630" cy="1655149"/>
          </a:xfrm>
          <a:prstGeom prst="rect">
            <a:avLst/>
          </a:prstGeom>
        </p:spPr>
      </p:pic>
      <p:pic>
        <p:nvPicPr>
          <p:cNvPr id="22" name="Picture 21" descr="A picture containing table, indoor, sitting, wooden&#10;&#10;Description automatically generated">
            <a:extLst>
              <a:ext uri="{FF2B5EF4-FFF2-40B4-BE49-F238E27FC236}">
                <a16:creationId xmlns:a16="http://schemas.microsoft.com/office/drawing/2014/main" xmlns="" id="{D1BB9B8A-1E71-4FAD-88FE-6510F9436F45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81"/>
          <a:stretch/>
        </p:blipFill>
        <p:spPr>
          <a:xfrm>
            <a:off x="9375537" y="1436235"/>
            <a:ext cx="1467385" cy="1477761"/>
          </a:xfrm>
          <a:prstGeom prst="rect">
            <a:avLst/>
          </a:prstGeom>
        </p:spPr>
      </p:pic>
      <p:pic>
        <p:nvPicPr>
          <p:cNvPr id="24" name="Picture 23" descr="An egg on a plate&#10;&#10;Description automatically generated">
            <a:extLst>
              <a:ext uri="{FF2B5EF4-FFF2-40B4-BE49-F238E27FC236}">
                <a16:creationId xmlns:a16="http://schemas.microsoft.com/office/drawing/2014/main" xmlns="" id="{20C3C29D-D1A6-48E7-80E8-E511F123319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2839" y="5162078"/>
            <a:ext cx="1506849" cy="1132711"/>
          </a:xfrm>
          <a:prstGeom prst="rect">
            <a:avLst/>
          </a:prstGeom>
        </p:spPr>
      </p:pic>
      <p:pic>
        <p:nvPicPr>
          <p:cNvPr id="26" name="Picture 25" descr="A picture containing cup, table, sitting, indoor&#10;&#10;Description automatically generated">
            <a:extLst>
              <a:ext uri="{FF2B5EF4-FFF2-40B4-BE49-F238E27FC236}">
                <a16:creationId xmlns:a16="http://schemas.microsoft.com/office/drawing/2014/main" xmlns="" id="{58A109C1-E33D-4400-BCF2-C3230613486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366" y="3183724"/>
            <a:ext cx="874378" cy="1674614"/>
          </a:xfrm>
          <a:prstGeom prst="rect">
            <a:avLst/>
          </a:prstGeom>
        </p:spPr>
      </p:pic>
      <p:pic>
        <p:nvPicPr>
          <p:cNvPr id="28" name="Picture 27" descr="A picture containing cup, table, sitting, coffee&#10;&#10;Description automatically generated">
            <a:extLst>
              <a:ext uri="{FF2B5EF4-FFF2-40B4-BE49-F238E27FC236}">
                <a16:creationId xmlns:a16="http://schemas.microsoft.com/office/drawing/2014/main" xmlns="" id="{85775BA4-9B3A-4B7B-B747-A9BD7DE7752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754" y="3159640"/>
            <a:ext cx="746992" cy="1675575"/>
          </a:xfrm>
          <a:prstGeom prst="rect">
            <a:avLst/>
          </a:prstGeom>
        </p:spPr>
      </p:pic>
      <p:pic>
        <p:nvPicPr>
          <p:cNvPr id="30" name="Picture 29" descr="A glass of beer on a table&#10;&#10;Description automatically generated">
            <a:extLst>
              <a:ext uri="{FF2B5EF4-FFF2-40B4-BE49-F238E27FC236}">
                <a16:creationId xmlns:a16="http://schemas.microsoft.com/office/drawing/2014/main" xmlns="" id="{10409AE3-7A34-4E8A-A5CE-8207BE31311F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9176" y="3177574"/>
            <a:ext cx="771008" cy="1682674"/>
          </a:xfrm>
          <a:prstGeom prst="rect">
            <a:avLst/>
          </a:prstGeom>
        </p:spPr>
      </p:pic>
      <p:pic>
        <p:nvPicPr>
          <p:cNvPr id="32" name="Picture 31" descr="A close up of a bottle&#10;&#10;Description automatically generated">
            <a:extLst>
              <a:ext uri="{FF2B5EF4-FFF2-40B4-BE49-F238E27FC236}">
                <a16:creationId xmlns:a16="http://schemas.microsoft.com/office/drawing/2014/main" xmlns="" id="{E59C74DE-813C-4B36-96C6-662857BAFEF4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9689" y="3153970"/>
            <a:ext cx="793306" cy="1704368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2895958" y="1295904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460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1408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wrap="square" lIns="0" tIns="0" rIns="0" bIns="0">
        <a:spAutoFit/>
      </a:bodyPr>
      <a:lstStyle>
        <a:defPPr algn="l">
          <a:defRPr sz="2400" i="1" kern="0" dirty="0">
            <a:solidFill>
              <a:schemeClr val="bg1"/>
            </a:solidFill>
            <a:ea typeface="Lato Black" panose="020F0502020204030203" pitchFamily="34" charset="0"/>
            <a:cs typeface="Lato Black" panose="020F0502020204030203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v5 template lesson PriSci Resource" id="{728A4D97-30B4-4A29-8607-D4731488DC2B}" vid="{0D102C8D-00A0-471F-9CA8-16435CBAEA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CDF125A2BE7EC4BBA5D53924D00436D" ma:contentTypeVersion="13" ma:contentTypeDescription="Create a new document." ma:contentTypeScope="" ma:versionID="acffab6264e4a1902e1069cb1d5fe19d">
  <xsd:schema xmlns:xsd="http://www.w3.org/2001/XMLSchema" xmlns:xs="http://www.w3.org/2001/XMLSchema" xmlns:p="http://schemas.microsoft.com/office/2006/metadata/properties" xmlns:ns3="0ff8adc4-58f0-4cfe-ad48-79a46b32a9f8" xmlns:ns4="89114d93-40b0-4de1-aa32-14ecbdb0e84d" targetNamespace="http://schemas.microsoft.com/office/2006/metadata/properties" ma:root="true" ma:fieldsID="b2d93f5b01edf54ee6a3739859cfdc7a" ns3:_="" ns4:_="">
    <xsd:import namespace="0ff8adc4-58f0-4cfe-ad48-79a46b32a9f8"/>
    <xsd:import namespace="89114d93-40b0-4de1-aa32-14ecbdb0e8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ff8adc4-58f0-4cfe-ad48-79a46b32a9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9114d93-40b0-4de1-aa32-14ecbdb0e8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AE97B64-45E2-443B-B583-1E31A8C59F6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7891E6B-AF09-4A8A-B9BB-2E47D486733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ff8adc4-58f0-4cfe-ad48-79a46b32a9f8"/>
    <ds:schemaRef ds:uri="89114d93-40b0-4de1-aa32-14ecbdb0e8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9562C40-ACB1-464D-9655-61DD85FFCCBE}">
  <ds:schemaRefs>
    <ds:schemaRef ds:uri="http://purl.org/dc/terms/"/>
    <ds:schemaRef ds:uri="89114d93-40b0-4de1-aa32-14ecbdb0e84d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  <ds:schemaRef ds:uri="http://purl.org/dc/elements/1.1/"/>
    <ds:schemaRef ds:uri="http://schemas.microsoft.com/office/2006/metadata/properties"/>
    <ds:schemaRef ds:uri="0ff8adc4-58f0-4cfe-ad48-79a46b32a9f8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v5 template lesson PriSci Resource</Template>
  <TotalTime>2563</TotalTime>
  <Words>497</Words>
  <Application>Microsoft Office PowerPoint</Application>
  <PresentationFormat>Custom</PresentationFormat>
  <Paragraphs>79</Paragraphs>
  <Slides>5</Slides>
  <Notes>0</Notes>
  <HiddenSlides>0</HiddenSlides>
  <MMClips>10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States of matter</vt:lpstr>
      <vt:lpstr>Explore, review, think, talk…</vt:lpstr>
      <vt:lpstr>Solids, liquids and gases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Lucy Wood</dc:creator>
  <cp:lastModifiedBy>cj</cp:lastModifiedBy>
  <cp:revision>12</cp:revision>
  <cp:lastPrinted>2020-03-28T17:18:56Z</cp:lastPrinted>
  <dcterms:created xsi:type="dcterms:W3CDTF">2020-05-05T10:38:46Z</dcterms:created>
  <dcterms:modified xsi:type="dcterms:W3CDTF">2022-01-09T20:40:35Z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0x010100ECDF125A2BE7EC4BBA5D53924D00436D</vt:lpwstr>
  </property>
</Properties>
</file>