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438D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438D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438D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1504" y="6701026"/>
            <a:ext cx="778764" cy="838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8969" y="517652"/>
            <a:ext cx="38785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438D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39085" y="1034288"/>
            <a:ext cx="7431405" cy="407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6132" y="1666113"/>
            <a:ext cx="8537575" cy="176339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386840" marR="5080" indent="-1374775">
              <a:lnSpc>
                <a:spcPts val="6480"/>
              </a:lnSpc>
              <a:spcBef>
                <a:spcPts val="915"/>
              </a:spcBef>
            </a:pPr>
            <a:r>
              <a:rPr sz="6000" b="0" spc="-80" dirty="0">
                <a:solidFill>
                  <a:srgbClr val="000000"/>
                </a:solidFill>
                <a:latin typeface="Calibri Light"/>
                <a:cs typeface="Calibri Light"/>
              </a:rPr>
              <a:t>LO.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write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sz="60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recount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5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70" dirty="0">
                <a:solidFill>
                  <a:srgbClr val="000000"/>
                </a:solidFill>
                <a:latin typeface="Calibri Light"/>
                <a:cs typeface="Calibri Light"/>
              </a:rPr>
              <a:t>my </a:t>
            </a:r>
            <a:r>
              <a:rPr sz="6000" b="0" spc="-13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Christmas</a:t>
            </a:r>
            <a:r>
              <a:rPr sz="60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Holidays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7216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Remember</a:t>
            </a:r>
            <a:r>
              <a:rPr sz="44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30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use</a:t>
            </a:r>
            <a:r>
              <a:rPr sz="44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following: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135507"/>
            <a:ext cx="9573260" cy="5226559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b="1" spc="-5" dirty="0" smtClean="0">
                <a:latin typeface="Calibri"/>
                <a:cs typeface="Calibri"/>
              </a:rPr>
              <a:t>Year 3</a:t>
            </a:r>
          </a:p>
          <a:p>
            <a:pPr marL="241300" marR="5080" indent="-228600">
              <a:lnSpc>
                <a:spcPct val="7000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spc="-5" dirty="0">
                <a:cs typeface="Calibri"/>
              </a:rPr>
              <a:t>Feelings</a:t>
            </a:r>
            <a:r>
              <a:rPr lang="en-GB" sz="2600" spc="-55" dirty="0">
                <a:cs typeface="Calibri"/>
              </a:rPr>
              <a:t> </a:t>
            </a:r>
            <a:r>
              <a:rPr lang="en-GB" sz="2600" dirty="0">
                <a:cs typeface="Calibri"/>
              </a:rPr>
              <a:t>about</a:t>
            </a:r>
            <a:r>
              <a:rPr lang="en-GB" sz="2600" spc="-10" dirty="0">
                <a:cs typeface="Calibri"/>
              </a:rPr>
              <a:t> </a:t>
            </a:r>
            <a:r>
              <a:rPr lang="en-GB" sz="2600" spc="-10" dirty="0" smtClean="0">
                <a:cs typeface="Calibri"/>
              </a:rPr>
              <a:t>events</a:t>
            </a:r>
            <a:endParaRPr lang="en-GB" sz="2600" spc="-5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 smtClean="0">
                <a:latin typeface="Calibri"/>
                <a:cs typeface="Calibri"/>
              </a:rPr>
              <a:t>Descriptions</a:t>
            </a:r>
            <a:r>
              <a:rPr sz="2600" spc="-55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10" dirty="0">
                <a:latin typeface="Calibri"/>
                <a:cs typeface="Calibri"/>
              </a:rPr>
              <a:t>expanded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noun</a:t>
            </a:r>
            <a:r>
              <a:rPr sz="2600" spc="-10" dirty="0">
                <a:latin typeface="Calibri"/>
                <a:cs typeface="Calibri"/>
              </a:rPr>
              <a:t> phrases,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similes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(but only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once)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Added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detail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make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it</a:t>
            </a:r>
            <a:r>
              <a:rPr sz="2600" spc="-10" dirty="0">
                <a:latin typeface="Calibri"/>
                <a:cs typeface="Calibri"/>
              </a:rPr>
              <a:t> interesting</a:t>
            </a:r>
            <a:r>
              <a:rPr sz="2600" spc="-10" dirty="0" smtClean="0">
                <a:latin typeface="Calibri"/>
                <a:cs typeface="Calibri"/>
              </a:rPr>
              <a:t>.</a:t>
            </a:r>
            <a:endParaRPr lang="en-GB" sz="2600" spc="-10" dirty="0" smtClean="0">
              <a:latin typeface="Calibri"/>
              <a:cs typeface="Calibri"/>
            </a:endParaRPr>
          </a:p>
          <a:p>
            <a:pPr marL="241300" indent="-228600"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spc="-5" dirty="0" smtClean="0">
                <a:cs typeface="Calibri"/>
              </a:rPr>
              <a:t>Time conjunctions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Don’t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list </a:t>
            </a:r>
            <a:r>
              <a:rPr sz="2600" dirty="0">
                <a:latin typeface="Calibri"/>
                <a:cs typeface="Calibri"/>
              </a:rPr>
              <a:t>lots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names</a:t>
            </a:r>
            <a:r>
              <a:rPr lang="en-GB" sz="2600" spc="-5" dirty="0" smtClean="0">
                <a:latin typeface="Calibri"/>
                <a:cs typeface="Calibri"/>
              </a:rPr>
              <a:t> or events</a:t>
            </a:r>
            <a:r>
              <a:rPr sz="2600" spc="-5" dirty="0" smtClean="0">
                <a:latin typeface="Calibri"/>
                <a:cs typeface="Calibri"/>
              </a:rPr>
              <a:t>!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This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" dirty="0">
                <a:latin typeface="Calibri"/>
                <a:cs typeface="Calibri"/>
              </a:rPr>
              <a:t> not </a:t>
            </a:r>
            <a:r>
              <a:rPr sz="2600" spc="-10" dirty="0">
                <a:latin typeface="Calibri"/>
                <a:cs typeface="Calibri"/>
              </a:rPr>
              <a:t>interesting</a:t>
            </a:r>
            <a:r>
              <a:rPr sz="2600" spc="-10" dirty="0" smtClean="0">
                <a:latin typeface="Calibri"/>
                <a:cs typeface="Calibri"/>
              </a:rPr>
              <a:t>.</a:t>
            </a:r>
            <a:endParaRPr lang="en-GB" sz="2600" spc="-1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b="1" spc="-10" dirty="0" smtClean="0">
                <a:latin typeface="Calibri"/>
                <a:cs typeface="Calibri"/>
              </a:rPr>
              <a:t>Year 4</a:t>
            </a:r>
            <a:endParaRPr sz="2600" b="1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 smtClean="0">
                <a:latin typeface="Calibri"/>
                <a:cs typeface="Calibri"/>
              </a:rPr>
              <a:t>High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level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vocabulary</a:t>
            </a:r>
            <a:endParaRPr lang="en-GB" sz="2600" spc="-5" dirty="0" smtClean="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spc="-5" dirty="0">
                <a:cs typeface="Calibri"/>
              </a:rPr>
              <a:t>Advanced punctuation such </a:t>
            </a:r>
            <a:r>
              <a:rPr lang="en-GB" sz="2600" dirty="0">
                <a:cs typeface="Calibri"/>
              </a:rPr>
              <a:t>as </a:t>
            </a:r>
            <a:r>
              <a:rPr lang="en-GB" sz="2600" spc="-5" dirty="0">
                <a:cs typeface="Calibri"/>
              </a:rPr>
              <a:t>commas, </a:t>
            </a:r>
            <a:r>
              <a:rPr lang="en-GB" sz="2600" spc="-10" dirty="0">
                <a:cs typeface="Calibri"/>
              </a:rPr>
              <a:t>colons </a:t>
            </a:r>
            <a:r>
              <a:rPr lang="en-GB" sz="2600" dirty="0">
                <a:cs typeface="Calibri"/>
              </a:rPr>
              <a:t>dashes </a:t>
            </a:r>
            <a:r>
              <a:rPr lang="en-GB" sz="2600" spc="-5" dirty="0">
                <a:cs typeface="Calibri"/>
              </a:rPr>
              <a:t>or </a:t>
            </a:r>
            <a:r>
              <a:rPr lang="en-GB" sz="2600" spc="-20" dirty="0">
                <a:cs typeface="Calibri"/>
              </a:rPr>
              <a:t>brackets </a:t>
            </a:r>
            <a:r>
              <a:rPr lang="en-GB" sz="2600" spc="-25" dirty="0">
                <a:cs typeface="Calibri"/>
              </a:rPr>
              <a:t>for </a:t>
            </a:r>
            <a:r>
              <a:rPr lang="en-GB" sz="2600" spc="-575" dirty="0">
                <a:cs typeface="Calibri"/>
              </a:rPr>
              <a:t> </a:t>
            </a:r>
            <a:r>
              <a:rPr lang="en-GB" sz="2600" spc="-5" dirty="0">
                <a:cs typeface="Calibri"/>
              </a:rPr>
              <a:t>parenthesis.</a:t>
            </a:r>
            <a:endParaRPr lang="en-GB" sz="2600" dirty="0"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spc="-15" dirty="0">
                <a:cs typeface="Calibri"/>
              </a:rPr>
              <a:t>Fronted</a:t>
            </a:r>
            <a:r>
              <a:rPr lang="en-GB" sz="2600" spc="-20" dirty="0">
                <a:cs typeface="Calibri"/>
              </a:rPr>
              <a:t> </a:t>
            </a:r>
            <a:r>
              <a:rPr lang="en-GB" sz="2600" spc="-5" dirty="0">
                <a:cs typeface="Calibri"/>
              </a:rPr>
              <a:t>adverbials</a:t>
            </a:r>
            <a:r>
              <a:rPr lang="en-GB" sz="2600" spc="-15" dirty="0">
                <a:cs typeface="Calibri"/>
              </a:rPr>
              <a:t> </a:t>
            </a:r>
            <a:r>
              <a:rPr lang="en-GB" sz="2600" dirty="0">
                <a:cs typeface="Calibri"/>
              </a:rPr>
              <a:t>with</a:t>
            </a:r>
            <a:r>
              <a:rPr lang="en-GB" sz="2600" spc="5" dirty="0">
                <a:cs typeface="Calibri"/>
              </a:rPr>
              <a:t> </a:t>
            </a:r>
            <a:r>
              <a:rPr lang="en-GB" sz="2600" spc="-10" dirty="0">
                <a:cs typeface="Calibri"/>
              </a:rPr>
              <a:t>commas,</a:t>
            </a:r>
            <a:endParaRPr lang="en-GB" sz="2600" dirty="0"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2600" spc="-10" dirty="0" smtClean="0">
                <a:cs typeface="Calibri"/>
              </a:rPr>
              <a:t>relative</a:t>
            </a:r>
            <a:r>
              <a:rPr lang="en-GB" sz="2600" spc="-15" dirty="0" smtClean="0">
                <a:cs typeface="Calibri"/>
              </a:rPr>
              <a:t> </a:t>
            </a:r>
            <a:r>
              <a:rPr lang="en-GB" sz="2600" dirty="0">
                <a:cs typeface="Calibri"/>
              </a:rPr>
              <a:t>clauses</a:t>
            </a:r>
            <a:r>
              <a:rPr lang="en-GB" sz="2600" spc="-35" dirty="0">
                <a:cs typeface="Calibri"/>
              </a:rPr>
              <a:t> </a:t>
            </a:r>
            <a:r>
              <a:rPr lang="en-GB" sz="2600" dirty="0">
                <a:cs typeface="Calibri"/>
              </a:rPr>
              <a:t>and </a:t>
            </a:r>
            <a:r>
              <a:rPr lang="en-GB" sz="2600" spc="-15" dirty="0">
                <a:cs typeface="Calibri"/>
              </a:rPr>
              <a:t>complex </a:t>
            </a:r>
            <a:r>
              <a:rPr lang="en-GB" sz="2600" spc="-10" dirty="0">
                <a:cs typeface="Calibri"/>
              </a:rPr>
              <a:t>sentences.</a:t>
            </a:r>
            <a:endParaRPr lang="en-GB" sz="2600" dirty="0"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241300" algn="l"/>
              </a:tabLst>
            </a:pP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1504" y="6701026"/>
            <a:ext cx="778764" cy="8382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027682" y="729233"/>
            <a:ext cx="8138159" cy="5293360"/>
          </a:xfrm>
          <a:custGeom>
            <a:avLst/>
            <a:gdLst/>
            <a:ahLst/>
            <a:cxnLst/>
            <a:rect l="l" t="t" r="r" b="b"/>
            <a:pathLst>
              <a:path w="8138159" h="5293360">
                <a:moveTo>
                  <a:pt x="0" y="5292852"/>
                </a:moveTo>
                <a:lnTo>
                  <a:pt x="8138159" y="5292852"/>
                </a:lnTo>
                <a:lnTo>
                  <a:pt x="8138159" y="0"/>
                </a:lnTo>
                <a:lnTo>
                  <a:pt x="0" y="0"/>
                </a:lnTo>
                <a:lnTo>
                  <a:pt x="0" y="5292852"/>
                </a:lnTo>
                <a:close/>
              </a:path>
            </a:pathLst>
          </a:custGeom>
          <a:ln w="25908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18969" y="517652"/>
            <a:ext cx="54296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 smtClean="0"/>
              <a:t>Time Conjunctions</a:t>
            </a:r>
            <a:endParaRPr spc="-15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92075" marR="5080">
              <a:lnSpc>
                <a:spcPts val="2590"/>
              </a:lnSpc>
              <a:spcBef>
                <a:spcPts val="425"/>
              </a:spcBef>
            </a:pPr>
            <a:r>
              <a:rPr spc="-5" dirty="0"/>
              <a:t>Remember</a:t>
            </a:r>
            <a:r>
              <a:rPr spc="2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use</a:t>
            </a:r>
            <a:r>
              <a:rPr spc="-10" dirty="0"/>
              <a:t> </a:t>
            </a:r>
            <a:r>
              <a:rPr spc="5" dirty="0"/>
              <a:t>words</a:t>
            </a:r>
            <a:r>
              <a:rPr spc="-45" dirty="0"/>
              <a:t> </a:t>
            </a:r>
            <a:r>
              <a:rPr dirty="0"/>
              <a:t>like</a:t>
            </a:r>
            <a:r>
              <a:rPr spc="-20" dirty="0"/>
              <a:t> </a:t>
            </a:r>
            <a:r>
              <a:rPr dirty="0"/>
              <a:t>this</a:t>
            </a:r>
            <a:r>
              <a:rPr spc="-2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join</a:t>
            </a:r>
            <a:r>
              <a:rPr spc="-40" dirty="0"/>
              <a:t> </a:t>
            </a:r>
            <a:r>
              <a:rPr spc="-5" dirty="0"/>
              <a:t>sentences </a:t>
            </a:r>
            <a:r>
              <a:rPr spc="-650" dirty="0"/>
              <a:t> </a:t>
            </a:r>
            <a:r>
              <a:rPr dirty="0"/>
              <a:t>together</a:t>
            </a:r>
            <a:r>
              <a:rPr spc="-15" dirty="0"/>
              <a:t> </a:t>
            </a:r>
            <a:r>
              <a:rPr spc="-5" dirty="0"/>
              <a:t>along</a:t>
            </a:r>
            <a:r>
              <a:rPr spc="-15" dirty="0"/>
              <a:t> </a:t>
            </a:r>
            <a:r>
              <a:rPr dirty="0"/>
              <a:t>with</a:t>
            </a:r>
            <a:r>
              <a:rPr spc="-45" dirty="0"/>
              <a:t> </a:t>
            </a:r>
            <a:r>
              <a:rPr dirty="0"/>
              <a:t>fronted</a:t>
            </a:r>
            <a:r>
              <a:rPr spc="-15" dirty="0"/>
              <a:t> </a:t>
            </a:r>
            <a:r>
              <a:rPr spc="-5" dirty="0"/>
              <a:t>adverbials.</a:t>
            </a: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Here</a:t>
            </a:r>
            <a:r>
              <a:rPr sz="1800" b="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are</a:t>
            </a:r>
            <a:r>
              <a:rPr sz="1800" b="0" spc="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dirty="0">
                <a:solidFill>
                  <a:srgbClr val="1A1F13"/>
                </a:solidFill>
                <a:latin typeface="Calibri"/>
                <a:cs typeface="Calibri"/>
              </a:rPr>
              <a:t>a</a:t>
            </a:r>
            <a:r>
              <a:rPr sz="1800" b="0" spc="-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20" dirty="0">
                <a:solidFill>
                  <a:srgbClr val="1A1F13"/>
                </a:solidFill>
                <a:latin typeface="Calibri"/>
                <a:cs typeface="Calibri"/>
              </a:rPr>
              <a:t>few</a:t>
            </a: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examples: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Finally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Later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Meanwhile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Next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15" dirty="0">
                <a:solidFill>
                  <a:srgbClr val="1A1F13"/>
                </a:solidFill>
                <a:latin typeface="Calibri"/>
                <a:cs typeface="Calibri"/>
              </a:rPr>
              <a:t>Firstly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Then</a:t>
            </a:r>
            <a:endParaRPr sz="18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91135" algn="l"/>
              </a:tabLst>
            </a:pP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Eventually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What</a:t>
            </a:r>
            <a:r>
              <a:rPr sz="1800" b="0" spc="-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others</a:t>
            </a:r>
            <a:r>
              <a:rPr sz="1800" b="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can</a:t>
            </a:r>
            <a:r>
              <a:rPr sz="1800" b="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1A1F13"/>
                </a:solidFill>
                <a:latin typeface="Calibri"/>
                <a:cs typeface="Calibri"/>
              </a:rPr>
              <a:t>you</a:t>
            </a:r>
            <a:r>
              <a:rPr sz="1800" b="0" spc="-2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1800" b="0" dirty="0">
                <a:solidFill>
                  <a:srgbClr val="1A1F13"/>
                </a:solidFill>
                <a:latin typeface="Calibri"/>
                <a:cs typeface="Calibri"/>
              </a:rPr>
              <a:t>think</a:t>
            </a:r>
            <a:r>
              <a:rPr sz="1800" b="0" spc="-5" dirty="0">
                <a:solidFill>
                  <a:srgbClr val="1A1F13"/>
                </a:solidFill>
                <a:latin typeface="Calibri"/>
                <a:cs typeface="Calibri"/>
              </a:rPr>
              <a:t> of?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07639" y="3413759"/>
            <a:ext cx="1332788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39" y="1891881"/>
            <a:ext cx="9243695" cy="12674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3600" spc="-30" dirty="0">
                <a:latin typeface="Calibri"/>
                <a:cs typeface="Calibri"/>
              </a:rPr>
              <a:t>Write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your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first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draft</a:t>
            </a:r>
            <a:endParaRPr sz="3600">
              <a:latin typeface="Calibri"/>
              <a:cs typeface="Calibri"/>
            </a:endParaRPr>
          </a:p>
          <a:p>
            <a:pPr marL="344805" indent="-33274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345440" algn="l"/>
              </a:tabLst>
            </a:pPr>
            <a:r>
              <a:rPr sz="3600" spc="-25" dirty="0">
                <a:latin typeface="Calibri"/>
                <a:cs typeface="Calibri"/>
              </a:rPr>
              <a:t>stop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30" dirty="0">
                <a:latin typeface="Calibri"/>
                <a:cs typeface="Calibri"/>
              </a:rPr>
              <a:t>before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summary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then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look </a:t>
            </a:r>
            <a:r>
              <a:rPr sz="3600" spc="-20" dirty="0">
                <a:latin typeface="Calibri"/>
                <a:cs typeface="Calibri"/>
              </a:rPr>
              <a:t>at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next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slide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7682" y="729233"/>
            <a:ext cx="8138159" cy="5293360"/>
          </a:xfrm>
          <a:prstGeom prst="rect">
            <a:avLst/>
          </a:prstGeom>
          <a:ln w="25907">
            <a:solidFill>
              <a:srgbClr val="F1F1F1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25"/>
              </a:spcBef>
            </a:pPr>
            <a:r>
              <a:rPr sz="3600" b="1" spc="-5" dirty="0">
                <a:solidFill>
                  <a:srgbClr val="5438D0"/>
                </a:solidFill>
                <a:latin typeface="Arial"/>
                <a:cs typeface="Arial"/>
              </a:rPr>
              <a:t>Concluding</a:t>
            </a:r>
            <a:r>
              <a:rPr sz="3600" b="1" spc="-30" dirty="0">
                <a:solidFill>
                  <a:srgbClr val="5438D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438D0"/>
                </a:solidFill>
                <a:latin typeface="Arial"/>
                <a:cs typeface="Arial"/>
              </a:rPr>
              <a:t>Paragraph</a:t>
            </a:r>
            <a:endParaRPr sz="3600">
              <a:latin typeface="Arial"/>
              <a:cs typeface="Arial"/>
            </a:endParaRPr>
          </a:p>
          <a:p>
            <a:pPr marL="502284" indent="-179070">
              <a:lnSpc>
                <a:spcPct val="100000"/>
              </a:lnSpc>
              <a:spcBef>
                <a:spcPts val="3565"/>
              </a:spcBef>
              <a:buFont typeface="Arial MT"/>
              <a:buChar char="•"/>
              <a:tabLst>
                <a:tab pos="502920" algn="l"/>
              </a:tabLst>
            </a:pP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What</a:t>
            </a:r>
            <a:r>
              <a:rPr sz="2800" spc="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A1F13"/>
                </a:solidFill>
                <a:latin typeface="Calibri"/>
                <a:cs typeface="Calibri"/>
              </a:rPr>
              <a:t>was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highlight</a:t>
            </a:r>
            <a:r>
              <a:rPr sz="2800" spc="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the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 week?</a:t>
            </a:r>
            <a:endParaRPr sz="2800">
              <a:latin typeface="Calibri"/>
              <a:cs typeface="Calibri"/>
            </a:endParaRPr>
          </a:p>
          <a:p>
            <a:pPr marL="323850" marR="1186815">
              <a:lnSpc>
                <a:spcPct val="153600"/>
              </a:lnSpc>
              <a:spcBef>
                <a:spcPts val="5"/>
              </a:spcBef>
              <a:buFont typeface="Arial MT"/>
              <a:buChar char="•"/>
              <a:tabLst>
                <a:tab pos="502920" algn="l"/>
              </a:tabLst>
            </a:pP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What</a:t>
            </a:r>
            <a:r>
              <a:rPr sz="280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would</a:t>
            </a:r>
            <a:r>
              <a:rPr sz="280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A1F13"/>
                </a:solidFill>
                <a:latin typeface="Calibri"/>
                <a:cs typeface="Calibri"/>
              </a:rPr>
              <a:t>you</a:t>
            </a:r>
            <a:r>
              <a:rPr sz="2800" spc="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A1F13"/>
                </a:solidFill>
                <a:latin typeface="Calibri"/>
                <a:cs typeface="Calibri"/>
              </a:rPr>
              <a:t>have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changed</a:t>
            </a:r>
            <a:r>
              <a:rPr sz="280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if </a:t>
            </a:r>
            <a:r>
              <a:rPr sz="2800" spc="-25" dirty="0">
                <a:solidFill>
                  <a:srgbClr val="1A1F13"/>
                </a:solidFill>
                <a:latin typeface="Calibri"/>
                <a:cs typeface="Calibri"/>
              </a:rPr>
              <a:t>you</a:t>
            </a:r>
            <a:r>
              <a:rPr sz="2800" spc="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could</a:t>
            </a:r>
            <a:r>
              <a:rPr sz="2800" spc="1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? </a:t>
            </a:r>
            <a:r>
              <a:rPr sz="2800" spc="-62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Anything</a:t>
            </a:r>
            <a:r>
              <a:rPr sz="2800" spc="3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A1F13"/>
                </a:solidFill>
                <a:latin typeface="Calibri"/>
                <a:cs typeface="Calibri"/>
              </a:rPr>
              <a:t>you</a:t>
            </a:r>
            <a:r>
              <a:rPr sz="2800" spc="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missed</a:t>
            </a:r>
            <a:r>
              <a:rPr sz="2800" spc="2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this</a:t>
            </a:r>
            <a:r>
              <a:rPr sz="2800" spc="2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1A1F13"/>
                </a:solidFill>
                <a:latin typeface="Calibri"/>
                <a:cs typeface="Calibri"/>
              </a:rPr>
              <a:t>year?</a:t>
            </a:r>
            <a:endParaRPr sz="2800">
              <a:latin typeface="Calibri"/>
              <a:cs typeface="Calibri"/>
            </a:endParaRPr>
          </a:p>
          <a:p>
            <a:pPr marL="323850">
              <a:lnSpc>
                <a:spcPct val="100000"/>
              </a:lnSpc>
              <a:spcBef>
                <a:spcPts val="1800"/>
              </a:spcBef>
            </a:pPr>
            <a:r>
              <a:rPr sz="2800" spc="-10" dirty="0">
                <a:solidFill>
                  <a:srgbClr val="1A1F13"/>
                </a:solidFill>
                <a:latin typeface="Calibri"/>
                <a:cs typeface="Calibri"/>
              </a:rPr>
              <a:t>Sum</a:t>
            </a:r>
            <a:r>
              <a:rPr sz="2800" spc="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up</a:t>
            </a:r>
            <a:r>
              <a:rPr sz="2800" spc="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1A1F13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A1F13"/>
                </a:solidFill>
                <a:latin typeface="Calibri"/>
                <a:cs typeface="Calibri"/>
              </a:rPr>
              <a:t>overall</a:t>
            </a:r>
            <a:r>
              <a:rPr sz="2800" spc="-15" dirty="0">
                <a:solidFill>
                  <a:srgbClr val="1A1F13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1A1F13"/>
                </a:solidFill>
                <a:latin typeface="Calibri"/>
                <a:cs typeface="Calibri"/>
              </a:rPr>
              <a:t>holiday.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96928" y="4095760"/>
            <a:ext cx="2028457" cy="139139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1504" y="6701026"/>
            <a:ext cx="778764" cy="838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3943" y="557606"/>
            <a:ext cx="1047750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Edit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work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make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it</a:t>
            </a:r>
            <a:r>
              <a:rPr sz="40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better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(if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you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have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someone</a:t>
            </a:r>
            <a:r>
              <a:rPr sz="40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to </a:t>
            </a:r>
            <a:r>
              <a:rPr sz="4000" b="0" spc="-8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share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it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with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get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them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read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it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comment.)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039" y="1906523"/>
            <a:ext cx="10440670" cy="41148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Now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read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through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your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work.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Have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included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all 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good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piece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work.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Look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back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at</a:t>
            </a:r>
            <a:r>
              <a:rPr sz="2800" spc="-5" dirty="0">
                <a:latin typeface="Calibri"/>
                <a:cs typeface="Calibri"/>
              </a:rPr>
              <a:t> check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list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grammar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punctuation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previous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slides.</a:t>
            </a:r>
            <a:endParaRPr sz="2800" dirty="0">
              <a:latin typeface="Calibri"/>
              <a:cs typeface="Calibri"/>
            </a:endParaRPr>
          </a:p>
          <a:p>
            <a:pPr marL="241300" marR="545465" indent="-229235">
              <a:lnSpc>
                <a:spcPts val="2690"/>
              </a:lnSpc>
              <a:spcBef>
                <a:spcPts val="9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Use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lang="en-GB" sz="2800" spc="-10" dirty="0" smtClean="0">
                <a:latin typeface="Calibri"/>
                <a:cs typeface="Calibri"/>
              </a:rPr>
              <a:t>green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pen</a:t>
            </a:r>
            <a:r>
              <a:rPr lang="en-GB" sz="2800" spc="-5" dirty="0" smtClean="0">
                <a:latin typeface="Calibri"/>
                <a:cs typeface="Calibri"/>
              </a:rPr>
              <a:t> and cross out mistakes with a ruler. </a:t>
            </a:r>
            <a:r>
              <a:rPr lang="en-GB" sz="2800" spc="-20" dirty="0">
                <a:latin typeface="Calibri"/>
                <a:cs typeface="Calibri"/>
              </a:rPr>
              <a:t>C</a:t>
            </a:r>
            <a:r>
              <a:rPr sz="2800" spc="-10" dirty="0" err="1" smtClean="0">
                <a:latin typeface="Calibri"/>
                <a:cs typeface="Calibri"/>
              </a:rPr>
              <a:t>hange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vocabulary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sentences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interesting.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4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Don’t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repeat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words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too</a:t>
            </a:r>
            <a:r>
              <a:rPr sz="2800" spc="-5" dirty="0">
                <a:latin typeface="Calibri"/>
                <a:cs typeface="Calibri"/>
              </a:rPr>
              <a:t> much.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Don’t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use </a:t>
            </a:r>
            <a:r>
              <a:rPr sz="2800" spc="-15" dirty="0">
                <a:latin typeface="Calibri"/>
                <a:cs typeface="Calibri"/>
              </a:rPr>
              <a:t>pronouns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like</a:t>
            </a:r>
            <a:r>
              <a:rPr sz="2800" spc="-5" dirty="0">
                <a:latin typeface="Calibri"/>
                <a:cs typeface="Calibri"/>
              </a:rPr>
              <a:t> 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10" dirty="0">
                <a:latin typeface="Calibri"/>
                <a:cs typeface="Calibri"/>
              </a:rPr>
              <a:t>every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sentence.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Check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spellings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 a </a:t>
            </a:r>
            <a:r>
              <a:rPr sz="2800" spc="-25" dirty="0">
                <a:latin typeface="Calibri"/>
                <a:cs typeface="Calibri"/>
              </a:rPr>
              <a:t>dictionary.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Does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sense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read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it?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39" y="1895817"/>
            <a:ext cx="10455910" cy="209223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 smtClean="0">
                <a:latin typeface="Calibri"/>
                <a:cs typeface="Calibri"/>
              </a:rPr>
              <a:t>Read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through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again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edit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needed.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Any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mistakes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cross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ruler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pencil.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25" dirty="0">
                <a:latin typeface="Calibri"/>
                <a:cs typeface="Calibri"/>
              </a:rPr>
              <a:t>you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want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any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asterix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show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where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should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go.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lang="en-GB" sz="2800" spc="-15" dirty="0" smtClean="0">
                <a:latin typeface="Calibri"/>
                <a:cs typeface="Calibri"/>
              </a:rPr>
              <a:t>Ask someone to read it through </a:t>
            </a:r>
            <a:r>
              <a:rPr lang="en-GB" sz="2800" spc="-15" smtClean="0">
                <a:latin typeface="Calibri"/>
                <a:cs typeface="Calibri"/>
              </a:rPr>
              <a:t>for you.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024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did</a:t>
            </a:r>
            <a:r>
              <a:rPr sz="44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you</a:t>
            </a:r>
            <a:r>
              <a:rPr sz="44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do?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663430" cy="339280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13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begin with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write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list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things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during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Christmas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Holidays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chronological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order</a:t>
            </a:r>
            <a:endParaRPr sz="2800">
              <a:latin typeface="Calibri"/>
              <a:cs typeface="Calibri"/>
            </a:endParaRPr>
          </a:p>
          <a:p>
            <a:pPr marL="12700" marR="874394">
              <a:lnSpc>
                <a:spcPts val="4020"/>
              </a:lnSpc>
              <a:spcBef>
                <a:spcPts val="204"/>
              </a:spcBef>
            </a:pPr>
            <a:r>
              <a:rPr sz="2800" dirty="0">
                <a:latin typeface="Calibri"/>
                <a:cs typeface="Calibri"/>
              </a:rPr>
              <a:t>E.g.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tree/decorations/turned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outside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lights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Watched</a:t>
            </a:r>
            <a:r>
              <a:rPr sz="2800" spc="-5" dirty="0">
                <a:latin typeface="Calibri"/>
                <a:cs typeface="Calibri"/>
              </a:rPr>
              <a:t>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film,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played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game,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saw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family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800" spc="-10" dirty="0">
                <a:latin typeface="Calibri"/>
                <a:cs typeface="Calibri"/>
              </a:rPr>
              <a:t>Had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Christmas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dinner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opened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presents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quiz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zoom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call</a:t>
            </a:r>
            <a:endParaRPr sz="2800">
              <a:latin typeface="Calibri"/>
              <a:cs typeface="Calibri"/>
            </a:endParaRPr>
          </a:p>
          <a:p>
            <a:pPr marL="93345" marR="1913889" indent="-81280">
              <a:lnSpc>
                <a:spcPct val="119700"/>
              </a:lnSpc>
              <a:spcBef>
                <a:spcPts val="10"/>
              </a:spcBef>
            </a:pPr>
            <a:r>
              <a:rPr sz="2800" spc="-40" dirty="0">
                <a:latin typeface="Calibri"/>
                <a:cs typeface="Calibri"/>
              </a:rPr>
              <a:t>Went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walk</a:t>
            </a:r>
            <a:r>
              <a:rPr sz="2800" spc="-5" dirty="0">
                <a:latin typeface="Calibri"/>
                <a:cs typeface="Calibri"/>
              </a:rPr>
              <a:t> 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went</a:t>
            </a:r>
            <a:r>
              <a:rPr sz="2800" spc="-5" dirty="0">
                <a:latin typeface="Calibri"/>
                <a:cs typeface="Calibri"/>
              </a:rPr>
              <a:t> shopping,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played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siblings,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tidied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room,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helped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someone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906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solidFill>
                  <a:srgbClr val="000000"/>
                </a:solidFill>
                <a:latin typeface="Calibri Light"/>
                <a:cs typeface="Calibri Light"/>
              </a:rPr>
              <a:t>Features</a:t>
            </a:r>
            <a:r>
              <a:rPr sz="4400" b="0" spc="-6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sz="44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30" dirty="0">
                <a:solidFill>
                  <a:srgbClr val="000000"/>
                </a:solidFill>
                <a:latin typeface="Calibri Light"/>
                <a:cs typeface="Calibri Light"/>
              </a:rPr>
              <a:t>Recount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123045" cy="185928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Write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down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all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features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can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remember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include</a:t>
            </a:r>
            <a:r>
              <a:rPr sz="28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spc="-6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Recount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(this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punctuation</a:t>
            </a:r>
            <a:r>
              <a:rPr sz="2800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nor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grammar)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 MT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Answers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next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slide……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62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solidFill>
                  <a:srgbClr val="000000"/>
                </a:solidFill>
                <a:latin typeface="Calibri Light"/>
                <a:cs typeface="Calibri Light"/>
              </a:rPr>
              <a:t>Features</a:t>
            </a:r>
            <a:r>
              <a:rPr sz="44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30" dirty="0">
                <a:solidFill>
                  <a:srgbClr val="000000"/>
                </a:solidFill>
                <a:latin typeface="Calibri Light"/>
                <a:cs typeface="Calibri Light"/>
              </a:rPr>
              <a:t>Recount</a:t>
            </a:r>
            <a:r>
              <a:rPr sz="44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answers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304655" cy="39897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Introduction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Chronological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order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Time Conjunctions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(sequential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words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phrases)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  <a:tab pos="7742555" algn="l"/>
              </a:tabLst>
            </a:pPr>
            <a:r>
              <a:rPr sz="2800" spc="-30" dirty="0">
                <a:latin typeface="Calibri"/>
                <a:cs typeface="Calibri"/>
              </a:rPr>
              <a:t>Past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tense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(summary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include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future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e.g.	</a:t>
            </a:r>
            <a:r>
              <a:rPr sz="2800" spc="-5" dirty="0">
                <a:latin typeface="Calibri"/>
                <a:cs typeface="Calibri"/>
              </a:rPr>
              <a:t>if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were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change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anything..)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Detail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some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description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(remember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story)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300" algn="l"/>
                <a:tab pos="3496310" algn="l"/>
                <a:tab pos="3765550" algn="l"/>
                <a:tab pos="4177665" algn="l"/>
                <a:tab pos="5090795" algn="l"/>
              </a:tabLst>
            </a:pPr>
            <a:r>
              <a:rPr sz="2800" spc="-25" dirty="0">
                <a:latin typeface="Calibri"/>
                <a:cs typeface="Calibri"/>
              </a:rPr>
              <a:t>First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third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person	</a:t>
            </a:r>
            <a:r>
              <a:rPr sz="2800" spc="-5" dirty="0">
                <a:latin typeface="Calibri"/>
                <a:cs typeface="Calibri"/>
              </a:rPr>
              <a:t>(	I	</a:t>
            </a:r>
            <a:r>
              <a:rPr sz="2800" spc="-10" dirty="0">
                <a:latin typeface="Calibri"/>
                <a:cs typeface="Calibri"/>
              </a:rPr>
              <a:t>we	</a:t>
            </a:r>
            <a:r>
              <a:rPr sz="2800" spc="-5" dirty="0">
                <a:latin typeface="Calibri"/>
                <a:cs typeface="Calibri"/>
              </a:rPr>
              <a:t>they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Summary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what </a:t>
            </a:r>
            <a:r>
              <a:rPr sz="2800" spc="-5" dirty="0">
                <a:latin typeface="Calibri"/>
                <a:cs typeface="Calibri"/>
              </a:rPr>
              <a:t>did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like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/dislike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most?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7682" y="729233"/>
            <a:ext cx="8138159" cy="5293360"/>
          </a:xfrm>
          <a:prstGeom prst="rect">
            <a:avLst/>
          </a:prstGeom>
          <a:ln w="25907">
            <a:solidFill>
              <a:srgbClr val="F1F1F1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25"/>
              </a:spcBef>
            </a:pPr>
            <a:r>
              <a:rPr sz="3600" b="1" spc="-5" dirty="0">
                <a:solidFill>
                  <a:srgbClr val="5438D0"/>
                </a:solidFill>
                <a:latin typeface="Arial"/>
                <a:cs typeface="Arial"/>
              </a:rPr>
              <a:t>Introduction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Arial"/>
              <a:cs typeface="Arial"/>
            </a:endParaRPr>
          </a:p>
          <a:p>
            <a:pPr marL="469900" indent="-146685">
              <a:lnSpc>
                <a:spcPct val="100000"/>
              </a:lnSpc>
              <a:buClr>
                <a:srgbClr val="0D0D0D"/>
              </a:buClr>
              <a:buChar char="•"/>
              <a:tabLst>
                <a:tab pos="470534" algn="l"/>
              </a:tabLst>
            </a:pPr>
            <a:r>
              <a:rPr sz="1800" dirty="0">
                <a:solidFill>
                  <a:srgbClr val="5438D0"/>
                </a:solidFill>
                <a:latin typeface="Arial MT"/>
                <a:cs typeface="Arial MT"/>
              </a:rPr>
              <a:t>Who</a:t>
            </a:r>
            <a:r>
              <a:rPr sz="1800" spc="-145" dirty="0">
                <a:solidFill>
                  <a:srgbClr val="5438D0"/>
                </a:solidFill>
                <a:latin typeface="Arial MT"/>
                <a:cs typeface="Arial MT"/>
              </a:rPr>
              <a:t> </a:t>
            </a:r>
            <a:r>
              <a:rPr sz="1800" spc="-35" dirty="0">
                <a:latin typeface="Corbel"/>
                <a:cs typeface="Corbel"/>
              </a:rPr>
              <a:t>di</a:t>
            </a:r>
            <a:r>
              <a:rPr sz="1800" spc="-4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the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spc="-40" dirty="0">
                <a:latin typeface="Corbel"/>
                <a:cs typeface="Corbel"/>
              </a:rPr>
              <a:t>a</a:t>
            </a:r>
            <a:r>
              <a:rPr sz="1800" spc="-45" dirty="0">
                <a:latin typeface="Corbel"/>
                <a:cs typeface="Corbel"/>
              </a:rPr>
              <a:t>ctivit</a:t>
            </a:r>
            <a:r>
              <a:rPr sz="1800" spc="-95" dirty="0">
                <a:latin typeface="Corbel"/>
                <a:cs typeface="Corbel"/>
              </a:rPr>
              <a:t>y</a:t>
            </a:r>
            <a:r>
              <a:rPr sz="1800" spc="-40" dirty="0">
                <a:latin typeface="Corbel"/>
                <a:cs typeface="Corbel"/>
              </a:rPr>
              <a:t>?</a:t>
            </a:r>
            <a:endParaRPr sz="1800">
              <a:latin typeface="Corbel"/>
              <a:cs typeface="Corbel"/>
            </a:endParaRPr>
          </a:p>
          <a:p>
            <a:pPr marL="462280" indent="-139065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Char char="•"/>
              <a:tabLst>
                <a:tab pos="462915" algn="l"/>
              </a:tabLst>
            </a:pPr>
            <a:r>
              <a:rPr sz="1800" dirty="0">
                <a:solidFill>
                  <a:srgbClr val="5438D0"/>
                </a:solidFill>
                <a:latin typeface="Arial MT"/>
                <a:cs typeface="Arial MT"/>
              </a:rPr>
              <a:t>What</a:t>
            </a:r>
            <a:r>
              <a:rPr sz="1800" spc="-155" dirty="0">
                <a:solidFill>
                  <a:srgbClr val="5438D0"/>
                </a:solidFill>
                <a:latin typeface="Arial MT"/>
                <a:cs typeface="Arial MT"/>
              </a:rPr>
              <a:t> </a:t>
            </a:r>
            <a:r>
              <a:rPr sz="1800" spc="-35" dirty="0">
                <a:latin typeface="Corbel"/>
                <a:cs typeface="Corbel"/>
              </a:rPr>
              <a:t>di</a:t>
            </a:r>
            <a:r>
              <a:rPr sz="1800" spc="-4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they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40" dirty="0">
                <a:latin typeface="Corbel"/>
                <a:cs typeface="Corbel"/>
              </a:rPr>
              <a:t>do?</a:t>
            </a:r>
            <a:endParaRPr sz="1800">
              <a:latin typeface="Corbel"/>
              <a:cs typeface="Corbel"/>
            </a:endParaRPr>
          </a:p>
          <a:p>
            <a:pPr marL="462280" indent="-139065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Char char="•"/>
              <a:tabLst>
                <a:tab pos="462915" algn="l"/>
              </a:tabLst>
            </a:pPr>
            <a:r>
              <a:rPr sz="1800" spc="-5" dirty="0">
                <a:solidFill>
                  <a:srgbClr val="5438D0"/>
                </a:solidFill>
                <a:latin typeface="Arial MT"/>
                <a:cs typeface="Arial MT"/>
              </a:rPr>
              <a:t>When</a:t>
            </a:r>
            <a:r>
              <a:rPr sz="1800" spc="-150" dirty="0">
                <a:solidFill>
                  <a:srgbClr val="5438D0"/>
                </a:solidFill>
                <a:latin typeface="Arial MT"/>
                <a:cs typeface="Arial MT"/>
              </a:rPr>
              <a:t> </a:t>
            </a:r>
            <a:r>
              <a:rPr sz="1800" spc="-35" dirty="0">
                <a:latin typeface="Corbel"/>
                <a:cs typeface="Corbel"/>
              </a:rPr>
              <a:t>di</a:t>
            </a:r>
            <a:r>
              <a:rPr sz="1800" spc="-4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it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30" dirty="0">
                <a:latin typeface="Corbel"/>
                <a:cs typeface="Corbel"/>
              </a:rPr>
              <a:t>happ</a:t>
            </a:r>
            <a:r>
              <a:rPr sz="1800" spc="-25" dirty="0">
                <a:latin typeface="Corbel"/>
                <a:cs typeface="Corbel"/>
              </a:rPr>
              <a:t>e</a:t>
            </a:r>
            <a:r>
              <a:rPr sz="1800" spc="-40" dirty="0">
                <a:latin typeface="Corbel"/>
                <a:cs typeface="Corbel"/>
              </a:rPr>
              <a:t>n?</a:t>
            </a:r>
            <a:endParaRPr sz="1800">
              <a:latin typeface="Corbel"/>
              <a:cs typeface="Corbel"/>
            </a:endParaRPr>
          </a:p>
          <a:p>
            <a:pPr marL="462280" indent="-139065">
              <a:lnSpc>
                <a:spcPct val="100000"/>
              </a:lnSpc>
              <a:spcBef>
                <a:spcPts val="1805"/>
              </a:spcBef>
              <a:buClr>
                <a:srgbClr val="000000"/>
              </a:buClr>
              <a:buChar char="•"/>
              <a:tabLst>
                <a:tab pos="462915" algn="l"/>
              </a:tabLst>
            </a:pPr>
            <a:r>
              <a:rPr sz="1800" spc="-5" dirty="0">
                <a:solidFill>
                  <a:srgbClr val="5438D0"/>
                </a:solidFill>
                <a:latin typeface="Arial MT"/>
                <a:cs typeface="Arial MT"/>
              </a:rPr>
              <a:t>Where</a:t>
            </a:r>
            <a:r>
              <a:rPr sz="1800" spc="-150" dirty="0">
                <a:solidFill>
                  <a:srgbClr val="5438D0"/>
                </a:solidFill>
                <a:latin typeface="Arial MT"/>
                <a:cs typeface="Arial MT"/>
              </a:rPr>
              <a:t> </a:t>
            </a:r>
            <a:r>
              <a:rPr sz="1800" spc="-35" dirty="0">
                <a:latin typeface="Corbel"/>
                <a:cs typeface="Corbel"/>
              </a:rPr>
              <a:t>di</a:t>
            </a:r>
            <a:r>
              <a:rPr sz="1800" spc="-4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it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al</a:t>
            </a:r>
            <a:r>
              <a:rPr sz="1800" spc="-25" dirty="0">
                <a:latin typeface="Corbel"/>
                <a:cs typeface="Corbel"/>
              </a:rPr>
              <a:t>l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spc="-55" dirty="0">
                <a:latin typeface="Corbel"/>
                <a:cs typeface="Corbel"/>
              </a:rPr>
              <a:t>ta</a:t>
            </a:r>
            <a:r>
              <a:rPr sz="1800" spc="-100" dirty="0">
                <a:latin typeface="Corbel"/>
                <a:cs typeface="Corbel"/>
              </a:rPr>
              <a:t>k</a:t>
            </a:r>
            <a:r>
              <a:rPr sz="1800" spc="-25" dirty="0">
                <a:latin typeface="Corbel"/>
                <a:cs typeface="Corbel"/>
              </a:rPr>
              <a:t>e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25" dirty="0">
                <a:latin typeface="Corbel"/>
                <a:cs typeface="Corbel"/>
              </a:rPr>
              <a:t>pla</a:t>
            </a:r>
            <a:r>
              <a:rPr sz="1800" spc="-35" dirty="0">
                <a:latin typeface="Corbel"/>
                <a:cs typeface="Corbel"/>
              </a:rPr>
              <a:t>ce?</a:t>
            </a:r>
            <a:endParaRPr sz="1800">
              <a:latin typeface="Corbel"/>
              <a:cs typeface="Corbel"/>
            </a:endParaRPr>
          </a:p>
          <a:p>
            <a:pPr marL="462280" indent="-139065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Char char="•"/>
              <a:tabLst>
                <a:tab pos="462915" algn="l"/>
              </a:tabLst>
            </a:pPr>
            <a:r>
              <a:rPr sz="1800" dirty="0">
                <a:solidFill>
                  <a:srgbClr val="5438D0"/>
                </a:solidFill>
                <a:latin typeface="Arial MT"/>
                <a:cs typeface="Arial MT"/>
              </a:rPr>
              <a:t>Why</a:t>
            </a:r>
            <a:r>
              <a:rPr sz="1800" spc="-150" dirty="0">
                <a:solidFill>
                  <a:srgbClr val="5438D0"/>
                </a:solidFill>
                <a:latin typeface="Arial MT"/>
                <a:cs typeface="Arial MT"/>
              </a:rPr>
              <a:t> </a:t>
            </a:r>
            <a:r>
              <a:rPr sz="1800" spc="-50" dirty="0">
                <a:latin typeface="Corbel"/>
                <a:cs typeface="Corbel"/>
              </a:rPr>
              <a:t>wa</a:t>
            </a:r>
            <a:r>
              <a:rPr sz="1800" spc="-35" dirty="0">
                <a:latin typeface="Corbel"/>
                <a:cs typeface="Corbel"/>
              </a:rPr>
              <a:t>s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the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spc="-40" dirty="0">
                <a:latin typeface="Corbel"/>
                <a:cs typeface="Corbel"/>
              </a:rPr>
              <a:t>a</a:t>
            </a:r>
            <a:r>
              <a:rPr sz="1800" spc="-45" dirty="0">
                <a:latin typeface="Corbel"/>
                <a:cs typeface="Corbel"/>
              </a:rPr>
              <a:t>ctivit</a:t>
            </a:r>
            <a:r>
              <a:rPr sz="1800" spc="-55" dirty="0">
                <a:latin typeface="Corbel"/>
                <a:cs typeface="Corbel"/>
              </a:rPr>
              <a:t>y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c</a:t>
            </a:r>
            <a:r>
              <a:rPr sz="1800" spc="-30" dirty="0">
                <a:latin typeface="Corbel"/>
                <a:cs typeface="Corbel"/>
              </a:rPr>
              <a:t>arrie</a:t>
            </a:r>
            <a:r>
              <a:rPr sz="1800" spc="-3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50" dirty="0">
                <a:latin typeface="Corbel"/>
                <a:cs typeface="Corbel"/>
              </a:rPr>
              <a:t>out?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1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Corbel"/>
              <a:cs typeface="Corbel"/>
            </a:endParaRPr>
          </a:p>
          <a:p>
            <a:pPr marR="754380" algn="ctr">
              <a:lnSpc>
                <a:spcPct val="100000"/>
              </a:lnSpc>
            </a:pPr>
            <a:r>
              <a:rPr sz="1800" spc="-45" dirty="0">
                <a:latin typeface="Corbel"/>
                <a:cs typeface="Corbel"/>
              </a:rPr>
              <a:t>Set</a:t>
            </a:r>
            <a:r>
              <a:rPr sz="1800" spc="-25" dirty="0">
                <a:latin typeface="Corbel"/>
                <a:cs typeface="Corbel"/>
              </a:rPr>
              <a:t> </a:t>
            </a:r>
            <a:r>
              <a:rPr sz="1800" spc="-45" dirty="0">
                <a:latin typeface="Corbel"/>
                <a:cs typeface="Corbel"/>
              </a:rPr>
              <a:t>the</a:t>
            </a:r>
            <a:r>
              <a:rPr sz="1800" spc="-25" dirty="0">
                <a:latin typeface="Corbel"/>
                <a:cs typeface="Corbel"/>
              </a:rPr>
              <a:t> </a:t>
            </a:r>
            <a:r>
              <a:rPr sz="1800" spc="-50" dirty="0">
                <a:latin typeface="Corbel"/>
                <a:cs typeface="Corbel"/>
              </a:rPr>
              <a:t>scene…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29755" y="3826764"/>
            <a:ext cx="3267710" cy="1774189"/>
            <a:chOff x="6429755" y="3826764"/>
            <a:chExt cx="3267710" cy="177418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19579" y="3893515"/>
              <a:ext cx="1695812" cy="89637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94804" y="3826764"/>
              <a:ext cx="2502407" cy="13502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9755" y="4636008"/>
              <a:ext cx="2246376" cy="96469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90906"/>
            <a:ext cx="28130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000000"/>
                </a:solidFill>
                <a:latin typeface="Calibri Light"/>
                <a:cs typeface="Calibri Light"/>
              </a:rPr>
              <a:t>Introduction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14450"/>
            <a:ext cx="10251440" cy="455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45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Write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an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interesting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introduction.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Do not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mention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all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did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yet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just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feelings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450"/>
              </a:lnSpc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about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it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being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Christmas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holidays.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Some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examples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below,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but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you can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write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your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own</a:t>
            </a:r>
            <a:r>
              <a:rPr sz="24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change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them.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5" dirty="0">
                <a:latin typeface="Calibri"/>
                <a:cs typeface="Calibri"/>
              </a:rPr>
              <a:t>I </a:t>
            </a:r>
            <a:r>
              <a:rPr sz="1900" spc="-15" dirty="0">
                <a:latin typeface="Calibri"/>
                <a:cs typeface="Calibri"/>
              </a:rPr>
              <a:t>was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really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looking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forward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my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Christmas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Holidays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 knew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there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would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lots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look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forward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to.</a:t>
            </a:r>
            <a:endParaRPr sz="1900" dirty="0">
              <a:latin typeface="Calibri"/>
              <a:cs typeface="Calibri"/>
            </a:endParaRPr>
          </a:p>
          <a:p>
            <a:pPr marL="241300" marR="697230" indent="-228600">
              <a:lnSpc>
                <a:spcPts val="1980"/>
              </a:lnSpc>
              <a:spcBef>
                <a:spcPts val="181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5" dirty="0">
                <a:latin typeface="Calibri"/>
                <a:cs typeface="Calibri"/>
              </a:rPr>
              <a:t>I </a:t>
            </a:r>
            <a:r>
              <a:rPr sz="1900" spc="-15" dirty="0">
                <a:latin typeface="Calibri"/>
                <a:cs typeface="Calibri"/>
              </a:rPr>
              <a:t>was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really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looking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forward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my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Christmas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Holidays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knew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there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would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lots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surprises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awaiting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me.</a:t>
            </a:r>
            <a:endParaRPr sz="19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5" dirty="0">
                <a:latin typeface="Calibri"/>
                <a:cs typeface="Calibri"/>
              </a:rPr>
              <a:t>I </a:t>
            </a:r>
            <a:r>
              <a:rPr sz="1900" spc="-10" dirty="0">
                <a:latin typeface="Calibri"/>
                <a:cs typeface="Calibri"/>
              </a:rPr>
              <a:t>couldn’t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wait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for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Christmas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holidays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commence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because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………..</a:t>
            </a:r>
            <a:endParaRPr sz="1900" dirty="0">
              <a:latin typeface="Calibri"/>
              <a:cs typeface="Calibri"/>
            </a:endParaRPr>
          </a:p>
          <a:p>
            <a:pPr marL="241300" marR="106045" indent="-228600">
              <a:lnSpc>
                <a:spcPts val="1980"/>
              </a:lnSpc>
              <a:spcBef>
                <a:spcPts val="181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10" dirty="0">
                <a:latin typeface="Calibri"/>
                <a:cs typeface="Calibri"/>
              </a:rPr>
              <a:t>The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Christmas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holidays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seemed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ages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coming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but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when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 smtClean="0">
                <a:latin typeface="Calibri"/>
                <a:cs typeface="Calibri"/>
              </a:rPr>
              <a:t>3.</a:t>
            </a:r>
            <a:r>
              <a:rPr lang="en-GB" sz="1900" spc="-5" dirty="0" smtClean="0">
                <a:latin typeface="Calibri"/>
                <a:cs typeface="Calibri"/>
              </a:rPr>
              <a:t>1</a:t>
            </a:r>
            <a:r>
              <a:rPr sz="1900" spc="-5" dirty="0" smtClean="0">
                <a:latin typeface="Calibri"/>
                <a:cs typeface="Calibri"/>
              </a:rPr>
              <a:t>5pm</a:t>
            </a:r>
            <a:r>
              <a:rPr sz="1900" dirty="0" smtClean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arrived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final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Friday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term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 rushed </a:t>
            </a:r>
            <a:r>
              <a:rPr sz="1900" spc="-10" dirty="0">
                <a:latin typeface="Calibri"/>
                <a:cs typeface="Calibri"/>
              </a:rPr>
              <a:t>out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school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filled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excitement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/ anticipation/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…………..</a:t>
            </a:r>
            <a:endParaRPr sz="1900" dirty="0">
              <a:latin typeface="Calibri"/>
              <a:cs typeface="Calibri"/>
            </a:endParaRPr>
          </a:p>
          <a:p>
            <a:pPr marL="241300" indent="-228600">
              <a:lnSpc>
                <a:spcPts val="2135"/>
              </a:lnSpc>
              <a:spcBef>
                <a:spcPts val="148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5" dirty="0">
                <a:latin typeface="Calibri"/>
                <a:cs typeface="Calibri"/>
              </a:rPr>
              <a:t>I </a:t>
            </a:r>
            <a:r>
              <a:rPr sz="1900" spc="-10" dirty="0">
                <a:latin typeface="Calibri"/>
                <a:cs typeface="Calibri"/>
              </a:rPr>
              <a:t>wasn’t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sure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what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expect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during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Christmas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holidays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this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year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due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Covid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and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most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 smtClean="0">
                <a:latin typeface="Calibri"/>
                <a:cs typeface="Calibri"/>
              </a:rPr>
              <a:t>things</a:t>
            </a:r>
            <a:r>
              <a:rPr sz="1900" spc="-30" dirty="0" smtClean="0">
                <a:latin typeface="Calibri"/>
                <a:cs typeface="Calibri"/>
              </a:rPr>
              <a:t>,</a:t>
            </a:r>
            <a:r>
              <a:rPr lang="en-GB" sz="1900" spc="-30" dirty="0" smtClean="0">
                <a:latin typeface="Calibri"/>
                <a:cs typeface="Calibri"/>
              </a:rPr>
              <a:t> </a:t>
            </a:r>
            <a:r>
              <a:rPr sz="1900" spc="-30" dirty="0" smtClean="0">
                <a:latin typeface="Calibri"/>
                <a:cs typeface="Calibri"/>
              </a:rPr>
              <a:t>however</a:t>
            </a:r>
            <a:r>
              <a:rPr sz="1900" spc="-30" dirty="0">
                <a:latin typeface="Calibri"/>
                <a:cs typeface="Calibri"/>
              </a:rPr>
              <a:t>,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………………………………………..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900" spc="-5" dirty="0">
                <a:latin typeface="Arial MT"/>
                <a:cs typeface="Arial MT"/>
              </a:rPr>
              <a:t>•</a:t>
            </a:r>
            <a:endParaRPr sz="19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3761"/>
            <a:ext cx="10249535" cy="1220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b="0" spc="-35" dirty="0">
                <a:solidFill>
                  <a:srgbClr val="000000"/>
                </a:solidFill>
                <a:latin typeface="Calibri Light"/>
                <a:cs typeface="Calibri Light"/>
              </a:rPr>
              <a:t>WAGOL</a:t>
            </a:r>
            <a:endParaRPr sz="2800">
              <a:latin typeface="Calibri Light"/>
              <a:cs typeface="Calibri Light"/>
            </a:endParaRPr>
          </a:p>
          <a:p>
            <a:pPr marL="12700" marR="5080">
              <a:lnSpc>
                <a:spcPts val="3030"/>
              </a:lnSpc>
              <a:spcBef>
                <a:spcPts val="204"/>
              </a:spcBef>
            </a:pPr>
            <a:r>
              <a:rPr sz="2800" b="0" spc="-20" dirty="0">
                <a:solidFill>
                  <a:srgbClr val="000000"/>
                </a:solidFill>
                <a:latin typeface="Calibri Light"/>
                <a:cs typeface="Calibri Light"/>
              </a:rPr>
              <a:t>Read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000000"/>
                </a:solidFill>
                <a:latin typeface="Calibri Light"/>
                <a:cs typeface="Calibri Light"/>
              </a:rPr>
              <a:t>through</a:t>
            </a:r>
            <a:r>
              <a:rPr sz="2800" b="0" spc="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this</a:t>
            </a:r>
            <a:r>
              <a:rPr sz="28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20" dirty="0">
                <a:solidFill>
                  <a:srgbClr val="000000"/>
                </a:solidFill>
                <a:latin typeface="Calibri Light"/>
                <a:cs typeface="Calibri Light"/>
              </a:rPr>
              <a:t>example</a:t>
            </a:r>
            <a:r>
              <a:rPr sz="2800" b="0" spc="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 Light"/>
                <a:cs typeface="Calibri Light"/>
              </a:rPr>
              <a:t>give</a:t>
            </a:r>
            <a:r>
              <a:rPr sz="2800" b="0" spc="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000000"/>
                </a:solidFill>
                <a:latin typeface="Calibri Light"/>
                <a:cs typeface="Calibri Light"/>
              </a:rPr>
              <a:t>you</a:t>
            </a:r>
            <a:r>
              <a:rPr sz="2800" b="0" spc="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an idea of</a:t>
            </a:r>
            <a:r>
              <a:rPr sz="28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28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sz="28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 Light"/>
                <a:cs typeface="Calibri Light"/>
              </a:rPr>
              <a:t>good</a:t>
            </a:r>
            <a:r>
              <a:rPr sz="2800" b="0" spc="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Calibri Light"/>
                <a:cs typeface="Calibri Light"/>
              </a:rPr>
              <a:t>one looks </a:t>
            </a:r>
            <a:r>
              <a:rPr sz="2800" b="0" spc="-61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2800" b="0" spc="-30" dirty="0">
                <a:solidFill>
                  <a:srgbClr val="000000"/>
                </a:solidFill>
                <a:latin typeface="Calibri Light"/>
                <a:cs typeface="Calibri Light"/>
              </a:rPr>
              <a:t>like.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56917"/>
            <a:ext cx="10341610" cy="36465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24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was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really </a:t>
            </a:r>
            <a:r>
              <a:rPr sz="2200" spc="-5" dirty="0">
                <a:latin typeface="Calibri"/>
                <a:cs typeface="Calibri"/>
              </a:rPr>
              <a:t>looking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forward</a:t>
            </a:r>
            <a:r>
              <a:rPr sz="2200" spc="-20" dirty="0">
                <a:latin typeface="Calibri"/>
                <a:cs typeface="Calibri"/>
              </a:rPr>
              <a:t> 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my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Christmas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holidays </a:t>
            </a:r>
            <a:r>
              <a:rPr sz="2200" spc="-5" dirty="0">
                <a:latin typeface="Calibri"/>
                <a:cs typeface="Calibri"/>
              </a:rPr>
              <a:t>this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year.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lang="en-GB" sz="2200" spc="-5" dirty="0" smtClean="0">
                <a:latin typeface="Calibri"/>
                <a:cs typeface="Calibri"/>
              </a:rPr>
              <a:t>t</a:t>
            </a:r>
            <a:r>
              <a:rPr sz="2200" dirty="0" smtClean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had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seemed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long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term,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lang="en-GB" sz="2200" spc="-10" dirty="0" smtClean="0">
                <a:latin typeface="Calibri"/>
                <a:cs typeface="Calibri"/>
              </a:rPr>
              <a:t>And it was rea;; difficult having to </a:t>
            </a:r>
            <a:r>
              <a:rPr sz="2200" spc="-10" dirty="0" smtClean="0">
                <a:latin typeface="Calibri"/>
                <a:cs typeface="Calibri"/>
              </a:rPr>
              <a:t>isolate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school</a:t>
            </a:r>
            <a:r>
              <a:rPr lang="en-GB" sz="2200" spc="5" dirty="0" smtClean="0">
                <a:latin typeface="Calibri"/>
                <a:cs typeface="Calibri"/>
              </a:rPr>
              <a:t>. </a:t>
            </a:r>
            <a:r>
              <a:rPr sz="2200" spc="-5" dirty="0" smtClean="0">
                <a:latin typeface="Calibri"/>
                <a:cs typeface="Calibri"/>
              </a:rPr>
              <a:t>Although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knew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wouldn’t</a:t>
            </a:r>
            <a:r>
              <a:rPr sz="2200" spc="-5" dirty="0">
                <a:latin typeface="Calibri"/>
                <a:cs typeface="Calibri"/>
              </a:rPr>
              <a:t> be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quite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like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Christmas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holidays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had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enjoyed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previously</a:t>
            </a:r>
            <a:r>
              <a:rPr sz="2200" spc="-25" dirty="0">
                <a:latin typeface="Calibri"/>
                <a:cs typeface="Calibri"/>
              </a:rPr>
              <a:t>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going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make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best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maybe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even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take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opportunity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make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new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traditions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lang="en-GB" sz="2200" spc="-10" dirty="0" smtClean="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ts val="2245"/>
              </a:lnSpc>
              <a:spcBef>
                <a:spcPts val="20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next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day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frantic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shopping;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leaving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buying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Christmas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presents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20" dirty="0">
                <a:latin typeface="Calibri"/>
                <a:cs typeface="Calibri"/>
              </a:rPr>
              <a:t>for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family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friends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until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last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minute.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lang="en-GB" sz="2200" spc="-5" dirty="0" smtClean="0">
                <a:latin typeface="Calibri"/>
                <a:cs typeface="Calibri"/>
              </a:rPr>
              <a:t>wearing our</a:t>
            </a:r>
            <a:r>
              <a:rPr sz="2200" dirty="0" smtClean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masks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–</a:t>
            </a:r>
            <a:r>
              <a:rPr sz="2200" spc="-10" dirty="0" smtClean="0">
                <a:latin typeface="Calibri"/>
                <a:cs typeface="Calibri"/>
              </a:rPr>
              <a:t>due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pandemic-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made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shops.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Eventually,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after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what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seemed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hours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stomping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around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shops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deliberating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over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what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get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grandma</a:t>
            </a:r>
            <a:r>
              <a:rPr lang="en-GB" sz="2200" dirty="0">
                <a:latin typeface="Calibri"/>
                <a:cs typeface="Calibri"/>
              </a:rPr>
              <a:t> </a:t>
            </a:r>
            <a:r>
              <a:rPr lang="en-GB" sz="2200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his </a:t>
            </a:r>
            <a:r>
              <a:rPr sz="2200" spc="-10" dirty="0">
                <a:latin typeface="Calibri"/>
                <a:cs typeface="Calibri"/>
              </a:rPr>
              <a:t>year;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usual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fancy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soaps</a:t>
            </a:r>
            <a:r>
              <a:rPr sz="2200" dirty="0">
                <a:latin typeface="Calibri"/>
                <a:cs typeface="Calibri"/>
              </a:rPr>
              <a:t> or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new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shopping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bag,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crammed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bags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large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Calibri"/>
                <a:cs typeface="Calibri"/>
              </a:rPr>
              <a:t>small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into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boot</a:t>
            </a:r>
            <a:r>
              <a:rPr sz="2200" dirty="0">
                <a:latin typeface="Calibri"/>
                <a:cs typeface="Calibri"/>
              </a:rPr>
              <a:t> 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car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headed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home.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Although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tired,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buying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presents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had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latin typeface="Calibri"/>
                <a:cs typeface="Calibri"/>
              </a:rPr>
              <a:t>certainly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got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 the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festive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mood.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Once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home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was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feet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up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my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frazzled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feet,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which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were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warmed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fire.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Continue</a:t>
            </a:r>
            <a:r>
              <a:rPr sz="2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Calibri"/>
                <a:cs typeface="Calibri"/>
              </a:rPr>
              <a:t>next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slide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44448"/>
            <a:ext cx="10330815" cy="483696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During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following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few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I</a:t>
            </a:r>
            <a:r>
              <a:rPr sz="280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wrapped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presents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family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(not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easy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task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me)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placed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them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carefully</a:t>
            </a:r>
            <a:r>
              <a:rPr sz="2800" spc="-10" dirty="0">
                <a:latin typeface="Calibri"/>
                <a:cs typeface="Calibri"/>
              </a:rPr>
              <a:t> under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brightly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decorated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Christmas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tree,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which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put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week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before.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me </a:t>
            </a:r>
            <a:r>
              <a:rPr sz="2800" spc="-10" dirty="0">
                <a:latin typeface="Calibri"/>
                <a:cs typeface="Calibri"/>
              </a:rPr>
              <a:t>Christmas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not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begin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until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tree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prime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position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living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room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window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usual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decorations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littered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across </a:t>
            </a:r>
            <a:r>
              <a:rPr sz="2800" spc="-10" dirty="0">
                <a:latin typeface="Calibri"/>
                <a:cs typeface="Calibri"/>
              </a:rPr>
              <a:t> our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home.</a:t>
            </a:r>
            <a:endParaRPr sz="2800" dirty="0">
              <a:latin typeface="Calibri"/>
              <a:cs typeface="Calibri"/>
            </a:endParaRPr>
          </a:p>
          <a:p>
            <a:pPr marL="241300" marR="205740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Soon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Christmas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eve.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just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love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anticipation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evening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proved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same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excitement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all 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previous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years.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Milk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mince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pie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was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put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fire-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Santa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carrots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placed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plate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his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reindeer.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Without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usual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complaints,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quickly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jumped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get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sleep,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beckoning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morning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soon.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54304"/>
            <a:ext cx="1007046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Now </a:t>
            </a:r>
            <a:r>
              <a:rPr sz="4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you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have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seen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the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first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part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WAGOL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you </a:t>
            </a:r>
            <a:r>
              <a:rPr sz="4000" b="0" spc="-8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need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write 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your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main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000000"/>
                </a:solidFill>
                <a:latin typeface="Calibri Light"/>
                <a:cs typeface="Calibri Light"/>
              </a:rPr>
              <a:t>paragraphs.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Leave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the </a:t>
            </a:r>
            <a:r>
              <a:rPr sz="4000" b="0" spc="-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dirty="0">
                <a:solidFill>
                  <a:srgbClr val="000000"/>
                </a:solidFill>
                <a:latin typeface="Calibri Light"/>
                <a:cs typeface="Calibri Light"/>
              </a:rPr>
              <a:t>summary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for</a:t>
            </a:r>
            <a:r>
              <a:rPr sz="4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b="0" spc="-75" dirty="0">
                <a:solidFill>
                  <a:srgbClr val="000000"/>
                </a:solidFill>
                <a:latin typeface="Calibri Light"/>
                <a:cs typeface="Calibri Light"/>
              </a:rPr>
              <a:t>now.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034" y="2514600"/>
            <a:ext cx="10314940" cy="1426673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66700" marR="30480" indent="-228600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66700" algn="l"/>
              </a:tabLst>
            </a:pPr>
            <a:r>
              <a:rPr sz="2800" spc="-75" dirty="0" smtClean="0">
                <a:latin typeface="Calibri"/>
                <a:cs typeface="Calibri"/>
              </a:rPr>
              <a:t>You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might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decide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choose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events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you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write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about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or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smaller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paragraphs.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You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write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about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A4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page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least.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1045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MT</vt:lpstr>
      <vt:lpstr>Calibri</vt:lpstr>
      <vt:lpstr>Calibri Light</vt:lpstr>
      <vt:lpstr>Corbel</vt:lpstr>
      <vt:lpstr>Office Theme</vt:lpstr>
      <vt:lpstr>LO. to write a recount of my  Christmas Holidays</vt:lpstr>
      <vt:lpstr>What did you do?</vt:lpstr>
      <vt:lpstr>Features of a Recount</vt:lpstr>
      <vt:lpstr>Features of a Recount answers</vt:lpstr>
      <vt:lpstr>PowerPoint Presentation</vt:lpstr>
      <vt:lpstr>Introduction</vt:lpstr>
      <vt:lpstr>WAGOL Read through this example to give you an idea of what a good one looks  like.</vt:lpstr>
      <vt:lpstr>PowerPoint Presentation</vt:lpstr>
      <vt:lpstr>Now you have seen the first part of a WAGOL you  need to write your main paragraphs. Leave the  summary for now.</vt:lpstr>
      <vt:lpstr>Remember to use the following:</vt:lpstr>
      <vt:lpstr>Time Conjunctions</vt:lpstr>
      <vt:lpstr>PowerPoint Presentation</vt:lpstr>
      <vt:lpstr>PowerPoint Presentation</vt:lpstr>
      <vt:lpstr>Edit work to make it better (if you have someone to  share it with get them to read it and comment.)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LO. to write a recount of my Christmas Holidays</dc:title>
  <dc:creator>mholmes@kirksmeaton.nmholmes</dc:creator>
  <cp:lastModifiedBy>R Tomkinson</cp:lastModifiedBy>
  <cp:revision>2</cp:revision>
  <dcterms:created xsi:type="dcterms:W3CDTF">2022-01-04T11:55:30Z</dcterms:created>
  <dcterms:modified xsi:type="dcterms:W3CDTF">2022-01-04T12:10:30Z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2022-01-04T00:00:00Z</vt:filetime>
  </property>
</Properties>
</file>