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81" r:id="rId16"/>
    <p:sldId id="280" r:id="rId17"/>
    <p:sldId id="282" r:id="rId18"/>
    <p:sldId id="283" r:id="rId19"/>
    <p:sldId id="284" r:id="rId20"/>
    <p:sldId id="285" r:id="rId21"/>
    <p:sldId id="287" r:id="rId22"/>
    <p:sldId id="288" r:id="rId23"/>
    <p:sldId id="290" r:id="rId24"/>
    <p:sldId id="291"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5164CC-A13F-DD6E-41D3-4FDF0863A04B}" v="15" dt="2023-07-11T13:35:08.346"/>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94689" autoAdjust="0"/>
  </p:normalViewPr>
  <p:slideViewPr>
    <p:cSldViewPr snapToGrid="0">
      <p:cViewPr varScale="1">
        <p:scale>
          <a:sx n="115" d="100"/>
          <a:sy n="115" d="100"/>
        </p:scale>
        <p:origin x="252" y="108"/>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Gray" userId="S::gray.a@cheswardine.shropshire.sch.uk::99049093-90f1-48a9-976c-53365cdb559f" providerId="AD" clId="Web-{BB5164CC-A13F-DD6E-41D3-4FDF0863A04B}"/>
    <pc:docChg chg="modSld">
      <pc:chgData name="Alice Gray" userId="S::gray.a@cheswardine.shropshire.sch.uk::99049093-90f1-48a9-976c-53365cdb559f" providerId="AD" clId="Web-{BB5164CC-A13F-DD6E-41D3-4FDF0863A04B}" dt="2023-07-11T13:35:08.346" v="11" actId="14100"/>
      <pc:docMkLst>
        <pc:docMk/>
      </pc:docMkLst>
      <pc:sldChg chg="addSp delSp modSp">
        <pc:chgData name="Alice Gray" userId="S::gray.a@cheswardine.shropshire.sch.uk::99049093-90f1-48a9-976c-53365cdb559f" providerId="AD" clId="Web-{BB5164CC-A13F-DD6E-41D3-4FDF0863A04B}" dt="2023-07-11T13:35:08.346" v="11" actId="14100"/>
        <pc:sldMkLst>
          <pc:docMk/>
          <pc:sldMk cId="4088771204" sldId="291"/>
        </pc:sldMkLst>
        <pc:spChg chg="del">
          <ac:chgData name="Alice Gray" userId="S::gray.a@cheswardine.shropshire.sch.uk::99049093-90f1-48a9-976c-53365cdb559f" providerId="AD" clId="Web-{BB5164CC-A13F-DD6E-41D3-4FDF0863A04B}" dt="2023-07-11T13:33:34.171" v="0"/>
          <ac:spMkLst>
            <pc:docMk/>
            <pc:sldMk cId="4088771204" sldId="291"/>
            <ac:spMk id="5" creationId="{281CE361-DBF4-4707-95AF-213972B63AB5}"/>
          </ac:spMkLst>
        </pc:spChg>
        <pc:spChg chg="add del mod">
          <ac:chgData name="Alice Gray" userId="S::gray.a@cheswardine.shropshire.sch.uk::99049093-90f1-48a9-976c-53365cdb559f" providerId="AD" clId="Web-{BB5164CC-A13F-DD6E-41D3-4FDF0863A04B}" dt="2023-07-11T13:34:00.672" v="6"/>
          <ac:spMkLst>
            <pc:docMk/>
            <pc:sldMk cId="4088771204" sldId="291"/>
            <ac:spMk id="8" creationId="{10274BC9-F888-2153-2EE9-B22E5047C1A8}"/>
          </ac:spMkLst>
        </pc:spChg>
        <pc:spChg chg="add del mod">
          <ac:chgData name="Alice Gray" userId="S::gray.a@cheswardine.shropshire.sch.uk::99049093-90f1-48a9-976c-53365cdb559f" providerId="AD" clId="Web-{BB5164CC-A13F-DD6E-41D3-4FDF0863A04B}" dt="2023-07-11T13:34:59.361" v="9"/>
          <ac:spMkLst>
            <pc:docMk/>
            <pc:sldMk cId="4088771204" sldId="291"/>
            <ac:spMk id="11" creationId="{41CA711D-BD72-2459-FF38-1E0C4342137C}"/>
          </ac:spMkLst>
        </pc:spChg>
        <pc:picChg chg="add del mod ord">
          <ac:chgData name="Alice Gray" userId="S::gray.a@cheswardine.shropshire.sch.uk::99049093-90f1-48a9-976c-53365cdb559f" providerId="AD" clId="Web-{BB5164CC-A13F-DD6E-41D3-4FDF0863A04B}" dt="2023-07-11T13:33:56.453" v="5"/>
          <ac:picMkLst>
            <pc:docMk/>
            <pc:sldMk cId="4088771204" sldId="291"/>
            <ac:picMk id="2" creationId="{FAD12888-4420-4187-B796-3AD4D5DC77B8}"/>
          </ac:picMkLst>
        </pc:picChg>
        <pc:picChg chg="add del mod ord">
          <ac:chgData name="Alice Gray" userId="S::gray.a@cheswardine.shropshire.sch.uk::99049093-90f1-48a9-976c-53365cdb559f" providerId="AD" clId="Web-{BB5164CC-A13F-DD6E-41D3-4FDF0863A04B}" dt="2023-07-11T13:34:12.985" v="8"/>
          <ac:picMkLst>
            <pc:docMk/>
            <pc:sldMk cId="4088771204" sldId="291"/>
            <ac:picMk id="9" creationId="{7F95407D-566A-E7AB-7531-37C10BF22A24}"/>
          </ac:picMkLst>
        </pc:picChg>
        <pc:picChg chg="add mod ord">
          <ac:chgData name="Alice Gray" userId="S::gray.a@cheswardine.shropshire.sch.uk::99049093-90f1-48a9-976c-53365cdb559f" providerId="AD" clId="Web-{BB5164CC-A13F-DD6E-41D3-4FDF0863A04B}" dt="2023-07-11T13:35:08.346" v="11" actId="14100"/>
          <ac:picMkLst>
            <pc:docMk/>
            <pc:sldMk cId="4088771204" sldId="291"/>
            <ac:picMk id="12" creationId="{D4DC05CB-7748-8DC0-1BEF-D05DBA46CE5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7/11/2023</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7/11/2023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Click to 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heswardineschool.org.uk/"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hyperlink" Target="https://www.schooltrends.co.uk/uniform/CheswardinePrimarySchoolTF92RU"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www.schooltrends.co.uk/uniform/CheswardinePrimarySchoolTF92RU"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hyperlink" Target="mailto:admin@cheswardine.shropshire.sch.uk"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a:xfrm rot="720000">
            <a:off x="8126323" y="5127866"/>
            <a:ext cx="3963590" cy="858767"/>
          </a:xfrm>
        </p:spPr>
        <p:txBody>
          <a:bodyPr anchor="ctr">
            <a:normAutofit/>
          </a:bodyPr>
          <a:lstStyle/>
          <a:p>
            <a:r>
              <a:rPr lang="en-US" dirty="0"/>
              <a:t>New Parents’ Meeting</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a:xfrm rot="840000">
            <a:off x="7262451" y="2726139"/>
            <a:ext cx="4851352" cy="1827069"/>
          </a:xfrm>
        </p:spPr>
        <p:txBody>
          <a:bodyPr anchor="ctr">
            <a:normAutofit/>
          </a:bodyPr>
          <a:lstStyle/>
          <a:p>
            <a:r>
              <a:rPr lang="en-US" dirty="0"/>
              <a:t>Welcome to Class 1</a:t>
            </a:r>
            <a:endParaRPr lang="ru-RU" dirty="0"/>
          </a:p>
        </p:txBody>
      </p:sp>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a:xfrm rot="720000">
            <a:off x="9571721" y="580664"/>
            <a:ext cx="1391775" cy="858837"/>
          </a:xfrm>
        </p:spPr>
        <p:txBody>
          <a:bodyPr>
            <a:normAutofit/>
          </a:bodyPr>
          <a:lstStyle/>
          <a:p>
            <a:r>
              <a:rPr lang="en-US" dirty="0"/>
              <a:t>MONTH20XX</a:t>
            </a:r>
            <a:endParaRPr lang="ru-RU" dirty="0"/>
          </a:p>
        </p:txBody>
      </p:sp>
      <p:pic>
        <p:nvPicPr>
          <p:cNvPr id="24" name="Picture 23">
            <a:extLst>
              <a:ext uri="{FF2B5EF4-FFF2-40B4-BE49-F238E27FC236}">
                <a16:creationId xmlns:a16="http://schemas.microsoft.com/office/drawing/2014/main" id="{241B6297-DC8F-4685-AD5E-13DDE0141F3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494" b="90449" l="5854" r="91220">
                        <a14:foregroundMark x1="19512" y1="28090" x2="45366" y2="11236"/>
                        <a14:foregroundMark x1="45366" y1="11236" x2="73171" y2="18539"/>
                        <a14:foregroundMark x1="73171" y1="18539" x2="83902" y2="31461"/>
                        <a14:foregroundMark x1="83902" y1="31461" x2="88780" y2="84270"/>
                        <a14:foregroundMark x1="88780" y1="84270" x2="20488" y2="86517"/>
                        <a14:foregroundMark x1="20488" y1="86517" x2="8780" y2="85955"/>
                        <a14:foregroundMark x1="8780" y1="85955" x2="8780" y2="50562"/>
                        <a14:foregroundMark x1="8780" y1="50562" x2="12683" y2="34831"/>
                        <a14:foregroundMark x1="12683" y1="34831" x2="19024" y2="24719"/>
                        <a14:foregroundMark x1="19024" y1="24719" x2="19512" y2="24719"/>
                        <a14:foregroundMark x1="13171" y1="28090" x2="32195" y2="9551"/>
                        <a14:foregroundMark x1="32195" y1="9551" x2="31220" y2="16854"/>
                        <a14:foregroundMark x1="11707" y1="32022" x2="7317" y2="43820"/>
                        <a14:foregroundMark x1="7317" y1="43820" x2="6341" y2="89888"/>
                        <a14:foregroundMark x1="11707" y1="80337" x2="53659" y2="74719"/>
                        <a14:foregroundMark x1="53659" y1="74719" x2="68293" y2="75281"/>
                        <a14:foregroundMark x1="68293" y1="75281" x2="76098" y2="79775"/>
                        <a14:foregroundMark x1="76098" y1="79775" x2="50732" y2="82022"/>
                        <a14:foregroundMark x1="50732" y1="82022" x2="47805" y2="80899"/>
                        <a14:foregroundMark x1="48780" y1="80337" x2="19512" y2="86517"/>
                        <a14:foregroundMark x1="8293" y1="89888" x2="30244" y2="89326"/>
                        <a14:foregroundMark x1="30244" y1="89326" x2="51707" y2="89326"/>
                        <a14:foregroundMark x1="51707" y1="89326" x2="60488" y2="88764"/>
                        <a14:foregroundMark x1="60488" y1="88764" x2="70244" y2="88764"/>
                        <a14:foregroundMark x1="70244" y1="88764" x2="91220" y2="88202"/>
                        <a14:foregroundMark x1="92195" y1="89888" x2="90244" y2="44944"/>
                        <a14:foregroundMark x1="90244" y1="44944" x2="82439" y2="22472"/>
                        <a14:foregroundMark x1="82439" y1="22472" x2="81463" y2="21910"/>
                        <a14:foregroundMark x1="80976" y1="21348" x2="54146" y2="5618"/>
                        <a14:foregroundMark x1="54146" y1="5618" x2="43415" y2="5056"/>
                        <a14:foregroundMark x1="43415" y1="5056" x2="34146" y2="9551"/>
                        <a14:foregroundMark x1="29268" y1="10674" x2="13659" y2="24719"/>
                        <a14:foregroundMark x1="60000" y1="7303" x2="74634" y2="15169"/>
                        <a14:foregroundMark x1="86829" y1="47753" x2="87805" y2="49438"/>
                        <a14:foregroundMark x1="11707" y1="75281" x2="12195" y2="43258"/>
                        <a14:foregroundMark x1="81951" y1="90449" x2="58049" y2="90449"/>
                      </a14:backgroundRemoval>
                    </a14:imgEffect>
                  </a14:imgLayer>
                </a14:imgProps>
              </a:ext>
            </a:extLst>
          </a:blip>
          <a:srcRect l="4059" t="3427" r="6672" b="8405"/>
          <a:stretch/>
        </p:blipFill>
        <p:spPr bwMode="auto">
          <a:xfrm>
            <a:off x="8889929" y="134216"/>
            <a:ext cx="2286000" cy="1960418"/>
          </a:xfrm>
          <a:prstGeom prst="rect">
            <a:avLst/>
          </a:prstGeom>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4769B3BE-D647-4979-A803-0B0A333FB9A7}"/>
              </a:ext>
            </a:extLst>
          </p:cNvPr>
          <p:cNvSpPr txBox="1"/>
          <p:nvPr/>
        </p:nvSpPr>
        <p:spPr>
          <a:xfrm>
            <a:off x="8965118" y="2055237"/>
            <a:ext cx="2286000" cy="369332"/>
          </a:xfrm>
          <a:prstGeom prst="rect">
            <a:avLst/>
          </a:prstGeom>
          <a:noFill/>
        </p:spPr>
        <p:txBody>
          <a:bodyPr wrap="square" rtlCol="0">
            <a:spAutoFit/>
          </a:bodyPr>
          <a:lstStyle/>
          <a:p>
            <a:r>
              <a:rPr lang="en-GB" dirty="0">
                <a:solidFill>
                  <a:schemeClr val="accent4"/>
                </a:solidFill>
                <a:latin typeface="Baguet Script" panose="00000500000000000000" pitchFamily="2" charset="0"/>
              </a:rPr>
              <a:t>“Reach for the Stars”</a:t>
            </a:r>
          </a:p>
        </p:txBody>
      </p:sp>
      <p:pic>
        <p:nvPicPr>
          <p:cNvPr id="32" name="Picture 31">
            <a:extLst>
              <a:ext uri="{FF2B5EF4-FFF2-40B4-BE49-F238E27FC236}">
                <a16:creationId xmlns:a16="http://schemas.microsoft.com/office/drawing/2014/main" id="{A17006FC-5941-4713-B18F-AD0DD4DFF151}"/>
              </a:ext>
            </a:extLst>
          </p:cNvPr>
          <p:cNvPicPr>
            <a:picLocks noChangeAspect="1"/>
          </p:cNvPicPr>
          <p:nvPr/>
        </p:nvPicPr>
        <p:blipFill>
          <a:blip r:embed="rId4"/>
          <a:stretch>
            <a:fillRect/>
          </a:stretch>
        </p:blipFill>
        <p:spPr>
          <a:xfrm rot="20965778">
            <a:off x="-418588" y="1941180"/>
            <a:ext cx="3228866" cy="4243169"/>
          </a:xfrm>
          <a:prstGeom prst="rect">
            <a:avLst/>
          </a:prstGeom>
        </p:spPr>
      </p:pic>
      <p:pic>
        <p:nvPicPr>
          <p:cNvPr id="26" name="Picture 25">
            <a:extLst>
              <a:ext uri="{FF2B5EF4-FFF2-40B4-BE49-F238E27FC236}">
                <a16:creationId xmlns:a16="http://schemas.microsoft.com/office/drawing/2014/main" id="{F6D802A4-6E10-4645-A52F-F09A3B9E0A71}"/>
              </a:ext>
            </a:extLst>
          </p:cNvPr>
          <p:cNvPicPr>
            <a:picLocks noChangeAspect="1"/>
          </p:cNvPicPr>
          <p:nvPr/>
        </p:nvPicPr>
        <p:blipFill>
          <a:blip r:embed="rId5"/>
          <a:stretch>
            <a:fillRect/>
          </a:stretch>
        </p:blipFill>
        <p:spPr>
          <a:xfrm rot="20999092">
            <a:off x="3968022" y="1255862"/>
            <a:ext cx="1734021" cy="2046256"/>
          </a:xfrm>
          <a:prstGeom prst="rect">
            <a:avLst/>
          </a:prstGeom>
        </p:spPr>
      </p:pic>
      <p:pic>
        <p:nvPicPr>
          <p:cNvPr id="4" name="Picture 3"/>
          <p:cNvPicPr>
            <a:picLocks noChangeAspect="1"/>
          </p:cNvPicPr>
          <p:nvPr/>
        </p:nvPicPr>
        <p:blipFill>
          <a:blip r:embed="rId6"/>
          <a:stretch>
            <a:fillRect/>
          </a:stretch>
        </p:blipFill>
        <p:spPr>
          <a:xfrm rot="21007599">
            <a:off x="2095910" y="3906278"/>
            <a:ext cx="3028950" cy="1846730"/>
          </a:xfrm>
          <a:prstGeom prst="rect">
            <a:avLst/>
          </a:prstGeom>
        </p:spPr>
      </p:pic>
      <p:pic>
        <p:nvPicPr>
          <p:cNvPr id="38" name="Picture 37">
            <a:extLst>
              <a:ext uri="{FF2B5EF4-FFF2-40B4-BE49-F238E27FC236}">
                <a16:creationId xmlns:a16="http://schemas.microsoft.com/office/drawing/2014/main" id="{C539C763-6F1E-411B-A75F-7C12C2C9B373}"/>
              </a:ext>
            </a:extLst>
          </p:cNvPr>
          <p:cNvPicPr>
            <a:picLocks noChangeAspect="1"/>
          </p:cNvPicPr>
          <p:nvPr/>
        </p:nvPicPr>
        <p:blipFill>
          <a:blip r:embed="rId7"/>
          <a:stretch>
            <a:fillRect/>
          </a:stretch>
        </p:blipFill>
        <p:spPr>
          <a:xfrm rot="21006327">
            <a:off x="2349148" y="1542063"/>
            <a:ext cx="1783593" cy="2404717"/>
          </a:xfrm>
          <a:prstGeom prst="rect">
            <a:avLst/>
          </a:prstGeom>
        </p:spPr>
      </p:pic>
      <p:pic>
        <p:nvPicPr>
          <p:cNvPr id="36" name="Picture 35">
            <a:extLst>
              <a:ext uri="{FF2B5EF4-FFF2-40B4-BE49-F238E27FC236}">
                <a16:creationId xmlns:a16="http://schemas.microsoft.com/office/drawing/2014/main" id="{95235312-D79A-4938-8249-CAE1A1666D53}"/>
              </a:ext>
            </a:extLst>
          </p:cNvPr>
          <p:cNvPicPr>
            <a:picLocks noChangeAspect="1"/>
          </p:cNvPicPr>
          <p:nvPr/>
        </p:nvPicPr>
        <p:blipFill>
          <a:blip r:embed="rId8"/>
          <a:stretch>
            <a:fillRect/>
          </a:stretch>
        </p:blipFill>
        <p:spPr>
          <a:xfrm rot="21002318">
            <a:off x="4324477" y="3169568"/>
            <a:ext cx="1726607" cy="2298529"/>
          </a:xfrm>
          <a:prstGeom prst="rect">
            <a:avLst/>
          </a:prstGeom>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14823E-616D-4A45-B4BA-A7B8C24C4775}"/>
              </a:ext>
            </a:extLst>
          </p:cNvPr>
          <p:cNvSpPr>
            <a:spLocks noGrp="1"/>
          </p:cNvSpPr>
          <p:nvPr>
            <p:ph type="sldNum" sz="quarter" idx="12"/>
          </p:nvPr>
        </p:nvSpPr>
        <p:spPr/>
        <p:txBody>
          <a:bodyPr/>
          <a:lstStyle/>
          <a:p>
            <a:fld id="{98C0CDE5-970C-4CC4-BF43-0DA127E73E82}" type="slidenum">
              <a:rPr lang="en-US" noProof="0" smtClean="0"/>
              <a:t>10</a:t>
            </a:fld>
            <a:endParaRPr lang="en-US" noProof="0" dirty="0"/>
          </a:p>
        </p:txBody>
      </p:sp>
      <p:sp>
        <p:nvSpPr>
          <p:cNvPr id="4" name="Title 3">
            <a:extLst>
              <a:ext uri="{FF2B5EF4-FFF2-40B4-BE49-F238E27FC236}">
                <a16:creationId xmlns:a16="http://schemas.microsoft.com/office/drawing/2014/main" id="{19ADC67B-5B68-4364-B18E-56AA86D968D0}"/>
              </a:ext>
            </a:extLst>
          </p:cNvPr>
          <p:cNvSpPr>
            <a:spLocks noGrp="1"/>
          </p:cNvSpPr>
          <p:nvPr>
            <p:ph type="title"/>
          </p:nvPr>
        </p:nvSpPr>
        <p:spPr/>
        <p:txBody>
          <a:bodyPr/>
          <a:lstStyle/>
          <a:p>
            <a:r>
              <a:rPr lang="en-GB" dirty="0"/>
              <a:t>Reception Baseline</a:t>
            </a:r>
          </a:p>
        </p:txBody>
      </p:sp>
      <p:sp>
        <p:nvSpPr>
          <p:cNvPr id="5" name="Content Placeholder 4">
            <a:extLst>
              <a:ext uri="{FF2B5EF4-FFF2-40B4-BE49-F238E27FC236}">
                <a16:creationId xmlns:a16="http://schemas.microsoft.com/office/drawing/2014/main" id="{FF38DCB0-43DF-4A8D-925A-E08540B1FE26}"/>
              </a:ext>
            </a:extLst>
          </p:cNvPr>
          <p:cNvSpPr>
            <a:spLocks noGrp="1"/>
          </p:cNvSpPr>
          <p:nvPr>
            <p:ph idx="1"/>
          </p:nvPr>
        </p:nvSpPr>
        <p:spPr>
          <a:xfrm>
            <a:off x="1775534" y="1686757"/>
            <a:ext cx="9578265" cy="4624192"/>
          </a:xfrm>
        </p:spPr>
        <p:txBody>
          <a:bodyPr>
            <a:normAutofit fontScale="85000" lnSpcReduction="10000"/>
          </a:bodyPr>
          <a:lstStyle/>
          <a:p>
            <a:pPr>
              <a:spcBef>
                <a:spcPct val="0"/>
              </a:spcBef>
              <a:buFontTx/>
              <a:buNone/>
            </a:pPr>
            <a:r>
              <a:rPr lang="en-US" altLang="en-US" sz="2800" dirty="0">
                <a:latin typeface="Franklin Gothic Book" panose="020B0503020102020204" pitchFamily="34" charset="0"/>
              </a:rPr>
              <a:t>The reception baseline assessment (RBA) is a short, task-based assessment of your child’s early literacy, communication, language and mathematics skills when they begin school. </a:t>
            </a:r>
            <a:r>
              <a:rPr lang="en-US" altLang="en-US" dirty="0">
                <a:latin typeface="Franklin Gothic Book" panose="020B0503020102020204" pitchFamily="34" charset="0"/>
              </a:rPr>
              <a:t>F</a:t>
            </a:r>
            <a:r>
              <a:rPr lang="en-US" altLang="en-US" sz="2800" dirty="0">
                <a:latin typeface="Franklin Gothic Book" panose="020B0503020102020204" pitchFamily="34" charset="0"/>
              </a:rPr>
              <a:t>rom September 2021, it has been a requirement for all schools. There is no pass mark or score and your child should not </a:t>
            </a:r>
            <a:r>
              <a:rPr lang="en-US" altLang="en-US" sz="2800" dirty="0" err="1">
                <a:latin typeface="Franklin Gothic Book" panose="020B0503020102020204" pitchFamily="34" charset="0"/>
              </a:rPr>
              <a:t>realise</a:t>
            </a:r>
            <a:r>
              <a:rPr lang="en-US" altLang="en-US" sz="2800" dirty="0">
                <a:latin typeface="Franklin Gothic Book" panose="020B0503020102020204" pitchFamily="34" charset="0"/>
              </a:rPr>
              <a:t> they’re doing an assessment.</a:t>
            </a:r>
          </a:p>
          <a:p>
            <a:pPr>
              <a:spcBef>
                <a:spcPct val="0"/>
              </a:spcBef>
              <a:buFontTx/>
              <a:buNone/>
            </a:pPr>
            <a:endParaRPr lang="en-US" altLang="en-US" sz="2800" dirty="0">
              <a:latin typeface="Franklin Gothic Book" panose="020B0503020102020204" pitchFamily="34" charset="0"/>
            </a:endParaRPr>
          </a:p>
          <a:p>
            <a:pPr>
              <a:spcBef>
                <a:spcPct val="0"/>
              </a:spcBef>
              <a:buFontTx/>
              <a:buNone/>
            </a:pPr>
            <a:r>
              <a:rPr lang="en-US" altLang="en-US" sz="2800" b="1" u="sng" dirty="0">
                <a:latin typeface="Franklin Gothic Book" panose="020B0503020102020204" pitchFamily="34" charset="0"/>
              </a:rPr>
              <a:t>What you need to do</a:t>
            </a:r>
          </a:p>
          <a:p>
            <a:pPr>
              <a:spcBef>
                <a:spcPct val="0"/>
              </a:spcBef>
              <a:buFontTx/>
              <a:buNone/>
            </a:pPr>
            <a:r>
              <a:rPr lang="en-US" altLang="en-US" sz="2800" dirty="0">
                <a:latin typeface="Franklin Gothic Book" panose="020B0503020102020204" pitchFamily="34" charset="0"/>
              </a:rPr>
              <a:t>You do not need to do anything. Your child is unlikely to even know that they are doing an assessment when they are completing the tasks.</a:t>
            </a:r>
          </a:p>
          <a:p>
            <a:pPr>
              <a:spcBef>
                <a:spcPct val="0"/>
              </a:spcBef>
              <a:buFontTx/>
              <a:buNone/>
            </a:pPr>
            <a:endParaRPr lang="en-US" altLang="en-US" sz="2800" dirty="0">
              <a:latin typeface="Franklin Gothic Book" panose="020B0503020102020204" pitchFamily="34" charset="0"/>
            </a:endParaRPr>
          </a:p>
          <a:p>
            <a:pPr>
              <a:spcBef>
                <a:spcPct val="0"/>
              </a:spcBef>
              <a:buFontTx/>
              <a:buNone/>
            </a:pPr>
            <a:r>
              <a:rPr lang="en-US" altLang="en-US" sz="2800" dirty="0">
                <a:latin typeface="Franklin Gothic Book" panose="020B0503020102020204" pitchFamily="34" charset="0"/>
              </a:rPr>
              <a:t>The data from the assessment will only be used at school level to measure the progress of the year group from reception to year 6. The data from the assessment, including numerical scores, will not be shared with parents, pupils, teachers, or external bodies, including schools. There will be no published score.</a:t>
            </a:r>
          </a:p>
          <a:p>
            <a:endParaRPr lang="en-GB" dirty="0"/>
          </a:p>
        </p:txBody>
      </p:sp>
    </p:spTree>
    <p:extLst>
      <p:ext uri="{BB962C8B-B14F-4D97-AF65-F5344CB8AC3E}">
        <p14:creationId xmlns:p14="http://schemas.microsoft.com/office/powerpoint/2010/main" val="544265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B6BB42-1781-46A1-8BB3-DF10FAEEA157}"/>
              </a:ext>
            </a:extLst>
          </p:cNvPr>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4" name="Title 3">
            <a:extLst>
              <a:ext uri="{FF2B5EF4-FFF2-40B4-BE49-F238E27FC236}">
                <a16:creationId xmlns:a16="http://schemas.microsoft.com/office/drawing/2014/main" id="{9E0173E4-C798-4078-8A4A-56C8FB77CEE4}"/>
              </a:ext>
            </a:extLst>
          </p:cNvPr>
          <p:cNvSpPr>
            <a:spLocks noGrp="1"/>
          </p:cNvSpPr>
          <p:nvPr>
            <p:ph type="title"/>
          </p:nvPr>
        </p:nvSpPr>
        <p:spPr/>
        <p:txBody>
          <a:bodyPr/>
          <a:lstStyle/>
          <a:p>
            <a:r>
              <a:rPr lang="en-GB" dirty="0"/>
              <a:t>Partnership</a:t>
            </a:r>
          </a:p>
        </p:txBody>
      </p:sp>
      <p:sp>
        <p:nvSpPr>
          <p:cNvPr id="5" name="Text Placeholder 4">
            <a:extLst>
              <a:ext uri="{FF2B5EF4-FFF2-40B4-BE49-F238E27FC236}">
                <a16:creationId xmlns:a16="http://schemas.microsoft.com/office/drawing/2014/main" id="{CE64C547-5378-4FAB-88BF-05587EFA91B9}"/>
              </a:ext>
            </a:extLst>
          </p:cNvPr>
          <p:cNvSpPr>
            <a:spLocks noGrp="1"/>
          </p:cNvSpPr>
          <p:nvPr>
            <p:ph type="body" idx="1"/>
          </p:nvPr>
        </p:nvSpPr>
        <p:spPr>
          <a:xfrm>
            <a:off x="3961075" y="2814221"/>
            <a:ext cx="7319700" cy="3559946"/>
          </a:xfrm>
        </p:spPr>
        <p:txBody>
          <a:bodyPr>
            <a:normAutofit fontScale="70000" lnSpcReduction="20000"/>
          </a:bodyPr>
          <a:lstStyle/>
          <a:p>
            <a:pPr eaLnBrk="1" hangingPunct="1"/>
            <a:r>
              <a:rPr lang="en-GB" altLang="en-US" sz="4000" dirty="0"/>
              <a:t>A good partnership between home and school is essential for children to make the most progress with their education.</a:t>
            </a:r>
          </a:p>
          <a:p>
            <a:pPr eaLnBrk="1" hangingPunct="1"/>
            <a:r>
              <a:rPr lang="en-GB" altLang="en-US" sz="4000" dirty="0"/>
              <a:t>Children only spend 20% of their time in school.</a:t>
            </a:r>
          </a:p>
          <a:p>
            <a:pPr eaLnBrk="1" hangingPunct="1"/>
            <a:r>
              <a:rPr lang="en-GB" altLang="en-US" sz="4000" dirty="0"/>
              <a:t>Parents play the biggest role in their child’s life long learning.</a:t>
            </a:r>
          </a:p>
          <a:p>
            <a:pPr eaLnBrk="1" hangingPunct="1"/>
            <a:r>
              <a:rPr lang="en-GB" altLang="en-US" sz="4000" dirty="0"/>
              <a:t>We value your partnership, working alongside us, to achieve the best start for your children.</a:t>
            </a:r>
            <a:r>
              <a:rPr lang="en-GB" altLang="en-US" sz="4000" i="1" dirty="0"/>
              <a:t> </a:t>
            </a:r>
          </a:p>
          <a:p>
            <a:endParaRPr lang="en-GB" dirty="0"/>
          </a:p>
        </p:txBody>
      </p:sp>
    </p:spTree>
    <p:extLst>
      <p:ext uri="{BB962C8B-B14F-4D97-AF65-F5344CB8AC3E}">
        <p14:creationId xmlns:p14="http://schemas.microsoft.com/office/powerpoint/2010/main" val="260995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6146-4488-4F2F-8CD3-AEB562F51FD1}"/>
              </a:ext>
            </a:extLst>
          </p:cNvPr>
          <p:cNvSpPr>
            <a:spLocks noGrp="1"/>
          </p:cNvSpPr>
          <p:nvPr>
            <p:ph type="title"/>
          </p:nvPr>
        </p:nvSpPr>
        <p:spPr>
          <a:ln w="38100"/>
        </p:spPr>
        <p:style>
          <a:lnRef idx="2">
            <a:schemeClr val="dk1"/>
          </a:lnRef>
          <a:fillRef idx="1">
            <a:schemeClr val="lt1"/>
          </a:fillRef>
          <a:effectRef idx="0">
            <a:schemeClr val="dk1"/>
          </a:effectRef>
          <a:fontRef idx="minor">
            <a:schemeClr val="dk1"/>
          </a:fontRef>
        </p:style>
        <p:txBody>
          <a:bodyPr/>
          <a:lstStyle/>
          <a:p>
            <a:r>
              <a:rPr lang="en-GB" dirty="0">
                <a:solidFill>
                  <a:schemeClr val="accent6">
                    <a:lumMod val="75000"/>
                  </a:schemeClr>
                </a:solidFill>
                <a:hlinkClick r:id="rId2"/>
              </a:rPr>
              <a:t>www.cheswardineschool.org.uk</a:t>
            </a:r>
            <a:endParaRPr lang="en-GB" dirty="0">
              <a:solidFill>
                <a:schemeClr val="accent6">
                  <a:lumMod val="75000"/>
                </a:schemeClr>
              </a:solidFill>
            </a:endParaRPr>
          </a:p>
        </p:txBody>
      </p:sp>
      <p:sp>
        <p:nvSpPr>
          <p:cNvPr id="4" name="Slide Number Placeholder 3">
            <a:extLst>
              <a:ext uri="{FF2B5EF4-FFF2-40B4-BE49-F238E27FC236}">
                <a16:creationId xmlns:a16="http://schemas.microsoft.com/office/drawing/2014/main" id="{24007AC9-97BD-4915-97F1-A7755C5BE63A}"/>
              </a:ext>
            </a:extLst>
          </p:cNvPr>
          <p:cNvSpPr>
            <a:spLocks noGrp="1"/>
          </p:cNvSpPr>
          <p:nvPr>
            <p:ph type="sldNum" sz="quarter" idx="12"/>
          </p:nvPr>
        </p:nvSpPr>
        <p:spPr/>
        <p:txBody>
          <a:bodyPr/>
          <a:lstStyle/>
          <a:p>
            <a:fld id="{98C0CDE5-970C-4CC4-BF43-0DA127E73E82}" type="slidenum">
              <a:rPr lang="en-US" noProof="0" smtClean="0"/>
              <a:t>12</a:t>
            </a:fld>
            <a:endParaRPr lang="en-US" noProof="0" dirty="0"/>
          </a:p>
        </p:txBody>
      </p:sp>
      <p:pic>
        <p:nvPicPr>
          <p:cNvPr id="11" name="Picture 10">
            <a:extLst>
              <a:ext uri="{FF2B5EF4-FFF2-40B4-BE49-F238E27FC236}">
                <a16:creationId xmlns:a16="http://schemas.microsoft.com/office/drawing/2014/main" id="{CB5FFEA4-B0E6-404C-BC8A-4C0BC6A975AF}"/>
              </a:ext>
            </a:extLst>
          </p:cNvPr>
          <p:cNvPicPr>
            <a:picLocks noChangeAspect="1"/>
          </p:cNvPicPr>
          <p:nvPr/>
        </p:nvPicPr>
        <p:blipFill>
          <a:blip r:embed="rId3"/>
          <a:stretch>
            <a:fillRect/>
          </a:stretch>
        </p:blipFill>
        <p:spPr>
          <a:xfrm>
            <a:off x="1553593" y="204186"/>
            <a:ext cx="8886548" cy="4998683"/>
          </a:xfrm>
          <a:prstGeom prst="rect">
            <a:avLst/>
          </a:prstGeom>
        </p:spPr>
      </p:pic>
    </p:spTree>
    <p:extLst>
      <p:ext uri="{BB962C8B-B14F-4D97-AF65-F5344CB8AC3E}">
        <p14:creationId xmlns:p14="http://schemas.microsoft.com/office/powerpoint/2010/main" val="10167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8084D5-54BA-4DDB-8CEA-4F88195C751D}"/>
              </a:ext>
            </a:extLst>
          </p:cNvPr>
          <p:cNvSpPr>
            <a:spLocks noGrp="1"/>
          </p:cNvSpPr>
          <p:nvPr>
            <p:ph type="sldNum" sz="quarter" idx="12"/>
          </p:nvPr>
        </p:nvSpPr>
        <p:spPr/>
        <p:txBody>
          <a:bodyPr/>
          <a:lstStyle/>
          <a:p>
            <a:fld id="{98C0CDE5-970C-4CC4-BF43-0DA127E73E82}" type="slidenum">
              <a:rPr lang="en-US" noProof="0" smtClean="0"/>
              <a:t>13</a:t>
            </a:fld>
            <a:endParaRPr lang="en-US" noProof="0" dirty="0"/>
          </a:p>
        </p:txBody>
      </p:sp>
      <p:sp>
        <p:nvSpPr>
          <p:cNvPr id="4" name="Title 3">
            <a:extLst>
              <a:ext uri="{FF2B5EF4-FFF2-40B4-BE49-F238E27FC236}">
                <a16:creationId xmlns:a16="http://schemas.microsoft.com/office/drawing/2014/main" id="{CF0C18E2-8554-47F1-8AAC-FE2B75657C00}"/>
              </a:ext>
            </a:extLst>
          </p:cNvPr>
          <p:cNvSpPr>
            <a:spLocks noGrp="1"/>
          </p:cNvSpPr>
          <p:nvPr>
            <p:ph type="title"/>
          </p:nvPr>
        </p:nvSpPr>
        <p:spPr/>
        <p:txBody>
          <a:bodyPr/>
          <a:lstStyle/>
          <a:p>
            <a:r>
              <a:rPr lang="en-GB" dirty="0"/>
              <a:t>How to check in on your child</a:t>
            </a:r>
          </a:p>
        </p:txBody>
      </p:sp>
      <p:sp>
        <p:nvSpPr>
          <p:cNvPr id="5" name="Content Placeholder 4">
            <a:extLst>
              <a:ext uri="{FF2B5EF4-FFF2-40B4-BE49-F238E27FC236}">
                <a16:creationId xmlns:a16="http://schemas.microsoft.com/office/drawing/2014/main" id="{7FF64184-525C-436A-8F60-02CB98531937}"/>
              </a:ext>
            </a:extLst>
          </p:cNvPr>
          <p:cNvSpPr>
            <a:spLocks noGrp="1"/>
          </p:cNvSpPr>
          <p:nvPr>
            <p:ph idx="1"/>
          </p:nvPr>
        </p:nvSpPr>
        <p:spPr>
          <a:xfrm>
            <a:off x="2095130" y="1825625"/>
            <a:ext cx="9258670" cy="4592930"/>
          </a:xfrm>
        </p:spPr>
        <p:txBody>
          <a:bodyPr/>
          <a:lstStyle/>
          <a:p>
            <a:pPr marL="0" indent="0" algn="ctr">
              <a:buNone/>
            </a:pPr>
            <a:r>
              <a:rPr lang="en-GB" altLang="ja-JP" sz="2800" dirty="0">
                <a:ea typeface="ＭＳ Ｐゴシック" panose="020B0600070205080204" pitchFamily="34" charset="-128"/>
              </a:rPr>
              <a:t>It is important that staff and parents work together. We really value learning at home, and want you to be part of your child's learning and development.</a:t>
            </a:r>
            <a:br>
              <a:rPr lang="en-GB" altLang="ja-JP" sz="2800" dirty="0">
                <a:ea typeface="ＭＳ Ｐゴシック" panose="020B0600070205080204" pitchFamily="34" charset="-128"/>
              </a:rPr>
            </a:br>
            <a:r>
              <a:rPr lang="en-GB" altLang="ja-JP" sz="2800" dirty="0">
                <a:ea typeface="ＭＳ Ｐゴシック" panose="020B0600070205080204" pitchFamily="34" charset="-128"/>
              </a:rPr>
              <a:t> We want you to feel comfortable about exchanging information and discussing things that will benefit your child.</a:t>
            </a:r>
          </a:p>
          <a:p>
            <a:pPr marL="0" indent="0" algn="ctr">
              <a:buNone/>
            </a:pPr>
            <a:r>
              <a:rPr lang="en-GB" altLang="ja-JP" sz="2800" dirty="0">
                <a:ea typeface="ＭＳ Ｐゴシック" panose="020B0600070205080204" pitchFamily="34" charset="-128"/>
              </a:rPr>
              <a:t> </a:t>
            </a:r>
            <a:br>
              <a:rPr lang="en-GB" altLang="ja-JP" sz="2800" b="1" u="sng" dirty="0">
                <a:ea typeface="ＭＳ Ｐゴシック" panose="020B0600070205080204" pitchFamily="34" charset="-128"/>
              </a:rPr>
            </a:br>
            <a:r>
              <a:rPr lang="en-GB" altLang="ja-JP" sz="2800" b="1" u="sng" dirty="0">
                <a:ea typeface="ＭＳ Ｐゴシック" panose="020B0600070205080204" pitchFamily="34" charset="-128"/>
              </a:rPr>
              <a:t>Class dojo (logins for this will be sent out in September) </a:t>
            </a:r>
            <a:br>
              <a:rPr lang="en-GB" altLang="ja-JP" sz="2800" b="1" u="sng" dirty="0">
                <a:ea typeface="ＭＳ Ｐゴシック" panose="020B0600070205080204" pitchFamily="34" charset="-128"/>
              </a:rPr>
            </a:br>
            <a:r>
              <a:rPr lang="en-GB" altLang="ja-JP" sz="2800" dirty="0">
                <a:ea typeface="ＭＳ Ｐゴシック" panose="020B0600070205080204" pitchFamily="34" charset="-128"/>
              </a:rPr>
              <a:t>Look out for our ‘class story’ updates and you can also send over photos of work done / achievements. Share positive /negative dojos and message teachers.</a:t>
            </a:r>
            <a:endParaRPr lang="en-GB" dirty="0"/>
          </a:p>
        </p:txBody>
      </p:sp>
    </p:spTree>
    <p:extLst>
      <p:ext uri="{BB962C8B-B14F-4D97-AF65-F5344CB8AC3E}">
        <p14:creationId xmlns:p14="http://schemas.microsoft.com/office/powerpoint/2010/main" val="2731274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FFE619-FAA7-4387-A1B4-0C69949C289E}"/>
              </a:ext>
            </a:extLst>
          </p:cNvPr>
          <p:cNvSpPr>
            <a:spLocks noGrp="1"/>
          </p:cNvSpPr>
          <p:nvPr>
            <p:ph type="sldNum" sz="quarter" idx="12"/>
          </p:nvPr>
        </p:nvSpPr>
        <p:spPr/>
        <p:txBody>
          <a:bodyPr/>
          <a:lstStyle/>
          <a:p>
            <a:fld id="{98C0CDE5-970C-4CC4-BF43-0DA127E73E82}" type="slidenum">
              <a:rPr lang="en-US" noProof="0" smtClean="0"/>
              <a:t>14</a:t>
            </a:fld>
            <a:endParaRPr lang="en-US" noProof="0" dirty="0"/>
          </a:p>
        </p:txBody>
      </p:sp>
      <p:sp>
        <p:nvSpPr>
          <p:cNvPr id="4" name="Title 3">
            <a:extLst>
              <a:ext uri="{FF2B5EF4-FFF2-40B4-BE49-F238E27FC236}">
                <a16:creationId xmlns:a16="http://schemas.microsoft.com/office/drawing/2014/main" id="{79464C57-4029-46CE-88EC-9CAEE7D96F82}"/>
              </a:ext>
            </a:extLst>
          </p:cNvPr>
          <p:cNvSpPr>
            <a:spLocks noGrp="1"/>
          </p:cNvSpPr>
          <p:nvPr>
            <p:ph type="title"/>
          </p:nvPr>
        </p:nvSpPr>
        <p:spPr/>
        <p:txBody>
          <a:bodyPr/>
          <a:lstStyle/>
          <a:p>
            <a:r>
              <a:rPr lang="en-GB" dirty="0"/>
              <a:t>Alternative communication</a:t>
            </a:r>
          </a:p>
        </p:txBody>
      </p:sp>
      <p:sp>
        <p:nvSpPr>
          <p:cNvPr id="5" name="Content Placeholder 4">
            <a:extLst>
              <a:ext uri="{FF2B5EF4-FFF2-40B4-BE49-F238E27FC236}">
                <a16:creationId xmlns:a16="http://schemas.microsoft.com/office/drawing/2014/main" id="{6C976EF5-7262-4002-A5AB-1F72E5F7F832}"/>
              </a:ext>
            </a:extLst>
          </p:cNvPr>
          <p:cNvSpPr>
            <a:spLocks noGrp="1"/>
          </p:cNvSpPr>
          <p:nvPr>
            <p:ph idx="1"/>
          </p:nvPr>
        </p:nvSpPr>
        <p:spPr>
          <a:xfrm>
            <a:off x="2574524" y="1825625"/>
            <a:ext cx="8779276" cy="3900472"/>
          </a:xfrm>
        </p:spPr>
        <p:txBody>
          <a:bodyPr>
            <a:normAutofit fontScale="92500" lnSpcReduction="10000"/>
          </a:bodyPr>
          <a:lstStyle/>
          <a:p>
            <a:pPr>
              <a:defRPr/>
            </a:pPr>
            <a:r>
              <a:rPr lang="en-GB" altLang="ja-JP" sz="2800" b="1" u="sng" dirty="0">
                <a:latin typeface="+mj-lt"/>
                <a:ea typeface="MS PGothic" panose="020B0600070205080204" pitchFamily="34" charset="-128"/>
              </a:rPr>
              <a:t>School website </a:t>
            </a:r>
            <a:br>
              <a:rPr lang="en-GB" altLang="ja-JP" sz="2800" b="1" u="sng" dirty="0">
                <a:latin typeface="+mj-lt"/>
                <a:ea typeface="MS PGothic" panose="020B0600070205080204" pitchFamily="34" charset="-128"/>
              </a:rPr>
            </a:br>
            <a:r>
              <a:rPr lang="en-GB" altLang="ja-JP" sz="2800" dirty="0">
                <a:latin typeface="+mj-lt"/>
                <a:ea typeface="MS PGothic" panose="020B0600070205080204" pitchFamily="34" charset="-128"/>
              </a:rPr>
              <a:t>Photos, letters, information, policies etc </a:t>
            </a:r>
          </a:p>
          <a:p>
            <a:pPr>
              <a:defRPr/>
            </a:pPr>
            <a:endParaRPr lang="en-GB" altLang="ja-JP" sz="2800" dirty="0">
              <a:latin typeface="+mj-lt"/>
              <a:ea typeface="MS PGothic" panose="020B0600070205080204" pitchFamily="34" charset="-128"/>
            </a:endParaRPr>
          </a:p>
          <a:p>
            <a:pPr>
              <a:defRPr/>
            </a:pPr>
            <a:r>
              <a:rPr lang="en-GB" altLang="ja-JP" sz="2800" b="1" u="sng" dirty="0">
                <a:latin typeface="+mj-lt"/>
                <a:ea typeface="MS PGothic" panose="020B0600070205080204" pitchFamily="34" charset="-128"/>
              </a:rPr>
              <a:t>Share learning at home</a:t>
            </a:r>
            <a:br>
              <a:rPr lang="en-GB" altLang="ja-JP" sz="2800" b="1" u="sng" dirty="0">
                <a:latin typeface="+mj-lt"/>
                <a:ea typeface="MS PGothic" panose="020B0600070205080204" pitchFamily="34" charset="-128"/>
              </a:rPr>
            </a:br>
            <a:r>
              <a:rPr lang="en-GB" altLang="ja-JP" sz="2800" dirty="0">
                <a:latin typeface="+mj-lt"/>
                <a:ea typeface="MS PGothic" panose="020B0600070205080204" pitchFamily="34" charset="-128"/>
              </a:rPr>
              <a:t>Bring in any work done at home- children love to share this</a:t>
            </a:r>
          </a:p>
          <a:p>
            <a:pPr>
              <a:defRPr/>
            </a:pPr>
            <a:endParaRPr lang="en-GB" altLang="ja-JP" sz="2800" dirty="0">
              <a:latin typeface="+mj-lt"/>
              <a:ea typeface="MS PGothic" panose="020B0600070205080204" pitchFamily="34" charset="-128"/>
            </a:endParaRPr>
          </a:p>
          <a:p>
            <a:pPr>
              <a:defRPr/>
            </a:pPr>
            <a:r>
              <a:rPr lang="en-GB" altLang="ja-JP" sz="2800" b="1" u="sng" dirty="0">
                <a:latin typeface="+mj-lt"/>
                <a:ea typeface="MS PGothic" panose="020B0600070205080204" pitchFamily="34" charset="-128"/>
              </a:rPr>
              <a:t>Email / contact me</a:t>
            </a:r>
            <a:br>
              <a:rPr lang="en-GB" altLang="ja-JP" sz="2800" b="1" u="sng" dirty="0">
                <a:latin typeface="+mj-lt"/>
                <a:ea typeface="MS PGothic" panose="020B0600070205080204" pitchFamily="34" charset="-128"/>
              </a:rPr>
            </a:br>
            <a:r>
              <a:rPr lang="en-GB" altLang="ja-JP" b="1" u="sng" dirty="0">
                <a:latin typeface="+mj-lt"/>
                <a:ea typeface="MS PGothic" panose="020B0600070205080204" pitchFamily="34" charset="-128"/>
              </a:rPr>
              <a:t>admin</a:t>
            </a:r>
            <a:r>
              <a:rPr lang="en-GB" altLang="ja-JP" sz="2800" b="1" u="sng" dirty="0">
                <a:latin typeface="+mj-lt"/>
                <a:ea typeface="MS PGothic" panose="020B0600070205080204" pitchFamily="34" charset="-128"/>
              </a:rPr>
              <a:t>@cheswardine.shropshire.sch.uk</a:t>
            </a:r>
            <a:r>
              <a:rPr lang="en-GB" altLang="ja-JP" sz="2800" dirty="0">
                <a:latin typeface="+mj-lt"/>
                <a:ea typeface="MS PGothic" panose="020B0600070205080204" pitchFamily="34" charset="-128"/>
              </a:rPr>
              <a:t> </a:t>
            </a:r>
          </a:p>
          <a:p>
            <a:pPr>
              <a:defRPr/>
            </a:pPr>
            <a:r>
              <a:rPr lang="en-GB" altLang="ja-JP" sz="2800" dirty="0">
                <a:latin typeface="+mj-lt"/>
                <a:ea typeface="MS PGothic" panose="020B0600070205080204" pitchFamily="34" charset="-128"/>
              </a:rPr>
              <a:t>Or ring school and we will get back to you ASAP</a:t>
            </a:r>
          </a:p>
          <a:p>
            <a:endParaRPr lang="en-GB" dirty="0"/>
          </a:p>
        </p:txBody>
      </p:sp>
    </p:spTree>
    <p:extLst>
      <p:ext uri="{BB962C8B-B14F-4D97-AF65-F5344CB8AC3E}">
        <p14:creationId xmlns:p14="http://schemas.microsoft.com/office/powerpoint/2010/main" val="1292211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B25F26-DF83-4FD4-B69E-0372DF842028}"/>
              </a:ext>
            </a:extLst>
          </p:cNvPr>
          <p:cNvSpPr>
            <a:spLocks noGrp="1"/>
          </p:cNvSpPr>
          <p:nvPr>
            <p:ph type="sldNum" sz="quarter" idx="12"/>
          </p:nvPr>
        </p:nvSpPr>
        <p:spPr/>
        <p:txBody>
          <a:bodyPr/>
          <a:lstStyle/>
          <a:p>
            <a:fld id="{98C0CDE5-970C-4CC4-BF43-0DA127E73E82}" type="slidenum">
              <a:rPr lang="en-US" noProof="0" smtClean="0"/>
              <a:t>15</a:t>
            </a:fld>
            <a:endParaRPr lang="en-US" noProof="0" dirty="0"/>
          </a:p>
        </p:txBody>
      </p:sp>
      <p:sp>
        <p:nvSpPr>
          <p:cNvPr id="4" name="Title 3">
            <a:extLst>
              <a:ext uri="{FF2B5EF4-FFF2-40B4-BE49-F238E27FC236}">
                <a16:creationId xmlns:a16="http://schemas.microsoft.com/office/drawing/2014/main" id="{155A2779-C5FA-4FF7-B2AE-F0E7A46E38B6}"/>
              </a:ext>
            </a:extLst>
          </p:cNvPr>
          <p:cNvSpPr>
            <a:spLocks noGrp="1"/>
          </p:cNvSpPr>
          <p:nvPr>
            <p:ph type="title"/>
          </p:nvPr>
        </p:nvSpPr>
        <p:spPr/>
        <p:txBody>
          <a:bodyPr/>
          <a:lstStyle/>
          <a:p>
            <a:r>
              <a:rPr lang="en-GB" dirty="0"/>
              <a:t>The first few weeks</a:t>
            </a:r>
          </a:p>
        </p:txBody>
      </p:sp>
      <p:sp>
        <p:nvSpPr>
          <p:cNvPr id="5" name="Content Placeholder 4">
            <a:extLst>
              <a:ext uri="{FF2B5EF4-FFF2-40B4-BE49-F238E27FC236}">
                <a16:creationId xmlns:a16="http://schemas.microsoft.com/office/drawing/2014/main" id="{9D90E5A3-5FD9-4C7F-A00F-BEFA46E4791A}"/>
              </a:ext>
            </a:extLst>
          </p:cNvPr>
          <p:cNvSpPr>
            <a:spLocks noGrp="1"/>
          </p:cNvSpPr>
          <p:nvPr>
            <p:ph sz="half" idx="1"/>
          </p:nvPr>
        </p:nvSpPr>
        <p:spPr>
          <a:xfrm>
            <a:off x="603683" y="1803585"/>
            <a:ext cx="5832628" cy="4748136"/>
          </a:xfrm>
        </p:spPr>
        <p:txBody>
          <a:bodyPr>
            <a:normAutofit fontScale="85000" lnSpcReduction="20000"/>
          </a:bodyPr>
          <a:lstStyle/>
          <a:p>
            <a:pPr algn="ctr" eaLnBrk="1" hangingPunct="1">
              <a:lnSpc>
                <a:spcPct val="120000"/>
              </a:lnSpc>
              <a:buFont typeface="Wingdings" panose="05000000000000000000" pitchFamily="2" charset="2"/>
              <a:buNone/>
            </a:pPr>
            <a:r>
              <a:rPr lang="en-GB" altLang="en-US" sz="2800" dirty="0">
                <a:solidFill>
                  <a:schemeClr val="accent4">
                    <a:lumMod val="50000"/>
                  </a:schemeClr>
                </a:solidFill>
              </a:rPr>
              <a:t>We will find out what the children already know and can do and use this information to help us develop exciting, purposeful learning experiences.</a:t>
            </a:r>
          </a:p>
          <a:p>
            <a:pPr eaLnBrk="1" hangingPunct="1">
              <a:lnSpc>
                <a:spcPct val="120000"/>
              </a:lnSpc>
              <a:buFont typeface="Wingdings" panose="05000000000000000000" pitchFamily="2" charset="2"/>
              <a:buNone/>
            </a:pPr>
            <a:endParaRPr lang="en-GB" altLang="en-US" sz="2800" i="1" dirty="0">
              <a:solidFill>
                <a:schemeClr val="accent4">
                  <a:lumMod val="50000"/>
                </a:schemeClr>
              </a:solidFill>
            </a:endParaRPr>
          </a:p>
          <a:p>
            <a:pPr eaLnBrk="1" hangingPunct="1">
              <a:lnSpc>
                <a:spcPct val="120000"/>
              </a:lnSpc>
              <a:buFont typeface="Wingdings" panose="05000000000000000000" pitchFamily="2" charset="2"/>
              <a:buNone/>
            </a:pPr>
            <a:endParaRPr lang="en-GB" altLang="en-US" sz="2800" i="1" dirty="0">
              <a:solidFill>
                <a:schemeClr val="accent4">
                  <a:lumMod val="50000"/>
                </a:schemeClr>
              </a:solidFill>
            </a:endParaRPr>
          </a:p>
          <a:p>
            <a:pPr algn="ctr" eaLnBrk="1" hangingPunct="1">
              <a:lnSpc>
                <a:spcPct val="120000"/>
              </a:lnSpc>
              <a:buFontTx/>
              <a:buNone/>
            </a:pPr>
            <a:r>
              <a:rPr lang="en-GB" altLang="en-US" sz="2800" i="1" dirty="0">
                <a:solidFill>
                  <a:schemeClr val="accent4">
                    <a:lumMod val="50000"/>
                  </a:schemeClr>
                </a:solidFill>
              </a:rPr>
              <a:t>      </a:t>
            </a:r>
            <a:r>
              <a:rPr lang="en-GB" altLang="en-US" sz="2800" dirty="0">
                <a:solidFill>
                  <a:schemeClr val="accent4">
                    <a:lumMod val="50000"/>
                  </a:schemeClr>
                </a:solidFill>
              </a:rPr>
              <a:t>If you ever have any concerns or queries</a:t>
            </a:r>
          </a:p>
          <a:p>
            <a:pPr algn="ctr" eaLnBrk="1" hangingPunct="1">
              <a:lnSpc>
                <a:spcPct val="120000"/>
              </a:lnSpc>
              <a:buFontTx/>
              <a:buNone/>
            </a:pPr>
            <a:r>
              <a:rPr lang="en-GB" altLang="en-US" sz="2800" dirty="0">
                <a:solidFill>
                  <a:schemeClr val="accent4">
                    <a:lumMod val="50000"/>
                  </a:schemeClr>
                </a:solidFill>
              </a:rPr>
              <a:t> please do not hesitate to speak to a member </a:t>
            </a:r>
          </a:p>
          <a:p>
            <a:pPr algn="ctr" eaLnBrk="1" hangingPunct="1">
              <a:lnSpc>
                <a:spcPct val="120000"/>
              </a:lnSpc>
              <a:buFontTx/>
              <a:buNone/>
            </a:pPr>
            <a:r>
              <a:rPr lang="en-GB" altLang="en-US" sz="2800" dirty="0">
                <a:solidFill>
                  <a:schemeClr val="accent4">
                    <a:lumMod val="50000"/>
                  </a:schemeClr>
                </a:solidFill>
              </a:rPr>
              <a:t>of staff. </a:t>
            </a:r>
          </a:p>
          <a:p>
            <a:endParaRPr lang="en-GB" dirty="0"/>
          </a:p>
        </p:txBody>
      </p:sp>
      <p:sp>
        <p:nvSpPr>
          <p:cNvPr id="6" name="Content Placeholder 5">
            <a:extLst>
              <a:ext uri="{FF2B5EF4-FFF2-40B4-BE49-F238E27FC236}">
                <a16:creationId xmlns:a16="http://schemas.microsoft.com/office/drawing/2014/main" id="{5217C515-4B91-42DE-B8DE-EB74AB5FAA53}"/>
              </a:ext>
            </a:extLst>
          </p:cNvPr>
          <p:cNvSpPr>
            <a:spLocks noGrp="1"/>
          </p:cNvSpPr>
          <p:nvPr>
            <p:ph sz="half" idx="2"/>
          </p:nvPr>
        </p:nvSpPr>
        <p:spPr>
          <a:xfrm>
            <a:off x="6731493" y="1803585"/>
            <a:ext cx="4232429" cy="3500977"/>
          </a:xfrm>
        </p:spPr>
        <p:style>
          <a:lnRef idx="2">
            <a:schemeClr val="accent6"/>
          </a:lnRef>
          <a:fillRef idx="1">
            <a:schemeClr val="lt1"/>
          </a:fillRef>
          <a:effectRef idx="0">
            <a:schemeClr val="accent6"/>
          </a:effectRef>
          <a:fontRef idx="minor">
            <a:schemeClr val="dk1"/>
          </a:fontRef>
        </p:style>
        <p:txBody>
          <a:bodyPr/>
          <a:lstStyle/>
          <a:p>
            <a:pPr marL="0" indent="0">
              <a:buNone/>
            </a:pPr>
            <a:r>
              <a:rPr lang="en-GB" dirty="0">
                <a:solidFill>
                  <a:schemeClr val="accent4">
                    <a:lumMod val="50000"/>
                  </a:schemeClr>
                </a:solidFill>
              </a:rPr>
              <a:t>Autumn Term Focus</a:t>
            </a:r>
          </a:p>
          <a:p>
            <a:r>
              <a:rPr lang="en-GB" altLang="en-US" dirty="0">
                <a:solidFill>
                  <a:schemeClr val="accent4">
                    <a:lumMod val="50000"/>
                  </a:schemeClr>
                </a:solidFill>
                <a:latin typeface="Calibri" panose="020F0502020204030204" pitchFamily="34" charset="0"/>
              </a:rPr>
              <a:t>Settling in</a:t>
            </a:r>
          </a:p>
          <a:p>
            <a:r>
              <a:rPr lang="en-GB" altLang="en-US" dirty="0">
                <a:solidFill>
                  <a:schemeClr val="accent4">
                    <a:lumMod val="50000"/>
                  </a:schemeClr>
                </a:solidFill>
                <a:latin typeface="Calibri" panose="020F0502020204030204" pitchFamily="34" charset="0"/>
              </a:rPr>
              <a:t>Personal/social skills</a:t>
            </a:r>
          </a:p>
          <a:p>
            <a:r>
              <a:rPr lang="en-GB" altLang="en-US" dirty="0">
                <a:solidFill>
                  <a:schemeClr val="accent4">
                    <a:lumMod val="50000"/>
                  </a:schemeClr>
                </a:solidFill>
                <a:latin typeface="Calibri" panose="020F0502020204030204" pitchFamily="34" charset="0"/>
              </a:rPr>
              <a:t>School routines and expectations</a:t>
            </a:r>
          </a:p>
          <a:p>
            <a:r>
              <a:rPr lang="en-GB" altLang="en-US" dirty="0">
                <a:solidFill>
                  <a:schemeClr val="accent4">
                    <a:lumMod val="50000"/>
                  </a:schemeClr>
                </a:solidFill>
                <a:latin typeface="Calibri" panose="020F0502020204030204" pitchFamily="34" charset="0"/>
              </a:rPr>
              <a:t>Developing independence</a:t>
            </a:r>
          </a:p>
          <a:p>
            <a:r>
              <a:rPr lang="en-GB" altLang="en-US" dirty="0">
                <a:solidFill>
                  <a:schemeClr val="accent4">
                    <a:lumMod val="50000"/>
                  </a:schemeClr>
                </a:solidFill>
                <a:latin typeface="Calibri" panose="020F0502020204030204" pitchFamily="34" charset="0"/>
              </a:rPr>
              <a:t>Baseline Assessment</a:t>
            </a:r>
          </a:p>
          <a:p>
            <a:pPr marL="0" indent="0">
              <a:buNone/>
            </a:pPr>
            <a:endParaRPr lang="en-GB" dirty="0">
              <a:solidFill>
                <a:schemeClr val="accent4">
                  <a:lumMod val="50000"/>
                </a:schemeClr>
              </a:solidFill>
            </a:endParaRPr>
          </a:p>
        </p:txBody>
      </p:sp>
    </p:spTree>
    <p:extLst>
      <p:ext uri="{BB962C8B-B14F-4D97-AF65-F5344CB8AC3E}">
        <p14:creationId xmlns:p14="http://schemas.microsoft.com/office/powerpoint/2010/main" val="1770824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02F2B7-F111-49B7-8198-52ECEF996E21}"/>
              </a:ext>
            </a:extLst>
          </p:cNvPr>
          <p:cNvSpPr>
            <a:spLocks noGrp="1"/>
          </p:cNvSpPr>
          <p:nvPr>
            <p:ph type="sldNum" sz="quarter" idx="12"/>
          </p:nvPr>
        </p:nvSpPr>
        <p:spPr/>
        <p:txBody>
          <a:bodyPr/>
          <a:lstStyle/>
          <a:p>
            <a:fld id="{98C0CDE5-970C-4CC4-BF43-0DA127E73E82}" type="slidenum">
              <a:rPr lang="en-US" noProof="0" smtClean="0"/>
              <a:t>16</a:t>
            </a:fld>
            <a:endParaRPr lang="en-US" noProof="0" dirty="0"/>
          </a:p>
        </p:txBody>
      </p:sp>
      <p:sp>
        <p:nvSpPr>
          <p:cNvPr id="4" name="Title 3">
            <a:extLst>
              <a:ext uri="{FF2B5EF4-FFF2-40B4-BE49-F238E27FC236}">
                <a16:creationId xmlns:a16="http://schemas.microsoft.com/office/drawing/2014/main" id="{7EFF55DF-B069-43AD-9B12-20A876FF925A}"/>
              </a:ext>
            </a:extLst>
          </p:cNvPr>
          <p:cNvSpPr>
            <a:spLocks noGrp="1"/>
          </p:cNvSpPr>
          <p:nvPr>
            <p:ph type="title"/>
          </p:nvPr>
        </p:nvSpPr>
        <p:spPr/>
        <p:txBody>
          <a:bodyPr/>
          <a:lstStyle/>
          <a:p>
            <a:r>
              <a:rPr lang="en-GB" dirty="0"/>
              <a:t>School Uniform</a:t>
            </a:r>
          </a:p>
        </p:txBody>
      </p:sp>
      <p:sp>
        <p:nvSpPr>
          <p:cNvPr id="5" name="Content Placeholder 4">
            <a:extLst>
              <a:ext uri="{FF2B5EF4-FFF2-40B4-BE49-F238E27FC236}">
                <a16:creationId xmlns:a16="http://schemas.microsoft.com/office/drawing/2014/main" id="{7048BDEE-DC56-4950-B76F-69BD7A096BD3}"/>
              </a:ext>
            </a:extLst>
          </p:cNvPr>
          <p:cNvSpPr>
            <a:spLocks noGrp="1"/>
          </p:cNvSpPr>
          <p:nvPr>
            <p:ph idx="1"/>
          </p:nvPr>
        </p:nvSpPr>
        <p:spPr>
          <a:xfrm>
            <a:off x="1367161" y="1748901"/>
            <a:ext cx="9596761" cy="4785064"/>
          </a:xfrm>
        </p:spPr>
        <p:txBody>
          <a:bodyPr>
            <a:normAutofit fontScale="77500" lnSpcReduction="20000"/>
          </a:bodyPr>
          <a:lstStyle/>
          <a:p>
            <a:pPr marL="0" indent="0" algn="ctr">
              <a:buFontTx/>
              <a:buNone/>
              <a:defRPr/>
            </a:pPr>
            <a:r>
              <a:rPr lang="en-GB" altLang="en-US" sz="3200" dirty="0"/>
              <a:t>Please ensure that your child’s name is in all items of clothing, including shoes! </a:t>
            </a:r>
          </a:p>
          <a:p>
            <a:pPr marL="0" indent="0" algn="ctr" eaLnBrk="1" hangingPunct="1">
              <a:spcBef>
                <a:spcPct val="50000"/>
              </a:spcBef>
              <a:defRPr/>
            </a:pPr>
            <a:r>
              <a:rPr lang="en-GB" altLang="en-US" sz="2800" kern="0" dirty="0">
                <a:solidFill>
                  <a:srgbClr val="000000"/>
                </a:solidFill>
                <a:latin typeface="+mj-lt"/>
                <a:ea typeface="Verdana" panose="020B0604030504040204" pitchFamily="34" charset="0"/>
                <a:cs typeface="Verdana" panose="020B0604030504040204" pitchFamily="34" charset="0"/>
              </a:rPr>
              <a:t>Blue jumper/cardigan</a:t>
            </a:r>
          </a:p>
          <a:p>
            <a:pPr marL="0" indent="0" algn="ctr" eaLnBrk="1" hangingPunct="1">
              <a:spcBef>
                <a:spcPct val="50000"/>
              </a:spcBef>
              <a:defRPr/>
            </a:pPr>
            <a:r>
              <a:rPr lang="en-GB" altLang="en-US" sz="2800" kern="0" dirty="0">
                <a:latin typeface="+mj-lt"/>
                <a:ea typeface="Verdana" panose="020B0604030504040204" pitchFamily="34" charset="0"/>
                <a:cs typeface="Verdana" panose="020B0604030504040204" pitchFamily="34" charset="0"/>
              </a:rPr>
              <a:t>Grey or black trousers/skirt</a:t>
            </a:r>
          </a:p>
          <a:p>
            <a:pPr marL="0" indent="0" algn="ctr" eaLnBrk="1" hangingPunct="1">
              <a:spcBef>
                <a:spcPct val="50000"/>
              </a:spcBef>
              <a:defRPr/>
            </a:pPr>
            <a:r>
              <a:rPr lang="en-GB" altLang="en-US" sz="2800" kern="0" dirty="0">
                <a:latin typeface="+mj-lt"/>
                <a:ea typeface="Verdana" panose="020B0604030504040204" pitchFamily="34" charset="0"/>
                <a:cs typeface="Verdana" panose="020B0604030504040204" pitchFamily="34" charset="0"/>
              </a:rPr>
              <a:t>Grey or black shorts or blue gingham style dress in Summer</a:t>
            </a:r>
          </a:p>
          <a:p>
            <a:pPr marL="0" indent="0" algn="ctr" eaLnBrk="1" hangingPunct="1">
              <a:spcBef>
                <a:spcPct val="50000"/>
              </a:spcBef>
              <a:defRPr/>
            </a:pPr>
            <a:r>
              <a:rPr lang="en-GB" altLang="en-US" sz="2800" kern="0" dirty="0">
                <a:solidFill>
                  <a:srgbClr val="000000"/>
                </a:solidFill>
                <a:latin typeface="+mj-lt"/>
                <a:ea typeface="Verdana" panose="020B0604030504040204" pitchFamily="34" charset="0"/>
                <a:cs typeface="Verdana" panose="020B0604030504040204" pitchFamily="34" charset="0"/>
              </a:rPr>
              <a:t>Sensible black shoes (without laces unless your child can do them up independently)</a:t>
            </a:r>
          </a:p>
          <a:p>
            <a:pPr marL="0" indent="0" algn="ctr" eaLnBrk="1" hangingPunct="1">
              <a:spcBef>
                <a:spcPct val="50000"/>
              </a:spcBef>
              <a:defRPr/>
            </a:pPr>
            <a:r>
              <a:rPr lang="en-GB" altLang="en-US" sz="2800" kern="0" dirty="0">
                <a:solidFill>
                  <a:srgbClr val="000000"/>
                </a:solidFill>
                <a:latin typeface="+mj-lt"/>
                <a:ea typeface="Verdana" panose="020B0604030504040204" pitchFamily="34" charset="0"/>
                <a:cs typeface="Verdana" panose="020B0604030504040204" pitchFamily="34" charset="0"/>
              </a:rPr>
              <a:t>Warm and waterproof coats (we take the children outside in all weathers throughout the year)</a:t>
            </a:r>
          </a:p>
          <a:p>
            <a:pPr algn="ctr">
              <a:spcBef>
                <a:spcPct val="50000"/>
              </a:spcBef>
              <a:defRPr/>
            </a:pPr>
            <a:r>
              <a:rPr lang="en-GB" altLang="en-US" sz="2800" kern="0" dirty="0">
                <a:solidFill>
                  <a:srgbClr val="000000"/>
                </a:solidFill>
                <a:latin typeface="+mj-lt"/>
                <a:ea typeface="Verdana" panose="020B0604030504040204" pitchFamily="34" charset="0"/>
                <a:cs typeface="Verdana" panose="020B0604030504040204" pitchFamily="34" charset="0"/>
              </a:rPr>
              <a:t>Book bag</a:t>
            </a:r>
          </a:p>
          <a:p>
            <a:pPr algn="ctr">
              <a:spcBef>
                <a:spcPct val="50000"/>
              </a:spcBef>
              <a:defRPr/>
            </a:pPr>
            <a:r>
              <a:rPr lang="en-GB" altLang="en-US" sz="2800" kern="0" dirty="0">
                <a:solidFill>
                  <a:srgbClr val="000000"/>
                </a:solidFill>
                <a:latin typeface="+mj-lt"/>
                <a:ea typeface="Verdana" panose="020B0604030504040204" pitchFamily="34" charset="0"/>
                <a:cs typeface="Verdana" panose="020B0604030504040204" pitchFamily="34" charset="0"/>
              </a:rPr>
              <a:t>Packed lunch box if required</a:t>
            </a:r>
            <a:endParaRPr lang="en-GB" altLang="en-US" sz="3200" dirty="0"/>
          </a:p>
          <a:p>
            <a:pPr marL="0" indent="0" algn="ctr">
              <a:buFontTx/>
              <a:buNone/>
              <a:defRPr/>
            </a:pPr>
            <a:r>
              <a:rPr lang="en-GB" altLang="en-US" sz="3200" dirty="0"/>
              <a:t>Your child will be taking part in lots of interesting and sometimes messy experiences, so may come home dirty! It is all part of the fun! </a:t>
            </a:r>
          </a:p>
          <a:p>
            <a:pPr marL="0" indent="0">
              <a:buNone/>
            </a:pPr>
            <a:endParaRPr lang="en-GB" dirty="0"/>
          </a:p>
        </p:txBody>
      </p:sp>
      <p:sp>
        <p:nvSpPr>
          <p:cNvPr id="6" name="TextBox 5">
            <a:extLst>
              <a:ext uri="{FF2B5EF4-FFF2-40B4-BE49-F238E27FC236}">
                <a16:creationId xmlns:a16="http://schemas.microsoft.com/office/drawing/2014/main" id="{0BA09589-7D8D-4650-8FBA-C1BED55C6604}"/>
              </a:ext>
            </a:extLst>
          </p:cNvPr>
          <p:cNvSpPr txBox="1"/>
          <p:nvPr/>
        </p:nvSpPr>
        <p:spPr>
          <a:xfrm>
            <a:off x="4594967" y="1216241"/>
            <a:ext cx="7372978" cy="369332"/>
          </a:xfrm>
          <a:prstGeom prst="rect">
            <a:avLst/>
          </a:prstGeom>
          <a:noFill/>
        </p:spPr>
        <p:txBody>
          <a:bodyPr wrap="square" rtlCol="0">
            <a:spAutoFit/>
          </a:bodyPr>
          <a:lstStyle/>
          <a:p>
            <a:r>
              <a:rPr lang="en-GB" b="0" i="0" u="sng" dirty="0">
                <a:solidFill>
                  <a:schemeClr val="accent2"/>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https://www.schooltrends.co.uk/uniform/CheswardinePrimarySchoolTF92RU</a:t>
            </a:r>
            <a:endParaRPr lang="en-GB" dirty="0">
              <a:solidFill>
                <a:schemeClr val="accent2"/>
              </a:solidFill>
            </a:endParaRPr>
          </a:p>
        </p:txBody>
      </p:sp>
    </p:spTree>
    <p:extLst>
      <p:ext uri="{BB962C8B-B14F-4D97-AF65-F5344CB8AC3E}">
        <p14:creationId xmlns:p14="http://schemas.microsoft.com/office/powerpoint/2010/main" val="4010199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B39CC2-8755-4A62-B474-E1737C8CDCD2}"/>
              </a:ext>
            </a:extLst>
          </p:cNvPr>
          <p:cNvSpPr>
            <a:spLocks noGrp="1"/>
          </p:cNvSpPr>
          <p:nvPr>
            <p:ph type="sldNum" sz="quarter" idx="12"/>
          </p:nvPr>
        </p:nvSpPr>
        <p:spPr/>
        <p:txBody>
          <a:bodyPr/>
          <a:lstStyle/>
          <a:p>
            <a:fld id="{98C0CDE5-970C-4CC4-BF43-0DA127E73E82}" type="slidenum">
              <a:rPr lang="en-US" noProof="0" smtClean="0"/>
              <a:t>17</a:t>
            </a:fld>
            <a:endParaRPr lang="en-US" noProof="0" dirty="0"/>
          </a:p>
        </p:txBody>
      </p:sp>
      <p:sp>
        <p:nvSpPr>
          <p:cNvPr id="4" name="Title 3">
            <a:extLst>
              <a:ext uri="{FF2B5EF4-FFF2-40B4-BE49-F238E27FC236}">
                <a16:creationId xmlns:a16="http://schemas.microsoft.com/office/drawing/2014/main" id="{E1F3831D-E86F-4E9B-8551-AAC88342FA39}"/>
              </a:ext>
            </a:extLst>
          </p:cNvPr>
          <p:cNvSpPr>
            <a:spLocks noGrp="1"/>
          </p:cNvSpPr>
          <p:nvPr>
            <p:ph type="title"/>
          </p:nvPr>
        </p:nvSpPr>
        <p:spPr/>
        <p:txBody>
          <a:bodyPr/>
          <a:lstStyle/>
          <a:p>
            <a:r>
              <a:rPr lang="en-GB" dirty="0"/>
              <a:t>PE Kit</a:t>
            </a:r>
          </a:p>
        </p:txBody>
      </p:sp>
      <p:sp>
        <p:nvSpPr>
          <p:cNvPr id="5" name="Content Placeholder 4">
            <a:extLst>
              <a:ext uri="{FF2B5EF4-FFF2-40B4-BE49-F238E27FC236}">
                <a16:creationId xmlns:a16="http://schemas.microsoft.com/office/drawing/2014/main" id="{0E1B5522-1765-434D-BD71-1CD860136082}"/>
              </a:ext>
            </a:extLst>
          </p:cNvPr>
          <p:cNvSpPr>
            <a:spLocks noGrp="1"/>
          </p:cNvSpPr>
          <p:nvPr>
            <p:ph idx="1"/>
          </p:nvPr>
        </p:nvSpPr>
        <p:spPr/>
        <p:txBody>
          <a:bodyPr/>
          <a:lstStyle/>
          <a:p>
            <a:pPr marL="0" indent="0" algn="ctr">
              <a:buNone/>
            </a:pPr>
            <a:r>
              <a:rPr lang="en-GB" altLang="en-US" sz="2800" dirty="0">
                <a:latin typeface="+mj-lt"/>
              </a:rPr>
              <a:t>P.E kit must be worn to school on PE days- we will let you know these in September. Please try to encourage children to get changed on their own as much as possible.</a:t>
            </a:r>
          </a:p>
          <a:p>
            <a:pPr marL="0" indent="0" algn="ctr">
              <a:buNone/>
            </a:pPr>
            <a:r>
              <a:rPr lang="en-GB" altLang="en-US" dirty="0">
                <a:latin typeface="+mj-lt"/>
              </a:rPr>
              <a:t>PE Kit </a:t>
            </a:r>
            <a:r>
              <a:rPr lang="en-GB" altLang="en-US" b="1" dirty="0">
                <a:latin typeface="+mj-lt"/>
              </a:rPr>
              <a:t>must be school kit:</a:t>
            </a:r>
          </a:p>
          <a:p>
            <a:pPr algn="ctr"/>
            <a:r>
              <a:rPr lang="en-GB" altLang="en-US" dirty="0">
                <a:latin typeface="+mj-lt"/>
              </a:rPr>
              <a:t>Logo w</a:t>
            </a:r>
            <a:r>
              <a:rPr lang="en-GB" altLang="en-US" sz="2800" dirty="0">
                <a:latin typeface="+mj-lt"/>
              </a:rPr>
              <a:t>hite t-shirt</a:t>
            </a:r>
          </a:p>
          <a:p>
            <a:pPr algn="ctr"/>
            <a:r>
              <a:rPr lang="en-GB" altLang="en-US" dirty="0">
                <a:latin typeface="+mj-lt"/>
              </a:rPr>
              <a:t>Blue shorts</a:t>
            </a:r>
          </a:p>
          <a:p>
            <a:pPr algn="ctr"/>
            <a:r>
              <a:rPr lang="en-GB" altLang="en-US" sz="2800" dirty="0">
                <a:latin typeface="+mj-lt"/>
              </a:rPr>
              <a:t>Blue hooded jumper/fleece available</a:t>
            </a:r>
          </a:p>
          <a:p>
            <a:pPr algn="ctr"/>
            <a:r>
              <a:rPr lang="en-GB" altLang="en-US" dirty="0">
                <a:latin typeface="+mj-lt"/>
              </a:rPr>
              <a:t>Socks</a:t>
            </a:r>
          </a:p>
          <a:p>
            <a:pPr algn="ctr"/>
            <a:r>
              <a:rPr lang="en-GB" altLang="en-US" sz="2800" dirty="0">
                <a:latin typeface="+mj-lt"/>
              </a:rPr>
              <a:t>Trainers</a:t>
            </a:r>
          </a:p>
          <a:p>
            <a:pPr marL="0" indent="0">
              <a:buNone/>
            </a:pPr>
            <a:endParaRPr lang="en-GB" dirty="0"/>
          </a:p>
        </p:txBody>
      </p:sp>
      <p:sp>
        <p:nvSpPr>
          <p:cNvPr id="6" name="TextBox 5">
            <a:extLst>
              <a:ext uri="{FF2B5EF4-FFF2-40B4-BE49-F238E27FC236}">
                <a16:creationId xmlns:a16="http://schemas.microsoft.com/office/drawing/2014/main" id="{149761F9-7E6E-48D5-83DE-DAD70A059887}"/>
              </a:ext>
            </a:extLst>
          </p:cNvPr>
          <p:cNvSpPr txBox="1"/>
          <p:nvPr/>
        </p:nvSpPr>
        <p:spPr>
          <a:xfrm>
            <a:off x="4594967" y="1216241"/>
            <a:ext cx="7372978" cy="369332"/>
          </a:xfrm>
          <a:prstGeom prst="rect">
            <a:avLst/>
          </a:prstGeom>
          <a:noFill/>
        </p:spPr>
        <p:txBody>
          <a:bodyPr wrap="square" rtlCol="0">
            <a:spAutoFit/>
          </a:bodyPr>
          <a:lstStyle/>
          <a:p>
            <a:r>
              <a:rPr lang="en-GB" b="0" i="0" u="sng" dirty="0">
                <a:solidFill>
                  <a:schemeClr val="accent2"/>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https://www.schooltrends.co.uk/uniform/CheswardinePrimarySchoolTF92RU</a:t>
            </a:r>
            <a:endParaRPr lang="en-GB" dirty="0">
              <a:solidFill>
                <a:schemeClr val="accent2"/>
              </a:solidFill>
            </a:endParaRPr>
          </a:p>
        </p:txBody>
      </p:sp>
    </p:spTree>
    <p:extLst>
      <p:ext uri="{BB962C8B-B14F-4D97-AF65-F5344CB8AC3E}">
        <p14:creationId xmlns:p14="http://schemas.microsoft.com/office/powerpoint/2010/main" val="238064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DF3AF2-2EB7-4150-8DCA-254C3F4CD97A}"/>
              </a:ext>
            </a:extLst>
          </p:cNvPr>
          <p:cNvSpPr>
            <a:spLocks noGrp="1"/>
          </p:cNvSpPr>
          <p:nvPr>
            <p:ph type="sldNum" sz="quarter" idx="12"/>
          </p:nvPr>
        </p:nvSpPr>
        <p:spPr/>
        <p:txBody>
          <a:bodyPr/>
          <a:lstStyle/>
          <a:p>
            <a:fld id="{98C0CDE5-970C-4CC4-BF43-0DA127E73E82}" type="slidenum">
              <a:rPr lang="en-US" noProof="0" smtClean="0"/>
              <a:t>18</a:t>
            </a:fld>
            <a:endParaRPr lang="en-US" noProof="0" dirty="0"/>
          </a:p>
        </p:txBody>
      </p:sp>
      <p:sp>
        <p:nvSpPr>
          <p:cNvPr id="4" name="Title 3">
            <a:extLst>
              <a:ext uri="{FF2B5EF4-FFF2-40B4-BE49-F238E27FC236}">
                <a16:creationId xmlns:a16="http://schemas.microsoft.com/office/drawing/2014/main" id="{488E27C4-CD91-4ADA-AE58-2F47F9A20704}"/>
              </a:ext>
            </a:extLst>
          </p:cNvPr>
          <p:cNvSpPr>
            <a:spLocks noGrp="1"/>
          </p:cNvSpPr>
          <p:nvPr>
            <p:ph type="title"/>
          </p:nvPr>
        </p:nvSpPr>
        <p:spPr/>
        <p:txBody>
          <a:bodyPr/>
          <a:lstStyle/>
          <a:p>
            <a:r>
              <a:rPr lang="en-GB" dirty="0"/>
              <a:t>Pupil Premium</a:t>
            </a:r>
          </a:p>
        </p:txBody>
      </p:sp>
      <p:sp>
        <p:nvSpPr>
          <p:cNvPr id="5" name="Content Placeholder 4">
            <a:extLst>
              <a:ext uri="{FF2B5EF4-FFF2-40B4-BE49-F238E27FC236}">
                <a16:creationId xmlns:a16="http://schemas.microsoft.com/office/drawing/2014/main" id="{01311271-554D-493F-9BDA-8EACC529120B}"/>
              </a:ext>
            </a:extLst>
          </p:cNvPr>
          <p:cNvSpPr>
            <a:spLocks noGrp="1"/>
          </p:cNvSpPr>
          <p:nvPr>
            <p:ph idx="1"/>
          </p:nvPr>
        </p:nvSpPr>
        <p:spPr/>
        <p:txBody>
          <a:bodyPr>
            <a:normAutofit fontScale="92500" lnSpcReduction="20000"/>
          </a:bodyPr>
          <a:lstStyle/>
          <a:p>
            <a:pPr>
              <a:defRPr/>
            </a:pPr>
            <a:r>
              <a:rPr lang="en-GB" sz="2800" dirty="0">
                <a:latin typeface="+mj-lt"/>
              </a:rPr>
              <a:t>If you are a low income family your child may be entitled to an extra pot of funding from the Government.</a:t>
            </a:r>
          </a:p>
          <a:p>
            <a:pPr>
              <a:defRPr/>
            </a:pPr>
            <a:r>
              <a:rPr lang="en-GB" sz="2800" dirty="0">
                <a:latin typeface="+mj-lt"/>
              </a:rPr>
              <a:t>We use this money to provide extra support for your child if it is needed – this might take the form of extra phonic sessions, reading with an adult, maths basic skill groups etc.</a:t>
            </a:r>
          </a:p>
          <a:p>
            <a:pPr>
              <a:defRPr/>
            </a:pPr>
            <a:r>
              <a:rPr lang="en-GB" sz="2800" dirty="0">
                <a:latin typeface="+mj-lt"/>
              </a:rPr>
              <a:t>Please check to see if your child qualifies by using the following website: </a:t>
            </a:r>
          </a:p>
          <a:p>
            <a:pPr marL="288000" indent="0">
              <a:buFontTx/>
              <a:buNone/>
              <a:defRPr/>
            </a:pPr>
            <a:r>
              <a:rPr lang="en-GB" sz="2800" dirty="0">
                <a:solidFill>
                  <a:schemeClr val="accent2"/>
                </a:solidFill>
                <a:latin typeface="+mj-lt"/>
              </a:rPr>
              <a:t>https://shropshire.gov.uk/free-school-meals/are-you-eligible-for-free-school-meals/</a:t>
            </a:r>
          </a:p>
          <a:p>
            <a:pPr marL="288000" indent="0">
              <a:buFontTx/>
              <a:buNone/>
              <a:defRPr/>
            </a:pPr>
            <a:endParaRPr lang="en-GB" sz="2800" dirty="0">
              <a:latin typeface="+mj-lt"/>
            </a:endParaRPr>
          </a:p>
          <a:p>
            <a:pPr marL="288000" indent="0" algn="ctr">
              <a:buFontTx/>
              <a:buNone/>
              <a:defRPr/>
            </a:pPr>
            <a:r>
              <a:rPr lang="en-GB" sz="2800" b="1" dirty="0">
                <a:latin typeface="+mj-lt"/>
              </a:rPr>
              <a:t>Please speak to Mrs Smith if you require any further information regarding Pupil Premium</a:t>
            </a:r>
          </a:p>
          <a:p>
            <a:pPr marL="0" indent="0">
              <a:buNone/>
            </a:pPr>
            <a:endParaRPr lang="en-GB" dirty="0"/>
          </a:p>
        </p:txBody>
      </p:sp>
    </p:spTree>
    <p:extLst>
      <p:ext uri="{BB962C8B-B14F-4D97-AF65-F5344CB8AC3E}">
        <p14:creationId xmlns:p14="http://schemas.microsoft.com/office/powerpoint/2010/main" val="174152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F1A456-CD1D-4CB3-8E4D-9BF2E677CB11}"/>
              </a:ext>
            </a:extLst>
          </p:cNvPr>
          <p:cNvSpPr>
            <a:spLocks noGrp="1"/>
          </p:cNvSpPr>
          <p:nvPr>
            <p:ph type="sldNum" sz="quarter" idx="12"/>
          </p:nvPr>
        </p:nvSpPr>
        <p:spPr/>
        <p:txBody>
          <a:bodyPr/>
          <a:lstStyle/>
          <a:p>
            <a:fld id="{98C0CDE5-970C-4CC4-BF43-0DA127E73E82}" type="slidenum">
              <a:rPr lang="en-US" noProof="0" smtClean="0"/>
              <a:t>19</a:t>
            </a:fld>
            <a:endParaRPr lang="en-US" noProof="0" dirty="0"/>
          </a:p>
        </p:txBody>
      </p:sp>
      <p:sp>
        <p:nvSpPr>
          <p:cNvPr id="4" name="Title 3">
            <a:extLst>
              <a:ext uri="{FF2B5EF4-FFF2-40B4-BE49-F238E27FC236}">
                <a16:creationId xmlns:a16="http://schemas.microsoft.com/office/drawing/2014/main" id="{55B6968F-1E12-44F0-BA8F-430EBD0A9F9E}"/>
              </a:ext>
            </a:extLst>
          </p:cNvPr>
          <p:cNvSpPr>
            <a:spLocks noGrp="1"/>
          </p:cNvSpPr>
          <p:nvPr>
            <p:ph type="title"/>
          </p:nvPr>
        </p:nvSpPr>
        <p:spPr/>
        <p:txBody>
          <a:bodyPr/>
          <a:lstStyle/>
          <a:p>
            <a:r>
              <a:rPr lang="en-GB" dirty="0"/>
              <a:t>Reading books</a:t>
            </a:r>
          </a:p>
        </p:txBody>
      </p:sp>
      <p:sp>
        <p:nvSpPr>
          <p:cNvPr id="5" name="Content Placeholder 4">
            <a:extLst>
              <a:ext uri="{FF2B5EF4-FFF2-40B4-BE49-F238E27FC236}">
                <a16:creationId xmlns:a16="http://schemas.microsoft.com/office/drawing/2014/main" id="{DBBB0E2A-D837-45B5-A628-511A75D1D9F1}"/>
              </a:ext>
            </a:extLst>
          </p:cNvPr>
          <p:cNvSpPr>
            <a:spLocks noGrp="1"/>
          </p:cNvSpPr>
          <p:nvPr>
            <p:ph idx="1"/>
          </p:nvPr>
        </p:nvSpPr>
        <p:spPr/>
        <p:txBody>
          <a:bodyPr>
            <a:normAutofit fontScale="92500"/>
          </a:bodyPr>
          <a:lstStyle/>
          <a:p>
            <a:pPr algn="ctr">
              <a:defRPr/>
            </a:pPr>
            <a:r>
              <a:rPr lang="en-GB" altLang="en-US" sz="2800" dirty="0"/>
              <a:t>Children will start off with a sharing book. Once they begin to recognise sounds and are beginning to segment (</a:t>
            </a:r>
            <a:r>
              <a:rPr lang="en-GB" altLang="en-US" dirty="0"/>
              <a:t>F</a:t>
            </a:r>
            <a:r>
              <a:rPr lang="en-GB" altLang="en-US" sz="2800" dirty="0"/>
              <a:t>red talk) and blend, they will be given a reading book to start reading with an adult. </a:t>
            </a:r>
          </a:p>
          <a:p>
            <a:pPr algn="ctr">
              <a:defRPr/>
            </a:pPr>
            <a:endParaRPr lang="en-GB" altLang="en-US" sz="2800" dirty="0"/>
          </a:p>
          <a:p>
            <a:pPr algn="ctr">
              <a:defRPr/>
            </a:pPr>
            <a:r>
              <a:rPr lang="en-GB" altLang="en-US" sz="2800" dirty="0"/>
              <a:t>Children will also move on to blending books and eventually phonics books which will come home for 1 night roughly every 3 days.</a:t>
            </a:r>
          </a:p>
          <a:p>
            <a:pPr marL="0" indent="0" algn="ctr">
              <a:buFontTx/>
              <a:buNone/>
              <a:defRPr/>
            </a:pPr>
            <a:endParaRPr lang="en-GB" altLang="en-US" sz="2800" dirty="0"/>
          </a:p>
          <a:p>
            <a:pPr algn="ctr">
              <a:defRPr/>
            </a:pPr>
            <a:r>
              <a:rPr lang="en-GB" altLang="en-US" sz="2800" dirty="0"/>
              <a:t>Please write in your child's reading record. Children are encouraged to read everyday, it only needs to be a couple of pages!</a:t>
            </a:r>
          </a:p>
        </p:txBody>
      </p:sp>
    </p:spTree>
    <p:extLst>
      <p:ext uri="{BB962C8B-B14F-4D97-AF65-F5344CB8AC3E}">
        <p14:creationId xmlns:p14="http://schemas.microsoft.com/office/powerpoint/2010/main" val="1945138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8891FD-17EB-4A0F-81B5-82EEFE782974}"/>
              </a:ext>
            </a:extLst>
          </p:cNvPr>
          <p:cNvSpPr>
            <a:spLocks noGrp="1"/>
          </p:cNvSpPr>
          <p:nvPr>
            <p:ph type="sldNum" sz="quarter" idx="12"/>
          </p:nvPr>
        </p:nvSpPr>
        <p:spPr/>
        <p:txBody>
          <a:bodyPr/>
          <a:lstStyle/>
          <a:p>
            <a:fld id="{98C0CDE5-970C-4CC4-BF43-0DA127E73E82}" type="slidenum">
              <a:rPr lang="en-US" noProof="0" smtClean="0"/>
              <a:t>2</a:t>
            </a:fld>
            <a:endParaRPr lang="en-US" noProof="0" dirty="0"/>
          </a:p>
        </p:txBody>
      </p:sp>
      <p:sp>
        <p:nvSpPr>
          <p:cNvPr id="4" name="Title 3">
            <a:extLst>
              <a:ext uri="{FF2B5EF4-FFF2-40B4-BE49-F238E27FC236}">
                <a16:creationId xmlns:a16="http://schemas.microsoft.com/office/drawing/2014/main" id="{6287D0E8-6E88-4F6C-BBFE-5EB49DC254C1}"/>
              </a:ext>
            </a:extLst>
          </p:cNvPr>
          <p:cNvSpPr>
            <a:spLocks noGrp="1"/>
          </p:cNvSpPr>
          <p:nvPr>
            <p:ph type="title"/>
          </p:nvPr>
        </p:nvSpPr>
        <p:spPr/>
        <p:txBody>
          <a:bodyPr/>
          <a:lstStyle/>
          <a:p>
            <a:r>
              <a:rPr lang="en-GB" dirty="0"/>
              <a:t>Meet the staff</a:t>
            </a:r>
          </a:p>
        </p:txBody>
      </p:sp>
      <p:sp>
        <p:nvSpPr>
          <p:cNvPr id="5" name="Content Placeholder 4">
            <a:extLst>
              <a:ext uri="{FF2B5EF4-FFF2-40B4-BE49-F238E27FC236}">
                <a16:creationId xmlns:a16="http://schemas.microsoft.com/office/drawing/2014/main" id="{90FF4AF6-B58C-4789-B567-7526119E614A}"/>
              </a:ext>
            </a:extLst>
          </p:cNvPr>
          <p:cNvSpPr>
            <a:spLocks noGrp="1"/>
          </p:cNvSpPr>
          <p:nvPr>
            <p:ph idx="1"/>
          </p:nvPr>
        </p:nvSpPr>
        <p:spPr/>
        <p:txBody>
          <a:bodyPr>
            <a:normAutofit fontScale="92500" lnSpcReduction="10000"/>
          </a:bodyPr>
          <a:lstStyle/>
          <a:p>
            <a:pPr marL="0" indent="0" algn="ctr">
              <a:buNone/>
            </a:pPr>
            <a:r>
              <a:rPr lang="en-US" altLang="en-US" sz="2800" dirty="0"/>
              <a:t>On behalf of everyone here at </a:t>
            </a:r>
            <a:r>
              <a:rPr lang="en-US" altLang="en-US" sz="2800" dirty="0" err="1"/>
              <a:t>Cheswardine</a:t>
            </a:r>
            <a:r>
              <a:rPr lang="en-US" altLang="en-US" sz="2800" dirty="0"/>
              <a:t> Primary and Nursery School, WELCOME to a new and exciting stage in your child’s life.</a:t>
            </a:r>
          </a:p>
          <a:p>
            <a:pPr marL="0" indent="0">
              <a:buNone/>
            </a:pPr>
            <a:endParaRPr lang="en-US" altLang="en-US" sz="2800" dirty="0"/>
          </a:p>
          <a:p>
            <a:pPr marL="0" indent="0" algn="ctr">
              <a:buNone/>
            </a:pPr>
            <a:r>
              <a:rPr lang="en-GB" dirty="0"/>
              <a:t>Mrs Williams – Executive Head Teacher</a:t>
            </a:r>
          </a:p>
          <a:p>
            <a:pPr marL="0" indent="0" algn="ctr">
              <a:buNone/>
            </a:pPr>
            <a:r>
              <a:rPr lang="en-GB" dirty="0"/>
              <a:t>Miss Gray – Class Teacher</a:t>
            </a:r>
          </a:p>
          <a:p>
            <a:pPr marL="0" indent="0" algn="ctr">
              <a:buNone/>
            </a:pPr>
            <a:r>
              <a:rPr lang="en-GB" dirty="0"/>
              <a:t>Mrs Bullock – Class 1 teaching assistant</a:t>
            </a:r>
          </a:p>
          <a:p>
            <a:pPr marL="0" indent="0" algn="ctr">
              <a:buNone/>
            </a:pPr>
            <a:endParaRPr lang="en-GB" dirty="0"/>
          </a:p>
          <a:p>
            <a:pPr marL="0" indent="0" algn="ctr">
              <a:buNone/>
            </a:pPr>
            <a:r>
              <a:rPr lang="en-GB" dirty="0"/>
              <a:t>6 – Year 2 children</a:t>
            </a:r>
          </a:p>
          <a:p>
            <a:pPr marL="0" indent="0" algn="ctr">
              <a:buNone/>
            </a:pPr>
            <a:r>
              <a:rPr lang="en-GB" dirty="0"/>
              <a:t>9 – Year 1 children</a:t>
            </a:r>
          </a:p>
          <a:p>
            <a:pPr marL="0" indent="0" algn="ctr">
              <a:buNone/>
            </a:pPr>
            <a:r>
              <a:rPr lang="en-GB" dirty="0"/>
              <a:t>3 - Reception</a:t>
            </a:r>
          </a:p>
        </p:txBody>
      </p:sp>
    </p:spTree>
    <p:extLst>
      <p:ext uri="{BB962C8B-B14F-4D97-AF65-F5344CB8AC3E}">
        <p14:creationId xmlns:p14="http://schemas.microsoft.com/office/powerpoint/2010/main" val="2723938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AFC87D-AA62-4D75-A0C9-246E9471797A}"/>
              </a:ext>
            </a:extLst>
          </p:cNvPr>
          <p:cNvSpPr>
            <a:spLocks noGrp="1"/>
          </p:cNvSpPr>
          <p:nvPr>
            <p:ph type="sldNum" sz="quarter" idx="12"/>
          </p:nvPr>
        </p:nvSpPr>
        <p:spPr/>
        <p:txBody>
          <a:bodyPr/>
          <a:lstStyle/>
          <a:p>
            <a:fld id="{98C0CDE5-970C-4CC4-BF43-0DA127E73E82}" type="slidenum">
              <a:rPr lang="en-US" noProof="0" smtClean="0"/>
              <a:t>20</a:t>
            </a:fld>
            <a:endParaRPr lang="en-US" noProof="0" dirty="0"/>
          </a:p>
        </p:txBody>
      </p:sp>
      <p:sp>
        <p:nvSpPr>
          <p:cNvPr id="4" name="Title 3">
            <a:extLst>
              <a:ext uri="{FF2B5EF4-FFF2-40B4-BE49-F238E27FC236}">
                <a16:creationId xmlns:a16="http://schemas.microsoft.com/office/drawing/2014/main" id="{3114D28A-38EC-4CE3-B7EE-5C267B1FFAC2}"/>
              </a:ext>
            </a:extLst>
          </p:cNvPr>
          <p:cNvSpPr>
            <a:spLocks noGrp="1"/>
          </p:cNvSpPr>
          <p:nvPr>
            <p:ph type="title"/>
          </p:nvPr>
        </p:nvSpPr>
        <p:spPr/>
        <p:txBody>
          <a:bodyPr/>
          <a:lstStyle/>
          <a:p>
            <a:r>
              <a:rPr lang="en-GB" dirty="0"/>
              <a:t>Routines</a:t>
            </a:r>
          </a:p>
        </p:txBody>
      </p:sp>
      <p:sp>
        <p:nvSpPr>
          <p:cNvPr id="5" name="Text Placeholder 4">
            <a:extLst>
              <a:ext uri="{FF2B5EF4-FFF2-40B4-BE49-F238E27FC236}">
                <a16:creationId xmlns:a16="http://schemas.microsoft.com/office/drawing/2014/main" id="{D9F054B4-8F0F-44E7-96D1-A69423FB05F2}"/>
              </a:ext>
            </a:extLst>
          </p:cNvPr>
          <p:cNvSpPr>
            <a:spLocks noGrp="1"/>
          </p:cNvSpPr>
          <p:nvPr>
            <p:ph type="body" idx="1"/>
          </p:nvPr>
        </p:nvSpPr>
        <p:spPr/>
        <p:txBody>
          <a:bodyPr/>
          <a:lstStyle/>
          <a:p>
            <a:r>
              <a:rPr lang="en-GB" dirty="0"/>
              <a:t>Morning Routines</a:t>
            </a:r>
          </a:p>
        </p:txBody>
      </p:sp>
      <p:sp>
        <p:nvSpPr>
          <p:cNvPr id="6" name="Content Placeholder 5">
            <a:extLst>
              <a:ext uri="{FF2B5EF4-FFF2-40B4-BE49-F238E27FC236}">
                <a16:creationId xmlns:a16="http://schemas.microsoft.com/office/drawing/2014/main" id="{CCA25901-BE4F-43F5-9E39-AB29F219B7F3}"/>
              </a:ext>
            </a:extLst>
          </p:cNvPr>
          <p:cNvSpPr>
            <a:spLocks noGrp="1"/>
          </p:cNvSpPr>
          <p:nvPr>
            <p:ph sz="half" idx="2"/>
          </p:nvPr>
        </p:nvSpPr>
        <p:spPr/>
        <p:txBody>
          <a:bodyPr>
            <a:normAutofit/>
          </a:bodyPr>
          <a:lstStyle/>
          <a:p>
            <a:r>
              <a:rPr lang="en-GB" dirty="0"/>
              <a:t>Please say goodbye to children at the gate.</a:t>
            </a:r>
          </a:p>
          <a:p>
            <a:r>
              <a:rPr lang="en-GB" dirty="0"/>
              <a:t>Children will come in and hang up coats and lunch boxes.</a:t>
            </a:r>
          </a:p>
          <a:p>
            <a:r>
              <a:rPr lang="en-GB" dirty="0"/>
              <a:t>Register will be taken for dinners and attendance </a:t>
            </a:r>
          </a:p>
          <a:p>
            <a:r>
              <a:rPr lang="en-GB" dirty="0"/>
              <a:t>Activities on the carpet or table</a:t>
            </a:r>
          </a:p>
        </p:txBody>
      </p:sp>
      <p:sp>
        <p:nvSpPr>
          <p:cNvPr id="7" name="Text Placeholder 6">
            <a:extLst>
              <a:ext uri="{FF2B5EF4-FFF2-40B4-BE49-F238E27FC236}">
                <a16:creationId xmlns:a16="http://schemas.microsoft.com/office/drawing/2014/main" id="{E9BF2178-62CD-4B7B-BA09-20731BC98EC7}"/>
              </a:ext>
            </a:extLst>
          </p:cNvPr>
          <p:cNvSpPr>
            <a:spLocks noGrp="1"/>
          </p:cNvSpPr>
          <p:nvPr>
            <p:ph type="body" sz="quarter" idx="3"/>
          </p:nvPr>
        </p:nvSpPr>
        <p:spPr/>
        <p:txBody>
          <a:bodyPr/>
          <a:lstStyle/>
          <a:p>
            <a:r>
              <a:rPr lang="en-GB" dirty="0"/>
              <a:t>Afternoon Routines</a:t>
            </a:r>
          </a:p>
        </p:txBody>
      </p:sp>
      <p:sp>
        <p:nvSpPr>
          <p:cNvPr id="8" name="Content Placeholder 7">
            <a:extLst>
              <a:ext uri="{FF2B5EF4-FFF2-40B4-BE49-F238E27FC236}">
                <a16:creationId xmlns:a16="http://schemas.microsoft.com/office/drawing/2014/main" id="{CC678306-CA7B-479F-B1CA-0CF117227E26}"/>
              </a:ext>
            </a:extLst>
          </p:cNvPr>
          <p:cNvSpPr>
            <a:spLocks noGrp="1"/>
          </p:cNvSpPr>
          <p:nvPr>
            <p:ph sz="quarter" idx="4"/>
          </p:nvPr>
        </p:nvSpPr>
        <p:spPr/>
        <p:txBody>
          <a:bodyPr/>
          <a:lstStyle/>
          <a:p>
            <a:r>
              <a:rPr lang="en-GB" dirty="0"/>
              <a:t>Collect from the gate (3:15)</a:t>
            </a:r>
          </a:p>
          <a:p>
            <a:r>
              <a:rPr lang="en-GB" dirty="0"/>
              <a:t>Please dojo or let a member of staff know if someone else will be picking up your child.</a:t>
            </a:r>
          </a:p>
          <a:p>
            <a:endParaRPr lang="en-GB" dirty="0"/>
          </a:p>
        </p:txBody>
      </p:sp>
    </p:spTree>
    <p:extLst>
      <p:ext uri="{BB962C8B-B14F-4D97-AF65-F5344CB8AC3E}">
        <p14:creationId xmlns:p14="http://schemas.microsoft.com/office/powerpoint/2010/main" val="2284469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BE1A0A-259F-4BB4-8E39-80DE2329D09C}"/>
              </a:ext>
            </a:extLst>
          </p:cNvPr>
          <p:cNvSpPr>
            <a:spLocks noGrp="1"/>
          </p:cNvSpPr>
          <p:nvPr>
            <p:ph type="sldNum" sz="quarter" idx="12"/>
          </p:nvPr>
        </p:nvSpPr>
        <p:spPr/>
        <p:txBody>
          <a:bodyPr/>
          <a:lstStyle/>
          <a:p>
            <a:fld id="{98C0CDE5-970C-4CC4-BF43-0DA127E73E82}" type="slidenum">
              <a:rPr lang="en-US" noProof="0" smtClean="0"/>
              <a:t>21</a:t>
            </a:fld>
            <a:endParaRPr lang="en-US" noProof="0" dirty="0"/>
          </a:p>
        </p:txBody>
      </p:sp>
      <p:sp>
        <p:nvSpPr>
          <p:cNvPr id="4" name="Title 3">
            <a:extLst>
              <a:ext uri="{FF2B5EF4-FFF2-40B4-BE49-F238E27FC236}">
                <a16:creationId xmlns:a16="http://schemas.microsoft.com/office/drawing/2014/main" id="{DA1706FE-D428-49D8-AE34-B5DE51AFB676}"/>
              </a:ext>
            </a:extLst>
          </p:cNvPr>
          <p:cNvSpPr>
            <a:spLocks noGrp="1"/>
          </p:cNvSpPr>
          <p:nvPr>
            <p:ph type="title"/>
          </p:nvPr>
        </p:nvSpPr>
        <p:spPr/>
        <p:txBody>
          <a:bodyPr/>
          <a:lstStyle/>
          <a:p>
            <a:r>
              <a:rPr lang="en-GB" dirty="0"/>
              <a:t>General Information</a:t>
            </a:r>
          </a:p>
        </p:txBody>
      </p:sp>
      <p:sp>
        <p:nvSpPr>
          <p:cNvPr id="5" name="Content Placeholder 4">
            <a:extLst>
              <a:ext uri="{FF2B5EF4-FFF2-40B4-BE49-F238E27FC236}">
                <a16:creationId xmlns:a16="http://schemas.microsoft.com/office/drawing/2014/main" id="{4F36CBA2-A7FE-49BF-BEEC-A20B217439B0}"/>
              </a:ext>
            </a:extLst>
          </p:cNvPr>
          <p:cNvSpPr>
            <a:spLocks noGrp="1"/>
          </p:cNvSpPr>
          <p:nvPr>
            <p:ph idx="1"/>
          </p:nvPr>
        </p:nvSpPr>
        <p:spPr>
          <a:xfrm>
            <a:off x="1917577" y="2019299"/>
            <a:ext cx="9436223" cy="4157663"/>
          </a:xfrm>
        </p:spPr>
        <p:txBody>
          <a:bodyPr/>
          <a:lstStyle/>
          <a:p>
            <a:r>
              <a:rPr lang="en-GB" altLang="en-US" dirty="0">
                <a:solidFill>
                  <a:srgbClr val="7030A0"/>
                </a:solidFill>
              </a:rPr>
              <a:t>All children to start from Wednesday 6</a:t>
            </a:r>
            <a:r>
              <a:rPr lang="en-GB" altLang="en-US" baseline="30000" dirty="0">
                <a:solidFill>
                  <a:srgbClr val="7030A0"/>
                </a:solidFill>
              </a:rPr>
              <a:t>th</a:t>
            </a:r>
            <a:r>
              <a:rPr lang="en-GB" altLang="en-US" dirty="0">
                <a:solidFill>
                  <a:srgbClr val="7030A0"/>
                </a:solidFill>
              </a:rPr>
              <a:t> September. </a:t>
            </a:r>
          </a:p>
          <a:p>
            <a:pPr eaLnBrk="1" hangingPunct="1"/>
            <a:r>
              <a:rPr lang="en-US" altLang="en-US" sz="2800" dirty="0"/>
              <a:t>School day gate opens 8.40, registration closes at 8:45am</a:t>
            </a:r>
          </a:p>
          <a:p>
            <a:pPr eaLnBrk="1" hangingPunct="1"/>
            <a:r>
              <a:rPr lang="en-US" altLang="en-US" sz="2800" dirty="0"/>
              <a:t>Finish at 3:15pm</a:t>
            </a:r>
          </a:p>
          <a:p>
            <a:pPr eaLnBrk="1" hangingPunct="1"/>
            <a:r>
              <a:rPr lang="en-US" altLang="en-US" sz="2800" dirty="0"/>
              <a:t>Free school dinners for children in Reception to Year 2 and the menu is on the website</a:t>
            </a:r>
          </a:p>
          <a:p>
            <a:pPr eaLnBrk="1" hangingPunct="1"/>
            <a:r>
              <a:rPr lang="en-US" altLang="en-US" sz="2800" dirty="0"/>
              <a:t>Packed lunches clearly labeled with name</a:t>
            </a:r>
          </a:p>
          <a:p>
            <a:pPr eaLnBrk="1" hangingPunct="1"/>
            <a:endParaRPr lang="en-US" altLang="en-US" dirty="0"/>
          </a:p>
          <a:p>
            <a:pPr marL="0" indent="0" eaLnBrk="1" hangingPunct="1">
              <a:buNone/>
            </a:pPr>
            <a:endParaRPr lang="en-US" altLang="en-US" sz="2800" dirty="0"/>
          </a:p>
          <a:p>
            <a:pPr marL="0" indent="0">
              <a:buNone/>
            </a:pPr>
            <a:endParaRPr lang="en-GB" dirty="0"/>
          </a:p>
        </p:txBody>
      </p:sp>
    </p:spTree>
    <p:extLst>
      <p:ext uri="{BB962C8B-B14F-4D97-AF65-F5344CB8AC3E}">
        <p14:creationId xmlns:p14="http://schemas.microsoft.com/office/powerpoint/2010/main" val="3045933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9D6E8-5E9D-41D6-B178-81158491B531}"/>
              </a:ext>
            </a:extLst>
          </p:cNvPr>
          <p:cNvSpPr>
            <a:spLocks noGrp="1"/>
          </p:cNvSpPr>
          <p:nvPr>
            <p:ph type="sldNum" sz="quarter" idx="12"/>
          </p:nvPr>
        </p:nvSpPr>
        <p:spPr/>
        <p:txBody>
          <a:bodyPr/>
          <a:lstStyle/>
          <a:p>
            <a:fld id="{98C0CDE5-970C-4CC4-BF43-0DA127E73E82}" type="slidenum">
              <a:rPr lang="en-US" noProof="0" smtClean="0"/>
              <a:t>22</a:t>
            </a:fld>
            <a:endParaRPr lang="en-US" noProof="0" dirty="0"/>
          </a:p>
        </p:txBody>
      </p:sp>
      <p:sp>
        <p:nvSpPr>
          <p:cNvPr id="4" name="Content Placeholder 3">
            <a:extLst>
              <a:ext uri="{FF2B5EF4-FFF2-40B4-BE49-F238E27FC236}">
                <a16:creationId xmlns:a16="http://schemas.microsoft.com/office/drawing/2014/main" id="{30FA3A23-2B15-4A8A-B4A7-278F74E0409A}"/>
              </a:ext>
            </a:extLst>
          </p:cNvPr>
          <p:cNvSpPr>
            <a:spLocks noGrp="1"/>
          </p:cNvSpPr>
          <p:nvPr>
            <p:ph idx="1"/>
          </p:nvPr>
        </p:nvSpPr>
        <p:spPr>
          <a:xfrm>
            <a:off x="5180012" y="1180731"/>
            <a:ext cx="6172200" cy="4918228"/>
          </a:xfrm>
        </p:spPr>
        <p:txBody>
          <a:bodyPr>
            <a:normAutofit fontScale="47500" lnSpcReduction="20000"/>
          </a:bodyPr>
          <a:lstStyle/>
          <a:p>
            <a:pPr>
              <a:defRPr/>
            </a:pPr>
            <a:r>
              <a:rPr lang="en-GB" sz="3800" dirty="0">
                <a:latin typeface="+mj-lt"/>
              </a:rPr>
              <a:t>Name EVERYTHING in permanent marker with your child’s name and class. Biro washes off very quickly. Coats, hats, gloves, PE bag, PE kits, plimsolls, JUMPERS, school shirts, trousers. </a:t>
            </a:r>
          </a:p>
          <a:p>
            <a:pPr>
              <a:defRPr/>
            </a:pPr>
            <a:endParaRPr lang="en-GB" sz="3800" dirty="0">
              <a:latin typeface="+mj-lt"/>
            </a:endParaRPr>
          </a:p>
          <a:p>
            <a:pPr>
              <a:defRPr/>
            </a:pPr>
            <a:r>
              <a:rPr lang="en-GB" sz="3800" dirty="0">
                <a:latin typeface="+mj-lt"/>
              </a:rPr>
              <a:t>Check that your child’s winter coat has a zip that is easy to do up. Some zips are impossible for the child to do themselves!  Practise putting on and doing up coats, it is really helpful as it develops children's sense of independence. </a:t>
            </a:r>
          </a:p>
          <a:p>
            <a:pPr>
              <a:defRPr/>
            </a:pPr>
            <a:endParaRPr lang="en-GB" sz="3800" dirty="0">
              <a:latin typeface="+mj-lt"/>
            </a:endParaRPr>
          </a:p>
          <a:p>
            <a:pPr>
              <a:defRPr/>
            </a:pPr>
            <a:r>
              <a:rPr lang="en-GB" sz="3800" dirty="0">
                <a:latin typeface="+mj-lt"/>
              </a:rPr>
              <a:t> When choosing school shoes, ones with Velcro instead of shoelaces are helpful for younger children. Shoes need to be sensible, flat, black shoes – no sandals or open-toed shoes please. </a:t>
            </a:r>
          </a:p>
          <a:p>
            <a:pPr>
              <a:defRPr/>
            </a:pPr>
            <a:endParaRPr lang="en-GB" sz="3800" dirty="0">
              <a:latin typeface="+mj-lt"/>
            </a:endParaRPr>
          </a:p>
          <a:p>
            <a:pPr>
              <a:defRPr/>
            </a:pPr>
            <a:r>
              <a:rPr lang="en-GB" sz="3800" dirty="0">
                <a:latin typeface="+mj-lt"/>
              </a:rPr>
              <a:t>Help your child feel comfortable and able to go to the toilet themselves. Encourage them to be independent and able to look after themselves</a:t>
            </a:r>
            <a:r>
              <a:rPr lang="en-GB" sz="3800" dirty="0"/>
              <a:t>. </a:t>
            </a:r>
          </a:p>
          <a:p>
            <a:endParaRPr lang="en-GB" dirty="0"/>
          </a:p>
        </p:txBody>
      </p:sp>
      <p:sp>
        <p:nvSpPr>
          <p:cNvPr id="5" name="Text Placeholder 4">
            <a:extLst>
              <a:ext uri="{FF2B5EF4-FFF2-40B4-BE49-F238E27FC236}">
                <a16:creationId xmlns:a16="http://schemas.microsoft.com/office/drawing/2014/main" id="{9007B06F-986B-43F4-9403-84E09D5D9BBA}"/>
              </a:ext>
            </a:extLst>
          </p:cNvPr>
          <p:cNvSpPr>
            <a:spLocks noGrp="1"/>
          </p:cNvSpPr>
          <p:nvPr>
            <p:ph type="body" sz="half" idx="2"/>
          </p:nvPr>
        </p:nvSpPr>
        <p:spPr/>
        <p:txBody>
          <a:bodyPr/>
          <a:lstStyle/>
          <a:p>
            <a:r>
              <a:rPr lang="en-GB" dirty="0"/>
              <a:t>       n</a:t>
            </a:r>
          </a:p>
        </p:txBody>
      </p:sp>
      <p:sp>
        <p:nvSpPr>
          <p:cNvPr id="6" name="Title 5">
            <a:extLst>
              <a:ext uri="{FF2B5EF4-FFF2-40B4-BE49-F238E27FC236}">
                <a16:creationId xmlns:a16="http://schemas.microsoft.com/office/drawing/2014/main" id="{0143FE3B-9BA0-4AE1-A606-CFF30F32811D}"/>
              </a:ext>
            </a:extLst>
          </p:cNvPr>
          <p:cNvSpPr>
            <a:spLocks noGrp="1"/>
          </p:cNvSpPr>
          <p:nvPr>
            <p:ph type="title"/>
          </p:nvPr>
        </p:nvSpPr>
        <p:spPr/>
        <p:txBody>
          <a:bodyPr/>
          <a:lstStyle/>
          <a:p>
            <a:r>
              <a:rPr lang="en-GB" dirty="0"/>
              <a:t>Our Top Tips</a:t>
            </a:r>
          </a:p>
        </p:txBody>
      </p:sp>
      <p:pic>
        <p:nvPicPr>
          <p:cNvPr id="7" name="Picture 6">
            <a:extLst>
              <a:ext uri="{FF2B5EF4-FFF2-40B4-BE49-F238E27FC236}">
                <a16:creationId xmlns:a16="http://schemas.microsoft.com/office/drawing/2014/main" id="{C6DEFD40-7DEF-4A99-AAB6-27191E547D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9601" y="2901678"/>
            <a:ext cx="3212609" cy="268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212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B99D1A-F8F1-4CC6-A98F-B08186F6A50D}"/>
              </a:ext>
            </a:extLst>
          </p:cNvPr>
          <p:cNvSpPr>
            <a:spLocks noGrp="1"/>
          </p:cNvSpPr>
          <p:nvPr>
            <p:ph type="sldNum" sz="quarter" idx="12"/>
          </p:nvPr>
        </p:nvSpPr>
        <p:spPr/>
        <p:txBody>
          <a:bodyPr/>
          <a:lstStyle/>
          <a:p>
            <a:fld id="{98C0CDE5-970C-4CC4-BF43-0DA127E73E82}" type="slidenum">
              <a:rPr lang="en-US" noProof="0" smtClean="0"/>
              <a:t>23</a:t>
            </a:fld>
            <a:endParaRPr lang="en-US" noProof="0" dirty="0"/>
          </a:p>
        </p:txBody>
      </p:sp>
      <p:sp>
        <p:nvSpPr>
          <p:cNvPr id="4" name="Title 3">
            <a:extLst>
              <a:ext uri="{FF2B5EF4-FFF2-40B4-BE49-F238E27FC236}">
                <a16:creationId xmlns:a16="http://schemas.microsoft.com/office/drawing/2014/main" id="{525DE194-ABB3-445E-A5A4-76C16B1F0279}"/>
              </a:ext>
            </a:extLst>
          </p:cNvPr>
          <p:cNvSpPr>
            <a:spLocks noGrp="1"/>
          </p:cNvSpPr>
          <p:nvPr>
            <p:ph type="title"/>
          </p:nvPr>
        </p:nvSpPr>
        <p:spPr/>
        <p:txBody>
          <a:bodyPr/>
          <a:lstStyle/>
          <a:p>
            <a:r>
              <a:rPr lang="en-GB" dirty="0"/>
              <a:t>Please remember...</a:t>
            </a:r>
          </a:p>
        </p:txBody>
      </p:sp>
      <p:sp>
        <p:nvSpPr>
          <p:cNvPr id="5" name="Content Placeholder 4">
            <a:extLst>
              <a:ext uri="{FF2B5EF4-FFF2-40B4-BE49-F238E27FC236}">
                <a16:creationId xmlns:a16="http://schemas.microsoft.com/office/drawing/2014/main" id="{1B386B0A-1F95-4D15-A643-FA677708074B}"/>
              </a:ext>
            </a:extLst>
          </p:cNvPr>
          <p:cNvSpPr>
            <a:spLocks noGrp="1"/>
          </p:cNvSpPr>
          <p:nvPr>
            <p:ph sz="half" idx="1"/>
          </p:nvPr>
        </p:nvSpPr>
        <p:spPr>
          <a:xfrm>
            <a:off x="1721601" y="1825625"/>
            <a:ext cx="9442142" cy="3976085"/>
          </a:xfrm>
        </p:spPr>
        <p:txBody>
          <a:bodyPr>
            <a:normAutofit/>
          </a:bodyPr>
          <a:lstStyle/>
          <a:p>
            <a:r>
              <a:rPr lang="en-GB" dirty="0"/>
              <a:t>Forms to complete – </a:t>
            </a:r>
          </a:p>
          <a:p>
            <a:pPr marL="0" indent="0">
              <a:buNone/>
            </a:pPr>
            <a:r>
              <a:rPr lang="en-GB" dirty="0"/>
              <a:t>Please fill these in and return to school ASAP</a:t>
            </a:r>
          </a:p>
          <a:p>
            <a:pPr marL="0" indent="0">
              <a:buNone/>
            </a:pPr>
            <a:endParaRPr lang="en-GB" dirty="0"/>
          </a:p>
          <a:p>
            <a:pPr marL="0" indent="0">
              <a:buNone/>
            </a:pPr>
            <a:endParaRPr lang="en-GB" dirty="0"/>
          </a:p>
          <a:p>
            <a:pPr marL="0" indent="0">
              <a:buNone/>
            </a:pPr>
            <a:r>
              <a:rPr lang="en-GB" altLang="en-US" dirty="0"/>
              <a:t>If you have any concerns or questions, we will be happy to help you. </a:t>
            </a:r>
          </a:p>
          <a:p>
            <a:pPr marL="0" indent="0" algn="ctr">
              <a:buNone/>
            </a:pPr>
            <a:r>
              <a:rPr lang="en-GB" dirty="0">
                <a:hlinkClick r:id="rId2"/>
              </a:rPr>
              <a:t>admin@cheswardine.shropshire.sch.uk</a:t>
            </a:r>
            <a:endParaRPr lang="en-GB" dirty="0"/>
          </a:p>
          <a:p>
            <a:pPr marL="0" indent="0" algn="ctr">
              <a:buNone/>
            </a:pPr>
            <a:r>
              <a:rPr lang="en-GB" dirty="0"/>
              <a:t>FAO Miss Gray</a:t>
            </a:r>
          </a:p>
        </p:txBody>
      </p:sp>
    </p:spTree>
    <p:extLst>
      <p:ext uri="{BB962C8B-B14F-4D97-AF65-F5344CB8AC3E}">
        <p14:creationId xmlns:p14="http://schemas.microsoft.com/office/powerpoint/2010/main" val="555251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B7DE3D-1E2D-4E58-90D9-BC78220FB96B}"/>
              </a:ext>
            </a:extLst>
          </p:cNvPr>
          <p:cNvSpPr>
            <a:spLocks noGrp="1"/>
          </p:cNvSpPr>
          <p:nvPr>
            <p:ph type="sldNum" sz="quarter" idx="12"/>
          </p:nvPr>
        </p:nvSpPr>
        <p:spPr/>
        <p:txBody>
          <a:bodyPr/>
          <a:lstStyle/>
          <a:p>
            <a:fld id="{98C0CDE5-970C-4CC4-BF43-0DA127E73E82}" type="slidenum">
              <a:rPr lang="en-US" noProof="0" smtClean="0"/>
              <a:t>24</a:t>
            </a:fld>
            <a:endParaRPr lang="en-US" noProof="0" dirty="0"/>
          </a:p>
        </p:txBody>
      </p:sp>
      <p:sp>
        <p:nvSpPr>
          <p:cNvPr id="4" name="Text Placeholder 3">
            <a:extLst>
              <a:ext uri="{FF2B5EF4-FFF2-40B4-BE49-F238E27FC236}">
                <a16:creationId xmlns:a16="http://schemas.microsoft.com/office/drawing/2014/main" id="{AE3F1BE7-4720-4EE7-BBC2-8F52EBD7DCD0}"/>
              </a:ext>
            </a:extLst>
          </p:cNvPr>
          <p:cNvSpPr>
            <a:spLocks noGrp="1"/>
          </p:cNvSpPr>
          <p:nvPr>
            <p:ph type="body" sz="half" idx="2"/>
          </p:nvPr>
        </p:nvSpPr>
        <p:spPr/>
        <p:txBody>
          <a:bodyPr/>
          <a:lstStyle/>
          <a:p>
            <a:endParaRPr lang="en-GB" altLang="en-US" dirty="0"/>
          </a:p>
          <a:p>
            <a:r>
              <a:rPr lang="en-GB" altLang="en-US" dirty="0"/>
              <a:t>We promise to look after your precious little people and make their first school year exciting and fun!</a:t>
            </a:r>
          </a:p>
          <a:p>
            <a:endParaRPr lang="en-GB" dirty="0"/>
          </a:p>
        </p:txBody>
      </p:sp>
      <p:sp>
        <p:nvSpPr>
          <p:cNvPr id="6" name="Title 5">
            <a:extLst>
              <a:ext uri="{FF2B5EF4-FFF2-40B4-BE49-F238E27FC236}">
                <a16:creationId xmlns:a16="http://schemas.microsoft.com/office/drawing/2014/main" id="{EF1821EF-AB48-4505-8B8E-FB9A442D53B0}"/>
              </a:ext>
            </a:extLst>
          </p:cNvPr>
          <p:cNvSpPr>
            <a:spLocks noGrp="1"/>
          </p:cNvSpPr>
          <p:nvPr>
            <p:ph type="title"/>
          </p:nvPr>
        </p:nvSpPr>
        <p:spPr>
          <a:xfrm rot="-360000">
            <a:off x="-61913" y="904863"/>
            <a:ext cx="4163445" cy="1091949"/>
          </a:xfrm>
        </p:spPr>
        <p:txBody>
          <a:bodyPr>
            <a:normAutofit fontScale="90000"/>
          </a:bodyPr>
          <a:lstStyle/>
          <a:p>
            <a:r>
              <a:rPr lang="en-GB" dirty="0"/>
              <a:t>Thank you for your time</a:t>
            </a:r>
          </a:p>
        </p:txBody>
      </p:sp>
      <p:pic>
        <p:nvPicPr>
          <p:cNvPr id="12" name="Picture 12" descr="A group of kids making funny faces&#10;&#10;Description automatically generated">
            <a:extLst>
              <a:ext uri="{FF2B5EF4-FFF2-40B4-BE49-F238E27FC236}">
                <a16:creationId xmlns:a16="http://schemas.microsoft.com/office/drawing/2014/main" id="{D4DC05CB-7748-8DC0-1BEF-D05DBA46CE57}"/>
              </a:ext>
            </a:extLst>
          </p:cNvPr>
          <p:cNvPicPr>
            <a:picLocks noGrp="1" noChangeAspect="1"/>
          </p:cNvPicPr>
          <p:nvPr>
            <p:ph type="pic" idx="1"/>
          </p:nvPr>
        </p:nvPicPr>
        <p:blipFill>
          <a:blip r:embed="rId2"/>
          <a:srcRect t="6414" b="6414"/>
          <a:stretch/>
        </p:blipFill>
        <p:spPr>
          <a:xfrm>
            <a:off x="3938231" y="55801"/>
            <a:ext cx="7225761" cy="5535316"/>
          </a:xfrm>
        </p:spPr>
      </p:pic>
    </p:spTree>
    <p:extLst>
      <p:ext uri="{BB962C8B-B14F-4D97-AF65-F5344CB8AC3E}">
        <p14:creationId xmlns:p14="http://schemas.microsoft.com/office/powerpoint/2010/main" val="408877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1ABE23-C86C-4092-A435-A91A91A48077}"/>
              </a:ext>
            </a:extLst>
          </p:cNvPr>
          <p:cNvSpPr>
            <a:spLocks noGrp="1"/>
          </p:cNvSpPr>
          <p:nvPr>
            <p:ph type="sldNum" sz="quarter" idx="12"/>
          </p:nvPr>
        </p:nvSpPr>
        <p:spPr/>
        <p:txBody>
          <a:bodyPr/>
          <a:lstStyle/>
          <a:p>
            <a:fld id="{98C0CDE5-970C-4CC4-BF43-0DA127E73E82}" type="slidenum">
              <a:rPr lang="en-US" noProof="0" smtClean="0"/>
              <a:t>3</a:t>
            </a:fld>
            <a:endParaRPr lang="en-US" noProof="0" dirty="0"/>
          </a:p>
        </p:txBody>
      </p:sp>
      <p:sp>
        <p:nvSpPr>
          <p:cNvPr id="4" name="Title 3">
            <a:extLst>
              <a:ext uri="{FF2B5EF4-FFF2-40B4-BE49-F238E27FC236}">
                <a16:creationId xmlns:a16="http://schemas.microsoft.com/office/drawing/2014/main" id="{407E4B41-728B-417A-A5E0-6DEFF6953823}"/>
              </a:ext>
            </a:extLst>
          </p:cNvPr>
          <p:cNvSpPr>
            <a:spLocks noGrp="1"/>
          </p:cNvSpPr>
          <p:nvPr>
            <p:ph type="title"/>
          </p:nvPr>
        </p:nvSpPr>
        <p:spPr/>
        <p:txBody>
          <a:bodyPr>
            <a:normAutofit fontScale="90000"/>
          </a:bodyPr>
          <a:lstStyle/>
          <a:p>
            <a:r>
              <a:rPr lang="en-GB" dirty="0"/>
              <a:t>Early Years Foundation Stage</a:t>
            </a:r>
          </a:p>
        </p:txBody>
      </p:sp>
      <p:sp>
        <p:nvSpPr>
          <p:cNvPr id="5" name="Content Placeholder 4">
            <a:extLst>
              <a:ext uri="{FF2B5EF4-FFF2-40B4-BE49-F238E27FC236}">
                <a16:creationId xmlns:a16="http://schemas.microsoft.com/office/drawing/2014/main" id="{079E2F8C-5EC4-432A-A1AC-A35CBFD3B55F}"/>
              </a:ext>
            </a:extLst>
          </p:cNvPr>
          <p:cNvSpPr>
            <a:spLocks noGrp="1"/>
          </p:cNvSpPr>
          <p:nvPr>
            <p:ph idx="1"/>
          </p:nvPr>
        </p:nvSpPr>
        <p:spPr>
          <a:xfrm>
            <a:off x="1882066" y="1825625"/>
            <a:ext cx="9471734" cy="4351338"/>
          </a:xfrm>
        </p:spPr>
        <p:txBody>
          <a:bodyPr/>
          <a:lstStyle/>
          <a:p>
            <a:r>
              <a:rPr lang="en-GB" altLang="en-US" sz="2800" dirty="0"/>
              <a:t>The Foundation Stage begins in Nursery and continues through to  Reception.</a:t>
            </a:r>
            <a:br>
              <a:rPr lang="en-GB" altLang="en-US" sz="2800" dirty="0"/>
            </a:br>
            <a:br>
              <a:rPr lang="en-GB" altLang="en-US" sz="2800" dirty="0"/>
            </a:br>
            <a:r>
              <a:rPr lang="en-GB" altLang="en-US" sz="2800" dirty="0"/>
              <a:t>We help the children to </a:t>
            </a:r>
            <a:r>
              <a:rPr lang="en-GB" altLang="en-US" sz="2800" b="1" dirty="0">
                <a:solidFill>
                  <a:srgbClr val="FF0000"/>
                </a:solidFill>
              </a:rPr>
              <a:t>learn through playing, exploring</a:t>
            </a:r>
            <a:r>
              <a:rPr lang="en-GB" altLang="en-US" sz="2800" dirty="0">
                <a:solidFill>
                  <a:srgbClr val="FF0000"/>
                </a:solidFill>
              </a:rPr>
              <a:t> </a:t>
            </a:r>
            <a:r>
              <a:rPr lang="en-GB" altLang="en-US" sz="2800" b="1" dirty="0">
                <a:solidFill>
                  <a:srgbClr val="FF0000"/>
                </a:solidFill>
              </a:rPr>
              <a:t>and being active.</a:t>
            </a:r>
            <a:r>
              <a:rPr lang="en-GB" altLang="en-US" sz="2800" dirty="0">
                <a:solidFill>
                  <a:srgbClr val="FF0000"/>
                </a:solidFill>
              </a:rPr>
              <a:t> </a:t>
            </a:r>
            <a:r>
              <a:rPr lang="en-GB" altLang="en-US" sz="2800" dirty="0"/>
              <a:t>This means children will take part in a range of </a:t>
            </a:r>
            <a:r>
              <a:rPr lang="en-GB" altLang="en-US" sz="2800" dirty="0">
                <a:solidFill>
                  <a:srgbClr val="FF0000"/>
                </a:solidFill>
              </a:rPr>
              <a:t>fun, practical activities.</a:t>
            </a:r>
            <a:br>
              <a:rPr lang="en-GB" altLang="en-US" sz="2800" dirty="0">
                <a:solidFill>
                  <a:srgbClr val="FF0000"/>
                </a:solidFill>
              </a:rPr>
            </a:br>
            <a:br>
              <a:rPr lang="en-GB" altLang="en-US" sz="2800" dirty="0"/>
            </a:br>
            <a:r>
              <a:rPr lang="en-GB" altLang="en-US" sz="2800" dirty="0"/>
              <a:t>We follow the </a:t>
            </a:r>
            <a:r>
              <a:rPr lang="en-GB" altLang="en-US" sz="2800" b="1" dirty="0"/>
              <a:t>EYFS Framework</a:t>
            </a:r>
            <a:r>
              <a:rPr lang="en-GB" altLang="en-US" sz="2800" dirty="0"/>
              <a:t> which explains how and what your child will be learning.  It is very flexible so it can be adapted to the children’s needs and interests.</a:t>
            </a:r>
            <a:br>
              <a:rPr lang="en-GB" altLang="en-US" dirty="0">
                <a:latin typeface="Verdana" panose="020B0604030504040204" pitchFamily="34" charset="0"/>
              </a:rPr>
            </a:br>
            <a:endParaRPr lang="en-GB" dirty="0"/>
          </a:p>
        </p:txBody>
      </p:sp>
    </p:spTree>
    <p:extLst>
      <p:ext uri="{BB962C8B-B14F-4D97-AF65-F5344CB8AC3E}">
        <p14:creationId xmlns:p14="http://schemas.microsoft.com/office/powerpoint/2010/main" val="3809473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C4B74E-330B-43C3-96BB-D62F20E5B506}"/>
              </a:ext>
            </a:extLst>
          </p:cNvPr>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4" name="Title 3">
            <a:extLst>
              <a:ext uri="{FF2B5EF4-FFF2-40B4-BE49-F238E27FC236}">
                <a16:creationId xmlns:a16="http://schemas.microsoft.com/office/drawing/2014/main" id="{B44A5D6C-09DC-4E99-AA44-F367A2BE4376}"/>
              </a:ext>
            </a:extLst>
          </p:cNvPr>
          <p:cNvSpPr>
            <a:spLocks noGrp="1"/>
          </p:cNvSpPr>
          <p:nvPr>
            <p:ph type="title"/>
          </p:nvPr>
        </p:nvSpPr>
        <p:spPr/>
        <p:txBody>
          <a:bodyPr/>
          <a:lstStyle/>
          <a:p>
            <a:r>
              <a:rPr lang="en-GB" altLang="en-US" sz="4000" b="1" u="sng" dirty="0">
                <a:solidFill>
                  <a:srgbClr val="222222"/>
                </a:solidFill>
                <a:latin typeface="Arial" panose="020B0604020202020204" pitchFamily="34" charset="0"/>
              </a:rPr>
              <a:t>Just Playing By Anita Wadley</a:t>
            </a:r>
            <a:endParaRPr lang="en-GB" dirty="0"/>
          </a:p>
        </p:txBody>
      </p:sp>
      <p:sp>
        <p:nvSpPr>
          <p:cNvPr id="5" name="Content Placeholder 4">
            <a:extLst>
              <a:ext uri="{FF2B5EF4-FFF2-40B4-BE49-F238E27FC236}">
                <a16:creationId xmlns:a16="http://schemas.microsoft.com/office/drawing/2014/main" id="{43B8FB33-2C75-4214-9A1B-2ADA70CD8272}"/>
              </a:ext>
            </a:extLst>
          </p:cNvPr>
          <p:cNvSpPr>
            <a:spLocks noGrp="1"/>
          </p:cNvSpPr>
          <p:nvPr>
            <p:ph sz="half" idx="1"/>
          </p:nvPr>
        </p:nvSpPr>
        <p:spPr>
          <a:xfrm>
            <a:off x="838200" y="1825626"/>
            <a:ext cx="5181600" cy="4850382"/>
          </a:xfrm>
        </p:spPr>
        <p:txBody>
          <a:bodyPr>
            <a:normAutofit fontScale="55000" lnSpcReduction="20000"/>
          </a:bodyPr>
          <a:lstStyle/>
          <a:p>
            <a:pPr marL="0" indent="0">
              <a:buNone/>
            </a:pPr>
            <a:r>
              <a:rPr lang="en-GB" altLang="en-US" sz="2800" dirty="0">
                <a:solidFill>
                  <a:srgbClr val="222222"/>
                </a:solidFill>
                <a:latin typeface="Arial" panose="020B0604020202020204" pitchFamily="34" charset="0"/>
              </a:rPr>
              <a:t>When I'm a building in the block room,</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Please don't say, "I'm just playing"</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For, you see, I'm learning as I play</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About balance and shapes.</a:t>
            </a:r>
            <a:br>
              <a:rPr lang="en-GB" altLang="en-US" sz="2800" dirty="0">
                <a:solidFill>
                  <a:srgbClr val="222222"/>
                </a:solidFill>
                <a:latin typeface="Arial" panose="020B0604020202020204" pitchFamily="34" charset="0"/>
              </a:rPr>
            </a:b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When I'm getting all dressed up,</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Setting the table, caring for the babies,</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Don't get the idea I'm "just playing."</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I may be a mother or a father someday.</a:t>
            </a:r>
            <a:br>
              <a:rPr lang="en-GB" altLang="en-US" sz="2800" dirty="0">
                <a:solidFill>
                  <a:srgbClr val="222222"/>
                </a:solidFill>
                <a:latin typeface="Arial" panose="020B0604020202020204" pitchFamily="34" charset="0"/>
              </a:rPr>
            </a:b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When you see me up to my elbows in paint,</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Or standing at an easel, or moulding and shaping clay,</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Please don't let me hear you say, "He's just playing"</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For you see, I'm learning as I play.</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I'm expressing myself and being creative.</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I may be an artist or an inventor someday.</a:t>
            </a:r>
            <a:br>
              <a:rPr lang="en-GB" altLang="en-US" sz="2800" dirty="0">
                <a:solidFill>
                  <a:srgbClr val="222222"/>
                </a:solidFill>
                <a:latin typeface="Arial" panose="020B0604020202020204" pitchFamily="34" charset="0"/>
              </a:rPr>
            </a:br>
            <a:br>
              <a:rPr lang="en-GB" altLang="en-US" sz="2800" dirty="0">
                <a:solidFill>
                  <a:srgbClr val="222222"/>
                </a:solidFill>
                <a:latin typeface="Arial" panose="020B0604020202020204" pitchFamily="34" charset="0"/>
              </a:rPr>
            </a:br>
            <a:endParaRPr lang="en-GB" altLang="en-US" sz="2800" dirty="0">
              <a:solidFill>
                <a:srgbClr val="222222"/>
              </a:solidFill>
              <a:latin typeface="Arial" panose="020B0604020202020204" pitchFamily="34" charset="0"/>
            </a:endParaRPr>
          </a:p>
          <a:p>
            <a:pPr marL="0" indent="0">
              <a:buNone/>
            </a:pPr>
            <a:endParaRPr lang="en-GB" altLang="en-US" dirty="0">
              <a:solidFill>
                <a:srgbClr val="222222"/>
              </a:solidFill>
              <a:latin typeface="Arial" panose="020B0604020202020204" pitchFamily="34" charset="0"/>
            </a:endParaRPr>
          </a:p>
          <a:p>
            <a:pPr marL="0" indent="0">
              <a:buNone/>
            </a:pPr>
            <a:r>
              <a:rPr lang="en-GB" altLang="en-US" sz="2800" dirty="0">
                <a:solidFill>
                  <a:srgbClr val="222222"/>
                </a:solidFill>
                <a:latin typeface="Arial" panose="020B0604020202020204" pitchFamily="34" charset="0"/>
              </a:rPr>
              <a:t>When you see me sitting in a chair</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"Reading" to an imaginary audience,</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Please don't laugh and think I'm, "just playing"</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For, you see, I'm learning as I play.</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I may be a teacher someday.</a:t>
            </a:r>
            <a:endParaRPr lang="en-GB" altLang="en-US" sz="2800" dirty="0">
              <a:latin typeface="Arial" panose="020B0604020202020204" pitchFamily="34" charset="0"/>
            </a:endParaRPr>
          </a:p>
          <a:p>
            <a:pPr marL="0" indent="0">
              <a:buNone/>
            </a:pPr>
            <a:endParaRPr lang="en-GB" dirty="0"/>
          </a:p>
        </p:txBody>
      </p:sp>
      <p:sp>
        <p:nvSpPr>
          <p:cNvPr id="6" name="Content Placeholder 5">
            <a:extLst>
              <a:ext uri="{FF2B5EF4-FFF2-40B4-BE49-F238E27FC236}">
                <a16:creationId xmlns:a16="http://schemas.microsoft.com/office/drawing/2014/main" id="{51B3A4E2-BF0A-4F2E-B747-8F38A2057A66}"/>
              </a:ext>
            </a:extLst>
          </p:cNvPr>
          <p:cNvSpPr>
            <a:spLocks noGrp="1"/>
          </p:cNvSpPr>
          <p:nvPr>
            <p:ph sz="half" idx="2"/>
          </p:nvPr>
        </p:nvSpPr>
        <p:spPr>
          <a:xfrm>
            <a:off x="6172200" y="1825625"/>
            <a:ext cx="5181600" cy="5032375"/>
          </a:xfrm>
        </p:spPr>
        <p:txBody>
          <a:bodyPr>
            <a:normAutofit fontScale="92500" lnSpcReduction="10000"/>
          </a:bodyPr>
          <a:lstStyle/>
          <a:p>
            <a:pPr marL="0" indent="0">
              <a:buNone/>
            </a:pPr>
            <a:r>
              <a:rPr lang="en-GB" altLang="en-US" sz="1600" dirty="0">
                <a:solidFill>
                  <a:srgbClr val="222222"/>
                </a:solidFill>
                <a:latin typeface="Arial" panose="020B0604020202020204" pitchFamily="34" charset="0"/>
              </a:rPr>
              <a:t>When you see me combing the bushes for bugs,</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Or packing my pockets with choice things I find,</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Don't pass it off as "just playing."</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For, you see, I'm learning as I play.</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I may be a scientist someday.</a:t>
            </a:r>
            <a:br>
              <a:rPr lang="en-GB" altLang="en-US" sz="1600" dirty="0">
                <a:solidFill>
                  <a:srgbClr val="222222"/>
                </a:solidFill>
                <a:latin typeface="Arial" panose="020B0604020202020204" pitchFamily="34" charset="0"/>
              </a:rPr>
            </a:b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When you see me engrossed in a puzzle,</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Or "plaything" at my school,</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Please don't feel the time is wasted in "play"</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For, you see, I'm learning as I play.</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I'm learning to solve problems and concentrate.</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I may be in business someday.</a:t>
            </a:r>
            <a:br>
              <a:rPr lang="en-GB" altLang="en-US" sz="1600" dirty="0">
                <a:solidFill>
                  <a:srgbClr val="222222"/>
                </a:solidFill>
                <a:latin typeface="Arial" panose="020B0604020202020204" pitchFamily="34" charset="0"/>
              </a:rPr>
            </a:b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When you see me cooking or tasting foods,</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Please don't think that because I enjoy it, it is just "play"</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For, you see, I'm learning as I play.</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I'm learning how my body works.</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I may be a doctor, nurse, or athlete someday.</a:t>
            </a:r>
            <a:br>
              <a:rPr lang="en-GB" altLang="en-US" sz="1600" dirty="0">
                <a:solidFill>
                  <a:srgbClr val="222222"/>
                </a:solidFill>
                <a:latin typeface="Arial" panose="020B0604020202020204" pitchFamily="34" charset="0"/>
              </a:rPr>
            </a:b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When you ask me what I've done at school today,</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And I say "I played,"</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Please don't misunderstand me.</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For, you see, I'm learning as I play.</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I'm learning to be successful in work.</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I'm preparing for tomorrow.</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Today, I'm a child and my work is play.</a:t>
            </a:r>
          </a:p>
        </p:txBody>
      </p:sp>
    </p:spTree>
    <p:extLst>
      <p:ext uri="{BB962C8B-B14F-4D97-AF65-F5344CB8AC3E}">
        <p14:creationId xmlns:p14="http://schemas.microsoft.com/office/powerpoint/2010/main" val="1007588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C87974-534F-4D0F-BBB9-A4300677C0DD}"/>
              </a:ext>
            </a:extLst>
          </p:cNvPr>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4" name="Title 3">
            <a:extLst>
              <a:ext uri="{FF2B5EF4-FFF2-40B4-BE49-F238E27FC236}">
                <a16:creationId xmlns:a16="http://schemas.microsoft.com/office/drawing/2014/main" id="{3955B8A1-E34A-498D-99B4-D82D8A8B8A69}"/>
              </a:ext>
            </a:extLst>
          </p:cNvPr>
          <p:cNvSpPr>
            <a:spLocks noGrp="1"/>
          </p:cNvSpPr>
          <p:nvPr>
            <p:ph type="title"/>
          </p:nvPr>
        </p:nvSpPr>
        <p:spPr/>
        <p:txBody>
          <a:bodyPr/>
          <a:lstStyle/>
          <a:p>
            <a:r>
              <a:rPr lang="en-GB" dirty="0"/>
              <a:t>Early Years Curriculum</a:t>
            </a:r>
          </a:p>
        </p:txBody>
      </p:sp>
      <p:sp>
        <p:nvSpPr>
          <p:cNvPr id="5" name="Content Placeholder 4">
            <a:extLst>
              <a:ext uri="{FF2B5EF4-FFF2-40B4-BE49-F238E27FC236}">
                <a16:creationId xmlns:a16="http://schemas.microsoft.com/office/drawing/2014/main" id="{598A8199-F63B-401B-9C45-E4061495019B}"/>
              </a:ext>
            </a:extLst>
          </p:cNvPr>
          <p:cNvSpPr>
            <a:spLocks noGrp="1"/>
          </p:cNvSpPr>
          <p:nvPr>
            <p:ph idx="1"/>
          </p:nvPr>
        </p:nvSpPr>
        <p:spPr>
          <a:xfrm>
            <a:off x="1935332" y="1825625"/>
            <a:ext cx="9418468" cy="4351338"/>
          </a:xfrm>
        </p:spPr>
        <p:txBody>
          <a:bodyPr>
            <a:normAutofit fontScale="92500" lnSpcReduction="10000"/>
          </a:bodyPr>
          <a:lstStyle/>
          <a:p>
            <a:pPr marL="0" indent="0" algn="ctr">
              <a:buNone/>
            </a:pPr>
            <a:r>
              <a:rPr lang="en-GB" altLang="ja-JP" sz="2800" dirty="0">
                <a:ea typeface="ＭＳ Ｐゴシック" panose="020B0600070205080204" pitchFamily="34" charset="-128"/>
              </a:rPr>
              <a:t>Your child will be learning skills, acquiring new knowledge and demonstrating their understanding through </a:t>
            </a:r>
            <a:r>
              <a:rPr lang="en-GB" altLang="ja-JP" sz="2800" b="1" dirty="0">
                <a:ea typeface="ＭＳ Ｐゴシック" panose="020B0600070205080204" pitchFamily="34" charset="-128"/>
              </a:rPr>
              <a:t>7 areas of learning and development.</a:t>
            </a:r>
          </a:p>
          <a:p>
            <a:pPr algn="ctr">
              <a:spcBef>
                <a:spcPct val="0"/>
              </a:spcBef>
              <a:buFontTx/>
              <a:buNone/>
            </a:pPr>
            <a:r>
              <a:rPr lang="en-GB" altLang="ja-JP" sz="2800" dirty="0">
                <a:ea typeface="ＭＳ Ｐゴシック" panose="020B0600070205080204" pitchFamily="34" charset="-128"/>
              </a:rPr>
              <a:t>Children should mostly develop the </a:t>
            </a:r>
            <a:r>
              <a:rPr lang="en-GB" altLang="ja-JP" sz="2800" b="1" dirty="0">
                <a:ea typeface="ＭＳ Ｐゴシック" panose="020B0600070205080204" pitchFamily="34" charset="-128"/>
              </a:rPr>
              <a:t>3 prime areas </a:t>
            </a:r>
            <a:r>
              <a:rPr lang="en-GB" altLang="ja-JP" sz="2800" dirty="0">
                <a:ea typeface="ＭＳ Ｐゴシック" panose="020B0600070205080204" pitchFamily="34" charset="-128"/>
              </a:rPr>
              <a:t>first. These are: </a:t>
            </a:r>
          </a:p>
          <a:p>
            <a:pPr>
              <a:spcBef>
                <a:spcPct val="0"/>
              </a:spcBef>
              <a:buFontTx/>
              <a:buNone/>
            </a:pPr>
            <a:r>
              <a:rPr lang="en-US" altLang="ja-JP" sz="2800" dirty="0">
                <a:ea typeface="ＭＳ Ｐゴシック" panose="020B0600070205080204" pitchFamily="34" charset="-128"/>
              </a:rPr>
              <a:t>1. Communication and language</a:t>
            </a:r>
            <a:endParaRPr lang="en-GB" altLang="ja-JP" sz="2800" dirty="0">
              <a:ea typeface="ＭＳ Ｐゴシック" panose="020B0600070205080204" pitchFamily="34" charset="-128"/>
            </a:endParaRPr>
          </a:p>
          <a:p>
            <a:pPr>
              <a:spcBef>
                <a:spcPct val="0"/>
              </a:spcBef>
              <a:buFontTx/>
              <a:buNone/>
            </a:pPr>
            <a:r>
              <a:rPr lang="en-US" altLang="ja-JP" sz="2800" dirty="0">
                <a:ea typeface="ＭＳ Ｐゴシック" panose="020B0600070205080204" pitchFamily="34" charset="-128"/>
              </a:rPr>
              <a:t>2. Physical development</a:t>
            </a:r>
            <a:endParaRPr lang="en-GB" altLang="ja-JP" sz="2800" dirty="0">
              <a:ea typeface="ＭＳ Ｐゴシック" panose="020B0600070205080204" pitchFamily="34" charset="-128"/>
            </a:endParaRPr>
          </a:p>
          <a:p>
            <a:pPr>
              <a:spcBef>
                <a:spcPct val="0"/>
              </a:spcBef>
              <a:buFontTx/>
              <a:buNone/>
            </a:pPr>
            <a:r>
              <a:rPr lang="en-US" altLang="ja-JP" sz="2800" dirty="0">
                <a:ea typeface="ＭＳ Ｐゴシック" panose="020B0600070205080204" pitchFamily="34" charset="-128"/>
              </a:rPr>
              <a:t>3. Personal, social and emotional development. </a:t>
            </a:r>
          </a:p>
          <a:p>
            <a:pPr>
              <a:spcBef>
                <a:spcPct val="0"/>
              </a:spcBef>
              <a:buFontTx/>
              <a:buNone/>
            </a:pPr>
            <a:r>
              <a:rPr lang="en-GB" altLang="ja-JP" sz="2800" dirty="0">
                <a:ea typeface="MS Mincho" panose="02020609040205080304" pitchFamily="49" charset="-128"/>
                <a:cs typeface="Times New Roman" panose="02020603050405020304" pitchFamily="18" charset="0"/>
              </a:rPr>
              <a:t>As children grow, the prime areas will help them to develop skills in </a:t>
            </a:r>
            <a:r>
              <a:rPr lang="en-GB" altLang="ja-JP" sz="2800" b="1" dirty="0">
                <a:ea typeface="MS Mincho" panose="02020609040205080304" pitchFamily="49" charset="-128"/>
                <a:cs typeface="Times New Roman" panose="02020603050405020304" pitchFamily="18" charset="0"/>
              </a:rPr>
              <a:t>4 specific areas</a:t>
            </a:r>
            <a:r>
              <a:rPr lang="en-GB" altLang="ja-JP" sz="2800" dirty="0">
                <a:ea typeface="MS Mincho" panose="02020609040205080304" pitchFamily="49" charset="-128"/>
                <a:cs typeface="Times New Roman" panose="02020603050405020304" pitchFamily="18" charset="0"/>
              </a:rPr>
              <a:t>. These are: </a:t>
            </a:r>
          </a:p>
          <a:p>
            <a:pPr>
              <a:spcBef>
                <a:spcPct val="0"/>
              </a:spcBef>
              <a:buFont typeface="Symbol" panose="05050102010706020507" pitchFamily="18" charset="2"/>
              <a:buNone/>
            </a:pPr>
            <a:r>
              <a:rPr lang="en-US" altLang="ja-JP" sz="2800" dirty="0">
                <a:ea typeface="MS Mincho" panose="02020609040205080304" pitchFamily="49" charset="-128"/>
                <a:cs typeface="Times New Roman" panose="02020603050405020304" pitchFamily="18" charset="0"/>
              </a:rPr>
              <a:t>1. Literacy; </a:t>
            </a:r>
            <a:endParaRPr lang="en-GB" altLang="ja-JP" sz="2800" dirty="0">
              <a:ea typeface="MS Mincho" panose="02020609040205080304" pitchFamily="49" charset="-128"/>
              <a:cs typeface="Times New Roman" panose="02020603050405020304" pitchFamily="18" charset="0"/>
            </a:endParaRPr>
          </a:p>
          <a:p>
            <a:pPr>
              <a:spcBef>
                <a:spcPct val="0"/>
              </a:spcBef>
              <a:buFont typeface="Symbol" panose="05050102010706020507" pitchFamily="18" charset="2"/>
              <a:buNone/>
            </a:pPr>
            <a:r>
              <a:rPr lang="en-US" altLang="ja-JP" sz="2800" dirty="0">
                <a:ea typeface="MS Mincho" panose="02020609040205080304" pitchFamily="49" charset="-128"/>
                <a:cs typeface="Times New Roman" panose="02020603050405020304" pitchFamily="18" charset="0"/>
              </a:rPr>
              <a:t>2. Mathematics; </a:t>
            </a:r>
            <a:endParaRPr lang="en-GB" altLang="ja-JP" sz="2800" dirty="0">
              <a:ea typeface="MS Mincho" panose="02020609040205080304" pitchFamily="49" charset="-128"/>
              <a:cs typeface="Times New Roman" panose="02020603050405020304" pitchFamily="18" charset="0"/>
            </a:endParaRPr>
          </a:p>
          <a:p>
            <a:pPr>
              <a:spcBef>
                <a:spcPct val="0"/>
              </a:spcBef>
              <a:buFont typeface="Symbol" panose="05050102010706020507" pitchFamily="18" charset="2"/>
              <a:buNone/>
            </a:pPr>
            <a:r>
              <a:rPr lang="en-US" altLang="ja-JP" sz="2800" dirty="0">
                <a:ea typeface="MS Mincho" panose="02020609040205080304" pitchFamily="49" charset="-128"/>
                <a:cs typeface="Times New Roman" panose="02020603050405020304" pitchFamily="18" charset="0"/>
              </a:rPr>
              <a:t>3. Understanding the world; and</a:t>
            </a:r>
            <a:endParaRPr lang="en-GB" altLang="ja-JP" sz="2800" dirty="0">
              <a:ea typeface="MS Mincho" panose="02020609040205080304" pitchFamily="49" charset="-128"/>
              <a:cs typeface="Times New Roman" panose="02020603050405020304" pitchFamily="18" charset="0"/>
            </a:endParaRPr>
          </a:p>
          <a:p>
            <a:pPr>
              <a:spcBef>
                <a:spcPct val="0"/>
              </a:spcBef>
              <a:buFont typeface="Symbol" panose="05050102010706020507" pitchFamily="18" charset="2"/>
              <a:buNone/>
            </a:pPr>
            <a:r>
              <a:rPr lang="en-US" altLang="ja-JP" sz="2800" dirty="0">
                <a:ea typeface="MS Mincho" panose="02020609040205080304" pitchFamily="49" charset="-128"/>
                <a:cs typeface="Times New Roman" panose="02020603050405020304" pitchFamily="18" charset="0"/>
              </a:rPr>
              <a:t>4. Expressive arts and design. </a:t>
            </a:r>
          </a:p>
          <a:p>
            <a:pPr marL="0" indent="0">
              <a:buNone/>
            </a:pPr>
            <a:endParaRPr lang="en-GB" altLang="en-US" sz="2800" b="1" dirty="0"/>
          </a:p>
          <a:p>
            <a:endParaRPr lang="en-GB" dirty="0"/>
          </a:p>
        </p:txBody>
      </p:sp>
    </p:spTree>
    <p:extLst>
      <p:ext uri="{BB962C8B-B14F-4D97-AF65-F5344CB8AC3E}">
        <p14:creationId xmlns:p14="http://schemas.microsoft.com/office/powerpoint/2010/main" val="2025511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0CAB35-56C2-4FA0-9D70-10ECB43214A0}"/>
              </a:ext>
            </a:extLst>
          </p:cNvPr>
          <p:cNvSpPr>
            <a:spLocks noGrp="1"/>
          </p:cNvSpPr>
          <p:nvPr>
            <p:ph type="sldNum" sz="quarter" idx="12"/>
          </p:nvPr>
        </p:nvSpPr>
        <p:spPr/>
        <p:txBody>
          <a:bodyPr/>
          <a:lstStyle/>
          <a:p>
            <a:fld id="{98C0CDE5-970C-4CC4-BF43-0DA127E73E82}" type="slidenum">
              <a:rPr lang="en-US" noProof="0" smtClean="0"/>
              <a:t>6</a:t>
            </a:fld>
            <a:endParaRPr lang="en-US" noProof="0" dirty="0"/>
          </a:p>
        </p:txBody>
      </p:sp>
      <p:pic>
        <p:nvPicPr>
          <p:cNvPr id="2" name="Picture 1"/>
          <p:cNvPicPr>
            <a:picLocks noChangeAspect="1"/>
          </p:cNvPicPr>
          <p:nvPr/>
        </p:nvPicPr>
        <p:blipFill>
          <a:blip r:embed="rId2"/>
          <a:stretch>
            <a:fillRect/>
          </a:stretch>
        </p:blipFill>
        <p:spPr>
          <a:xfrm rot="21208869">
            <a:off x="219518" y="1662756"/>
            <a:ext cx="5581650" cy="2895600"/>
          </a:xfrm>
          <a:prstGeom prst="rect">
            <a:avLst/>
          </a:prstGeom>
        </p:spPr>
      </p:pic>
      <p:sp>
        <p:nvSpPr>
          <p:cNvPr id="4" name="Title 3">
            <a:extLst>
              <a:ext uri="{FF2B5EF4-FFF2-40B4-BE49-F238E27FC236}">
                <a16:creationId xmlns:a16="http://schemas.microsoft.com/office/drawing/2014/main" id="{378CCCC7-9C24-4D4D-BF13-3338867AC0FE}"/>
              </a:ext>
            </a:extLst>
          </p:cNvPr>
          <p:cNvSpPr>
            <a:spLocks noGrp="1"/>
          </p:cNvSpPr>
          <p:nvPr>
            <p:ph type="title"/>
          </p:nvPr>
        </p:nvSpPr>
        <p:spPr/>
        <p:txBody>
          <a:bodyPr/>
          <a:lstStyle/>
          <a:p>
            <a:r>
              <a:rPr lang="en-GB" dirty="0"/>
              <a:t>In the end ...</a:t>
            </a:r>
          </a:p>
        </p:txBody>
      </p:sp>
      <p:pic>
        <p:nvPicPr>
          <p:cNvPr id="7" name="Picture 6">
            <a:extLst>
              <a:ext uri="{FF2B5EF4-FFF2-40B4-BE49-F238E27FC236}">
                <a16:creationId xmlns:a16="http://schemas.microsoft.com/office/drawing/2014/main" id="{D659BCCE-5B92-41BC-9B92-82A3B5126227}"/>
              </a:ext>
            </a:extLst>
          </p:cNvPr>
          <p:cNvPicPr>
            <a:picLocks noChangeAspect="1"/>
          </p:cNvPicPr>
          <p:nvPr/>
        </p:nvPicPr>
        <p:blipFill>
          <a:blip r:embed="rId3"/>
          <a:stretch>
            <a:fillRect/>
          </a:stretch>
        </p:blipFill>
        <p:spPr>
          <a:xfrm>
            <a:off x="5416060" y="3277259"/>
            <a:ext cx="3388310" cy="3086896"/>
          </a:xfrm>
          <a:prstGeom prst="rect">
            <a:avLst/>
          </a:prstGeom>
        </p:spPr>
      </p:pic>
      <p:pic>
        <p:nvPicPr>
          <p:cNvPr id="1026" name="Picture 2">
            <a:extLst>
              <a:ext uri="{FF2B5EF4-FFF2-40B4-BE49-F238E27FC236}">
                <a16:creationId xmlns:a16="http://schemas.microsoft.com/office/drawing/2014/main" id="{5538CD9D-8BC6-4452-BF11-CBEDC476C8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1438"/>
          <a:stretch/>
        </p:blipFill>
        <p:spPr bwMode="auto">
          <a:xfrm>
            <a:off x="8549197" y="284084"/>
            <a:ext cx="3256804" cy="3411506"/>
          </a:xfrm>
          <a:prstGeom prst="rect">
            <a:avLst/>
          </a:prstGeom>
          <a:noFill/>
          <a:extLst>
            <a:ext uri="{909E8E84-426E-40DD-AFC4-6F175D3DCCD1}">
              <a14:hiddenFill xmlns:a14="http://schemas.microsoft.com/office/drawing/2010/main">
                <a:solidFill>
                  <a:srgbClr val="FFFFFF"/>
                </a:solidFill>
              </a14:hiddenFill>
            </a:ext>
          </a:extLst>
        </p:spPr>
      </p:pic>
      <p:sp>
        <p:nvSpPr>
          <p:cNvPr id="8" name="Star: 5 Points 7">
            <a:extLst>
              <a:ext uri="{FF2B5EF4-FFF2-40B4-BE49-F238E27FC236}">
                <a16:creationId xmlns:a16="http://schemas.microsoft.com/office/drawing/2014/main" id="{440BE189-5BF9-46F0-B6DA-1FD5B0177B96}"/>
              </a:ext>
            </a:extLst>
          </p:cNvPr>
          <p:cNvSpPr/>
          <p:nvPr/>
        </p:nvSpPr>
        <p:spPr>
          <a:xfrm>
            <a:off x="1276622" y="1501566"/>
            <a:ext cx="3252613" cy="3168089"/>
          </a:xfrm>
          <a:prstGeom prst="star5">
            <a:avLst>
              <a:gd name="adj" fmla="val 25434"/>
              <a:gd name="hf" fmla="val 105146"/>
              <a:gd name="vf" fmla="val 110557"/>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6499334D-AE03-4CBB-B234-A7FE5BE529EB}"/>
              </a:ext>
            </a:extLst>
          </p:cNvPr>
          <p:cNvSpPr/>
          <p:nvPr/>
        </p:nvSpPr>
        <p:spPr>
          <a:xfrm>
            <a:off x="5524615" y="3196066"/>
            <a:ext cx="3252613" cy="3168089"/>
          </a:xfrm>
          <a:prstGeom prst="star5">
            <a:avLst>
              <a:gd name="adj" fmla="val 25434"/>
              <a:gd name="hf" fmla="val 105146"/>
              <a:gd name="vf" fmla="val 110557"/>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992E1FD3-9E74-43F5-8688-34570F635202}"/>
              </a:ext>
            </a:extLst>
          </p:cNvPr>
          <p:cNvSpPr/>
          <p:nvPr/>
        </p:nvSpPr>
        <p:spPr>
          <a:xfrm>
            <a:off x="8588507" y="284084"/>
            <a:ext cx="3252613" cy="3168089"/>
          </a:xfrm>
          <a:prstGeom prst="star5">
            <a:avLst>
              <a:gd name="adj" fmla="val 24674"/>
              <a:gd name="hf" fmla="val 105146"/>
              <a:gd name="vf" fmla="val 110557"/>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94A7949-2CC2-4047-9AE4-7AC70440895C}"/>
              </a:ext>
            </a:extLst>
          </p:cNvPr>
          <p:cNvSpPr txBox="1"/>
          <p:nvPr/>
        </p:nvSpPr>
        <p:spPr>
          <a:xfrm>
            <a:off x="2028477" y="2695854"/>
            <a:ext cx="1748901" cy="954107"/>
          </a:xfrm>
          <a:prstGeom prst="rect">
            <a:avLst/>
          </a:prstGeom>
          <a:noFill/>
        </p:spPr>
        <p:txBody>
          <a:bodyPr wrap="square" rtlCol="0">
            <a:spAutoFit/>
          </a:bodyPr>
          <a:lstStyle/>
          <a:p>
            <a:pPr algn="ctr"/>
            <a:r>
              <a:rPr lang="en-GB" sz="2800" dirty="0">
                <a:solidFill>
                  <a:schemeClr val="accent4"/>
                </a:solidFill>
              </a:rPr>
              <a:t>Problem solvers</a:t>
            </a:r>
          </a:p>
        </p:txBody>
      </p:sp>
      <p:sp>
        <p:nvSpPr>
          <p:cNvPr id="12" name="TextBox 11">
            <a:extLst>
              <a:ext uri="{FF2B5EF4-FFF2-40B4-BE49-F238E27FC236}">
                <a16:creationId xmlns:a16="http://schemas.microsoft.com/office/drawing/2014/main" id="{844EEF71-CA20-4AB2-9579-2E1CC48ACB71}"/>
              </a:ext>
            </a:extLst>
          </p:cNvPr>
          <p:cNvSpPr txBox="1"/>
          <p:nvPr/>
        </p:nvSpPr>
        <p:spPr>
          <a:xfrm>
            <a:off x="9125595" y="1512783"/>
            <a:ext cx="2104008" cy="954107"/>
          </a:xfrm>
          <a:prstGeom prst="rect">
            <a:avLst/>
          </a:prstGeom>
          <a:noFill/>
        </p:spPr>
        <p:txBody>
          <a:bodyPr wrap="square" rtlCol="0">
            <a:spAutoFit/>
          </a:bodyPr>
          <a:lstStyle/>
          <a:p>
            <a:pPr algn="ctr"/>
            <a:r>
              <a:rPr lang="en-GB" sz="2800" dirty="0">
                <a:solidFill>
                  <a:schemeClr val="accent4"/>
                </a:solidFill>
              </a:rPr>
              <a:t>Independent learners</a:t>
            </a:r>
          </a:p>
        </p:txBody>
      </p:sp>
      <p:sp>
        <p:nvSpPr>
          <p:cNvPr id="13" name="TextBox 12">
            <a:extLst>
              <a:ext uri="{FF2B5EF4-FFF2-40B4-BE49-F238E27FC236}">
                <a16:creationId xmlns:a16="http://schemas.microsoft.com/office/drawing/2014/main" id="{57BE39A9-4DED-45EC-8FC7-DED1965293F1}"/>
              </a:ext>
            </a:extLst>
          </p:cNvPr>
          <p:cNvSpPr txBox="1"/>
          <p:nvPr/>
        </p:nvSpPr>
        <p:spPr>
          <a:xfrm>
            <a:off x="6405196" y="4129942"/>
            <a:ext cx="1491449" cy="1815882"/>
          </a:xfrm>
          <a:prstGeom prst="rect">
            <a:avLst/>
          </a:prstGeom>
          <a:noFill/>
        </p:spPr>
        <p:txBody>
          <a:bodyPr wrap="square" rtlCol="0">
            <a:spAutoFit/>
          </a:bodyPr>
          <a:lstStyle/>
          <a:p>
            <a:pPr algn="ctr"/>
            <a:r>
              <a:rPr lang="en-GB" sz="2800" dirty="0">
                <a:solidFill>
                  <a:schemeClr val="accent4"/>
                </a:solidFill>
              </a:rPr>
              <a:t>Children who enjoy learning</a:t>
            </a:r>
          </a:p>
        </p:txBody>
      </p:sp>
    </p:spTree>
    <p:extLst>
      <p:ext uri="{BB962C8B-B14F-4D97-AF65-F5344CB8AC3E}">
        <p14:creationId xmlns:p14="http://schemas.microsoft.com/office/powerpoint/2010/main" val="325345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9"/>
                                        </p:tgtEl>
                                        <p:attrNameLst>
                                          <p:attrName>style.visibility</p:attrName>
                                        </p:attrNameLst>
                                      </p:cBhvr>
                                      <p:to>
                                        <p:strVal val="hidden"/>
                                      </p:to>
                                    </p:set>
                                  </p:childTnLst>
                                </p:cTn>
                              </p:par>
                              <p:par>
                                <p:cTn id="11" presetID="15" presetClass="exit" presetSubtype="0" fill="hold" grpId="0" nodeType="withEffect">
                                  <p:stCondLst>
                                    <p:cond delay="0"/>
                                  </p:stCondLst>
                                  <p:childTnLst>
                                    <p:anim calcmode="lin" valueType="num">
                                      <p:cBhvr>
                                        <p:cTn id="12" dur="1000"/>
                                        <p:tgtEl>
                                          <p:spTgt spid="8"/>
                                        </p:tgtEl>
                                        <p:attrNameLst>
                                          <p:attrName>ppt_w</p:attrName>
                                        </p:attrNameLst>
                                      </p:cBhvr>
                                      <p:tavLst>
                                        <p:tav tm="0">
                                          <p:val>
                                            <p:strVal val="ppt_w"/>
                                          </p:val>
                                        </p:tav>
                                        <p:tav tm="100000">
                                          <p:val>
                                            <p:fltVal val="0"/>
                                          </p:val>
                                        </p:tav>
                                      </p:tavLst>
                                    </p:anim>
                                    <p:anim calcmode="lin" valueType="num">
                                      <p:cBhvr>
                                        <p:cTn id="13" dur="1000"/>
                                        <p:tgtEl>
                                          <p:spTgt spid="8"/>
                                        </p:tgtEl>
                                        <p:attrNameLst>
                                          <p:attrName>ppt_h</p:attrName>
                                        </p:attrNameLst>
                                      </p:cBhvr>
                                      <p:tavLst>
                                        <p:tav tm="0">
                                          <p:val>
                                            <p:strVal val="ppt_h"/>
                                          </p:val>
                                        </p:tav>
                                        <p:tav tm="100000">
                                          <p:val>
                                            <p:fltVal val="0"/>
                                          </p:val>
                                        </p:tav>
                                      </p:tavLst>
                                    </p:anim>
                                    <p:anim calcmode="lin" valueType="num">
                                      <p:cBhvr>
                                        <p:cTn id="14" dur="1000"/>
                                        <p:tgtEl>
                                          <p:spTgt spid="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5" dur="1000"/>
                                        <p:tgtEl>
                                          <p:spTgt spid="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6" dur="1" fill="hold">
                                          <p:stCondLst>
                                            <p:cond delay="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6" presetClass="exit" presetSubtype="0" fill="hold" grpId="0" nodeType="clickEffect">
                                  <p:stCondLst>
                                    <p:cond delay="0"/>
                                  </p:stCondLst>
                                  <p:childTnLst>
                                    <p:animEffect transition="out" filter="wipe(down)">
                                      <p:cBhvr>
                                        <p:cTn id="20" dur="180" accel="50000">
                                          <p:stCondLst>
                                            <p:cond delay="1820"/>
                                          </p:stCondLst>
                                        </p:cTn>
                                        <p:tgtEl>
                                          <p:spTgt spid="12"/>
                                        </p:tgtEl>
                                      </p:cBhvr>
                                    </p:animEffect>
                                    <p:anim calcmode="lin" valueType="num">
                                      <p:cBhvr>
                                        <p:cTn id="21" dur="1822" tmFilter="0,0; 0.14,0.31; 0.43,0.73; 0.71,0.91; 1.0,1.0">
                                          <p:stCondLst>
                                            <p:cond delay="0"/>
                                          </p:stCondLst>
                                        </p:cTn>
                                        <p:tgtEl>
                                          <p:spTgt spid="12"/>
                                        </p:tgtEl>
                                        <p:attrNameLst>
                                          <p:attrName>ppt_x</p:attrName>
                                        </p:attrNameLst>
                                      </p:cBhvr>
                                      <p:tavLst>
                                        <p:tav tm="0">
                                          <p:val>
                                            <p:strVal val="ppt_x"/>
                                          </p:val>
                                        </p:tav>
                                        <p:tav tm="100000">
                                          <p:val>
                                            <p:strVal val="#ppt_x+0.25"/>
                                          </p:val>
                                        </p:tav>
                                      </p:tavLst>
                                    </p:anim>
                                    <p:anim calcmode="lin" valueType="num">
                                      <p:cBhvr>
                                        <p:cTn id="22" dur="178">
                                          <p:stCondLst>
                                            <p:cond delay="1822"/>
                                          </p:stCondLst>
                                        </p:cTn>
                                        <p:tgtEl>
                                          <p:spTgt spid="12"/>
                                        </p:tgtEl>
                                        <p:attrNameLst>
                                          <p:attrName>ppt_x</p:attrName>
                                        </p:attrNameLst>
                                      </p:cBhvr>
                                      <p:tavLst>
                                        <p:tav tm="0">
                                          <p:val>
                                            <p:strVal val="ppt_x"/>
                                          </p:val>
                                        </p:tav>
                                        <p:tav tm="100000">
                                          <p:val>
                                            <p:strVal val="ppt_x"/>
                                          </p:val>
                                        </p:tav>
                                      </p:tavLst>
                                    </p:anim>
                                    <p:anim calcmode="lin" valueType="num">
                                      <p:cBhvr>
                                        <p:cTn id="23" dur="664" tmFilter="0.0,0.0;0.25,0.07;0.50,0.2;0.75,0.467;1.0,1.0">
                                          <p:stCondLst>
                                            <p:cond delay="0"/>
                                          </p:stCondLst>
                                        </p:cTn>
                                        <p:tgtEl>
                                          <p:spTgt spid="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4" dur="664" tmFilter="0, 0; 0.125,0.2665; 0.25,0.4; 0.375,0.465; 0.5,0.5;  0.625,0.535; 0.75,0.6; 0.875,0.7335; 1,1">
                                          <p:stCondLst>
                                            <p:cond delay="664"/>
                                          </p:stCondLst>
                                        </p:cTn>
                                        <p:tgtEl>
                                          <p:spTgt spid="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5" dur="332" tmFilter="0, 0; 0.125,0.2665; 0.25,0.4; 0.375,0.465; 0.5,0.5;  0.625,0.535; 0.75,0.6; 0.875,0.7335; 1,1">
                                          <p:stCondLst>
                                            <p:cond delay="1324"/>
                                          </p:stCondLst>
                                        </p:cTn>
                                        <p:tgtEl>
                                          <p:spTgt spid="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6" dur="164" tmFilter="0, 0; 0.125,0.2665; 0.25,0.4; 0.375,0.465; 0.5,0.5;  0.625,0.535; 0.75,0.6; 0.875,0.7335; 1,1">
                                          <p:stCondLst>
                                            <p:cond delay="1656"/>
                                          </p:stCondLst>
                                        </p:cTn>
                                        <p:tgtEl>
                                          <p:spTgt spid="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7" dur="180" accel="50000">
                                          <p:stCondLst>
                                            <p:cond delay="1820"/>
                                          </p:stCondLst>
                                        </p:cTn>
                                        <p:tgtEl>
                                          <p:spTgt spid="12"/>
                                        </p:tgtEl>
                                        <p:attrNameLst>
                                          <p:attrName>ppt_y</p:attrName>
                                        </p:attrNameLst>
                                      </p:cBhvr>
                                      <p:tavLst>
                                        <p:tav tm="0">
                                          <p:val>
                                            <p:strVal val="ppt_y"/>
                                          </p:val>
                                        </p:tav>
                                        <p:tav tm="100000">
                                          <p:val>
                                            <p:strVal val="ppt_y+ppt_h"/>
                                          </p:val>
                                        </p:tav>
                                      </p:tavLst>
                                    </p:anim>
                                    <p:animScale>
                                      <p:cBhvr>
                                        <p:cTn id="28" dur="26">
                                          <p:stCondLst>
                                            <p:cond delay="620"/>
                                          </p:stCondLst>
                                        </p:cTn>
                                        <p:tgtEl>
                                          <p:spTgt spid="12"/>
                                        </p:tgtEl>
                                      </p:cBhvr>
                                      <p:to x="100000" y="60000"/>
                                    </p:animScale>
                                    <p:animScale>
                                      <p:cBhvr>
                                        <p:cTn id="29" dur="166" decel="50000">
                                          <p:stCondLst>
                                            <p:cond delay="646"/>
                                          </p:stCondLst>
                                        </p:cTn>
                                        <p:tgtEl>
                                          <p:spTgt spid="12"/>
                                        </p:tgtEl>
                                      </p:cBhvr>
                                      <p:to x="100000" y="100000"/>
                                    </p:animScale>
                                    <p:animScale>
                                      <p:cBhvr>
                                        <p:cTn id="30" dur="26">
                                          <p:stCondLst>
                                            <p:cond delay="1312"/>
                                          </p:stCondLst>
                                        </p:cTn>
                                        <p:tgtEl>
                                          <p:spTgt spid="12"/>
                                        </p:tgtEl>
                                      </p:cBhvr>
                                      <p:to x="100000" y="80000"/>
                                    </p:animScale>
                                    <p:animScale>
                                      <p:cBhvr>
                                        <p:cTn id="31" dur="166" decel="50000">
                                          <p:stCondLst>
                                            <p:cond delay="1338"/>
                                          </p:stCondLst>
                                        </p:cTn>
                                        <p:tgtEl>
                                          <p:spTgt spid="12"/>
                                        </p:tgtEl>
                                      </p:cBhvr>
                                      <p:to x="100000" y="100000"/>
                                    </p:animScale>
                                    <p:animScale>
                                      <p:cBhvr>
                                        <p:cTn id="32" dur="26">
                                          <p:stCondLst>
                                            <p:cond delay="1642"/>
                                          </p:stCondLst>
                                        </p:cTn>
                                        <p:tgtEl>
                                          <p:spTgt spid="12"/>
                                        </p:tgtEl>
                                      </p:cBhvr>
                                      <p:to x="100000" y="90000"/>
                                    </p:animScale>
                                    <p:animScale>
                                      <p:cBhvr>
                                        <p:cTn id="33" dur="166" decel="50000">
                                          <p:stCondLst>
                                            <p:cond delay="1668"/>
                                          </p:stCondLst>
                                        </p:cTn>
                                        <p:tgtEl>
                                          <p:spTgt spid="12"/>
                                        </p:tgtEl>
                                      </p:cBhvr>
                                      <p:to x="100000" y="100000"/>
                                    </p:animScale>
                                    <p:animScale>
                                      <p:cBhvr>
                                        <p:cTn id="34" dur="26">
                                          <p:stCondLst>
                                            <p:cond delay="1808"/>
                                          </p:stCondLst>
                                        </p:cTn>
                                        <p:tgtEl>
                                          <p:spTgt spid="12"/>
                                        </p:tgtEl>
                                      </p:cBhvr>
                                      <p:to x="100000" y="95000"/>
                                    </p:animScale>
                                    <p:animScale>
                                      <p:cBhvr>
                                        <p:cTn id="35" dur="166" decel="50000">
                                          <p:stCondLst>
                                            <p:cond delay="1834"/>
                                          </p:stCondLst>
                                        </p:cTn>
                                        <p:tgtEl>
                                          <p:spTgt spid="12"/>
                                        </p:tgtEl>
                                      </p:cBhvr>
                                      <p:to x="100000" y="100000"/>
                                    </p:animScale>
                                    <p:set>
                                      <p:cBhvr>
                                        <p:cTn id="36" dur="1" fill="hold">
                                          <p:stCondLst>
                                            <p:cond delay="1999"/>
                                          </p:stCondLst>
                                        </p:cTn>
                                        <p:tgtEl>
                                          <p:spTgt spid="12"/>
                                        </p:tgtEl>
                                        <p:attrNameLst>
                                          <p:attrName>style.visibility</p:attrName>
                                        </p:attrNameLst>
                                      </p:cBhvr>
                                      <p:to>
                                        <p:strVal val="hidden"/>
                                      </p:to>
                                    </p:set>
                                  </p:childTnLst>
                                </p:cTn>
                              </p:par>
                              <p:par>
                                <p:cTn id="37" presetID="26" presetClass="exit" presetSubtype="0" fill="hold" grpId="0" nodeType="withEffect">
                                  <p:stCondLst>
                                    <p:cond delay="0"/>
                                  </p:stCondLst>
                                  <p:childTnLst>
                                    <p:animEffect transition="out" filter="wipe(down)">
                                      <p:cBhvr>
                                        <p:cTn id="38" dur="180" accel="50000">
                                          <p:stCondLst>
                                            <p:cond delay="1820"/>
                                          </p:stCondLst>
                                        </p:cTn>
                                        <p:tgtEl>
                                          <p:spTgt spid="11"/>
                                        </p:tgtEl>
                                      </p:cBhvr>
                                    </p:animEffect>
                                    <p:anim calcmode="lin" valueType="num">
                                      <p:cBhvr>
                                        <p:cTn id="39"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40"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41"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5"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46" dur="26">
                                          <p:stCondLst>
                                            <p:cond delay="620"/>
                                          </p:stCondLst>
                                        </p:cTn>
                                        <p:tgtEl>
                                          <p:spTgt spid="11"/>
                                        </p:tgtEl>
                                      </p:cBhvr>
                                      <p:to x="100000" y="60000"/>
                                    </p:animScale>
                                    <p:animScale>
                                      <p:cBhvr>
                                        <p:cTn id="47" dur="166" decel="50000">
                                          <p:stCondLst>
                                            <p:cond delay="646"/>
                                          </p:stCondLst>
                                        </p:cTn>
                                        <p:tgtEl>
                                          <p:spTgt spid="11"/>
                                        </p:tgtEl>
                                      </p:cBhvr>
                                      <p:to x="100000" y="100000"/>
                                    </p:animScale>
                                    <p:animScale>
                                      <p:cBhvr>
                                        <p:cTn id="48" dur="26">
                                          <p:stCondLst>
                                            <p:cond delay="1312"/>
                                          </p:stCondLst>
                                        </p:cTn>
                                        <p:tgtEl>
                                          <p:spTgt spid="11"/>
                                        </p:tgtEl>
                                      </p:cBhvr>
                                      <p:to x="100000" y="80000"/>
                                    </p:animScale>
                                    <p:animScale>
                                      <p:cBhvr>
                                        <p:cTn id="49" dur="166" decel="50000">
                                          <p:stCondLst>
                                            <p:cond delay="1338"/>
                                          </p:stCondLst>
                                        </p:cTn>
                                        <p:tgtEl>
                                          <p:spTgt spid="11"/>
                                        </p:tgtEl>
                                      </p:cBhvr>
                                      <p:to x="100000" y="100000"/>
                                    </p:animScale>
                                    <p:animScale>
                                      <p:cBhvr>
                                        <p:cTn id="50" dur="26">
                                          <p:stCondLst>
                                            <p:cond delay="1642"/>
                                          </p:stCondLst>
                                        </p:cTn>
                                        <p:tgtEl>
                                          <p:spTgt spid="11"/>
                                        </p:tgtEl>
                                      </p:cBhvr>
                                      <p:to x="100000" y="90000"/>
                                    </p:animScale>
                                    <p:animScale>
                                      <p:cBhvr>
                                        <p:cTn id="51" dur="166" decel="50000">
                                          <p:stCondLst>
                                            <p:cond delay="1668"/>
                                          </p:stCondLst>
                                        </p:cTn>
                                        <p:tgtEl>
                                          <p:spTgt spid="11"/>
                                        </p:tgtEl>
                                      </p:cBhvr>
                                      <p:to x="100000" y="100000"/>
                                    </p:animScale>
                                    <p:animScale>
                                      <p:cBhvr>
                                        <p:cTn id="52" dur="26">
                                          <p:stCondLst>
                                            <p:cond delay="1808"/>
                                          </p:stCondLst>
                                        </p:cTn>
                                        <p:tgtEl>
                                          <p:spTgt spid="11"/>
                                        </p:tgtEl>
                                      </p:cBhvr>
                                      <p:to x="100000" y="95000"/>
                                    </p:animScale>
                                    <p:animScale>
                                      <p:cBhvr>
                                        <p:cTn id="53" dur="166" decel="50000">
                                          <p:stCondLst>
                                            <p:cond delay="1834"/>
                                          </p:stCondLst>
                                        </p:cTn>
                                        <p:tgtEl>
                                          <p:spTgt spid="11"/>
                                        </p:tgtEl>
                                      </p:cBhvr>
                                      <p:to x="100000" y="100000"/>
                                    </p:animScale>
                                    <p:set>
                                      <p:cBhvr>
                                        <p:cTn id="54" dur="1" fill="hold">
                                          <p:stCondLst>
                                            <p:cond delay="1999"/>
                                          </p:stCondLst>
                                        </p:cTn>
                                        <p:tgtEl>
                                          <p:spTgt spid="1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0" presetClass="exit" presetSubtype="0" fill="hold" grpId="0" nodeType="clickEffect">
                                  <p:stCondLst>
                                    <p:cond delay="0"/>
                                  </p:stCondLst>
                                  <p:childTnLst>
                                    <p:animEffect transition="out" filter="fade">
                                      <p:cBhvr>
                                        <p:cTn id="58" dur="800" accel="100000">
                                          <p:stCondLst>
                                            <p:cond delay="200"/>
                                          </p:stCondLst>
                                        </p:cTn>
                                        <p:tgtEl>
                                          <p:spTgt spid="13"/>
                                        </p:tgtEl>
                                      </p:cBhvr>
                                    </p:animEffect>
                                    <p:anim calcmode="lin" valueType="num">
                                      <p:cBhvr>
                                        <p:cTn id="59" dur="800" accel="100000">
                                          <p:stCondLst>
                                            <p:cond delay="200"/>
                                          </p:stCondLst>
                                        </p:cTn>
                                        <p:tgtEl>
                                          <p:spTgt spid="13"/>
                                        </p:tgtEl>
                                        <p:attrNameLst>
                                          <p:attrName>style.rotation</p:attrName>
                                        </p:attrNameLst>
                                      </p:cBhvr>
                                      <p:tavLst>
                                        <p:tav tm="0">
                                          <p:val>
                                            <p:fltVal val="0"/>
                                          </p:val>
                                        </p:tav>
                                        <p:tav tm="100000">
                                          <p:val>
                                            <p:fltVal val="-90"/>
                                          </p:val>
                                        </p:tav>
                                      </p:tavLst>
                                    </p:anim>
                                    <p:anim calcmode="lin" valueType="num">
                                      <p:cBhvr>
                                        <p:cTn id="60" dur="200" decel="100000"/>
                                        <p:tgtEl>
                                          <p:spTgt spid="13"/>
                                        </p:tgtEl>
                                        <p:attrNameLst>
                                          <p:attrName>ppt_x</p:attrName>
                                        </p:attrNameLst>
                                      </p:cBhvr>
                                      <p:tavLst>
                                        <p:tav tm="0">
                                          <p:val>
                                            <p:strVal val="ppt_x"/>
                                          </p:val>
                                        </p:tav>
                                        <p:tav tm="100000">
                                          <p:val>
                                            <p:strVal val="ppt_x-0.05"/>
                                          </p:val>
                                        </p:tav>
                                      </p:tavLst>
                                    </p:anim>
                                    <p:anim calcmode="lin" valueType="num">
                                      <p:cBhvr>
                                        <p:cTn id="61" dur="200" decel="100000"/>
                                        <p:tgtEl>
                                          <p:spTgt spid="13"/>
                                        </p:tgtEl>
                                        <p:attrNameLst>
                                          <p:attrName>ppt_y</p:attrName>
                                        </p:attrNameLst>
                                      </p:cBhvr>
                                      <p:tavLst>
                                        <p:tav tm="0">
                                          <p:val>
                                            <p:strVal val="ppt_y"/>
                                          </p:val>
                                        </p:tav>
                                        <p:tav tm="100000">
                                          <p:val>
                                            <p:strVal val="ppt_y+0.1"/>
                                          </p:val>
                                        </p:tav>
                                      </p:tavLst>
                                    </p:anim>
                                    <p:anim calcmode="lin" valueType="num">
                                      <p:cBhvr>
                                        <p:cTn id="62" dur="800" accel="100000">
                                          <p:stCondLst>
                                            <p:cond delay="200"/>
                                          </p:stCondLst>
                                        </p:cTn>
                                        <p:tgtEl>
                                          <p:spTgt spid="13"/>
                                        </p:tgtEl>
                                        <p:attrNameLst>
                                          <p:attrName>ppt_x</p:attrName>
                                        </p:attrNameLst>
                                      </p:cBhvr>
                                      <p:tavLst>
                                        <p:tav tm="0">
                                          <p:val>
                                            <p:strVal val="ppt_x"/>
                                          </p:val>
                                        </p:tav>
                                        <p:tav tm="100000">
                                          <p:val>
                                            <p:strVal val="ppt_x+0.4+0.05"/>
                                          </p:val>
                                        </p:tav>
                                      </p:tavLst>
                                    </p:anim>
                                    <p:anim calcmode="lin" valueType="num">
                                      <p:cBhvr>
                                        <p:cTn id="63" dur="800" accel="100000">
                                          <p:stCondLst>
                                            <p:cond delay="200"/>
                                          </p:stCondLst>
                                        </p:cTn>
                                        <p:tgtEl>
                                          <p:spTgt spid="13"/>
                                        </p:tgtEl>
                                        <p:attrNameLst>
                                          <p:attrName>ppt_y</p:attrName>
                                        </p:attrNameLst>
                                      </p:cBhvr>
                                      <p:tavLst>
                                        <p:tav tm="0">
                                          <p:val>
                                            <p:strVal val="ppt_y"/>
                                          </p:val>
                                        </p:tav>
                                        <p:tav tm="100000">
                                          <p:val>
                                            <p:strVal val="ppt_y-0.4-0.1"/>
                                          </p:val>
                                        </p:tav>
                                      </p:tavLst>
                                    </p:anim>
                                    <p:set>
                                      <p:cBhvr>
                                        <p:cTn id="64" dur="1" fill="hold">
                                          <p:stCondLst>
                                            <p:cond delay="999"/>
                                          </p:stCondLst>
                                        </p:cTn>
                                        <p:tgtEl>
                                          <p:spTgt spid="13"/>
                                        </p:tgtEl>
                                        <p:attrNameLst>
                                          <p:attrName>style.visibility</p:attrName>
                                        </p:attrNameLst>
                                      </p:cBhvr>
                                      <p:to>
                                        <p:strVal val="hidden"/>
                                      </p:to>
                                    </p:set>
                                  </p:childTnLst>
                                </p:cTn>
                              </p:par>
                              <p:par>
                                <p:cTn id="65" presetID="30" presetClass="exit" presetSubtype="0" fill="hold" grpId="0" nodeType="withEffect">
                                  <p:stCondLst>
                                    <p:cond delay="0"/>
                                  </p:stCondLst>
                                  <p:childTnLst>
                                    <p:animEffect transition="out" filter="fade">
                                      <p:cBhvr>
                                        <p:cTn id="66" dur="800" accel="100000">
                                          <p:stCondLst>
                                            <p:cond delay="200"/>
                                          </p:stCondLst>
                                        </p:cTn>
                                        <p:tgtEl>
                                          <p:spTgt spid="10"/>
                                        </p:tgtEl>
                                      </p:cBhvr>
                                    </p:animEffect>
                                    <p:anim calcmode="lin" valueType="num">
                                      <p:cBhvr>
                                        <p:cTn id="67" dur="800" accel="100000">
                                          <p:stCondLst>
                                            <p:cond delay="200"/>
                                          </p:stCondLst>
                                        </p:cTn>
                                        <p:tgtEl>
                                          <p:spTgt spid="10"/>
                                        </p:tgtEl>
                                        <p:attrNameLst>
                                          <p:attrName>style.rotation</p:attrName>
                                        </p:attrNameLst>
                                      </p:cBhvr>
                                      <p:tavLst>
                                        <p:tav tm="0">
                                          <p:val>
                                            <p:fltVal val="0"/>
                                          </p:val>
                                        </p:tav>
                                        <p:tav tm="100000">
                                          <p:val>
                                            <p:fltVal val="-90"/>
                                          </p:val>
                                        </p:tav>
                                      </p:tavLst>
                                    </p:anim>
                                    <p:anim calcmode="lin" valueType="num">
                                      <p:cBhvr>
                                        <p:cTn id="68" dur="200" decel="100000"/>
                                        <p:tgtEl>
                                          <p:spTgt spid="10"/>
                                        </p:tgtEl>
                                        <p:attrNameLst>
                                          <p:attrName>ppt_x</p:attrName>
                                        </p:attrNameLst>
                                      </p:cBhvr>
                                      <p:tavLst>
                                        <p:tav tm="0">
                                          <p:val>
                                            <p:strVal val="ppt_x"/>
                                          </p:val>
                                        </p:tav>
                                        <p:tav tm="100000">
                                          <p:val>
                                            <p:strVal val="ppt_x-0.05"/>
                                          </p:val>
                                        </p:tav>
                                      </p:tavLst>
                                    </p:anim>
                                    <p:anim calcmode="lin" valueType="num">
                                      <p:cBhvr>
                                        <p:cTn id="69" dur="200" decel="100000"/>
                                        <p:tgtEl>
                                          <p:spTgt spid="10"/>
                                        </p:tgtEl>
                                        <p:attrNameLst>
                                          <p:attrName>ppt_y</p:attrName>
                                        </p:attrNameLst>
                                      </p:cBhvr>
                                      <p:tavLst>
                                        <p:tav tm="0">
                                          <p:val>
                                            <p:strVal val="ppt_y"/>
                                          </p:val>
                                        </p:tav>
                                        <p:tav tm="100000">
                                          <p:val>
                                            <p:strVal val="ppt_y+0.1"/>
                                          </p:val>
                                        </p:tav>
                                      </p:tavLst>
                                    </p:anim>
                                    <p:anim calcmode="lin" valueType="num">
                                      <p:cBhvr>
                                        <p:cTn id="70" dur="800" accel="100000">
                                          <p:stCondLst>
                                            <p:cond delay="200"/>
                                          </p:stCondLst>
                                        </p:cTn>
                                        <p:tgtEl>
                                          <p:spTgt spid="10"/>
                                        </p:tgtEl>
                                        <p:attrNameLst>
                                          <p:attrName>ppt_x</p:attrName>
                                        </p:attrNameLst>
                                      </p:cBhvr>
                                      <p:tavLst>
                                        <p:tav tm="0">
                                          <p:val>
                                            <p:strVal val="ppt_x"/>
                                          </p:val>
                                        </p:tav>
                                        <p:tav tm="100000">
                                          <p:val>
                                            <p:strVal val="ppt_x+0.4+0.05"/>
                                          </p:val>
                                        </p:tav>
                                      </p:tavLst>
                                    </p:anim>
                                    <p:anim calcmode="lin" valueType="num">
                                      <p:cBhvr>
                                        <p:cTn id="71" dur="800" accel="100000">
                                          <p:stCondLst>
                                            <p:cond delay="200"/>
                                          </p:stCondLst>
                                        </p:cTn>
                                        <p:tgtEl>
                                          <p:spTgt spid="10"/>
                                        </p:tgtEl>
                                        <p:attrNameLst>
                                          <p:attrName>ppt_y</p:attrName>
                                        </p:attrNameLst>
                                      </p:cBhvr>
                                      <p:tavLst>
                                        <p:tav tm="0">
                                          <p:val>
                                            <p:strVal val="ppt_y"/>
                                          </p:val>
                                        </p:tav>
                                        <p:tav tm="100000">
                                          <p:val>
                                            <p:strVal val="ppt_y-0.4-0.1"/>
                                          </p:val>
                                        </p:tav>
                                      </p:tavLst>
                                    </p:anim>
                                    <p:set>
                                      <p:cBhvr>
                                        <p:cTn id="72"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35A2CA-3D4A-449C-B338-B93485A5779F}"/>
              </a:ext>
            </a:extLst>
          </p:cNvPr>
          <p:cNvSpPr>
            <a:spLocks noGrp="1"/>
          </p:cNvSpPr>
          <p:nvPr>
            <p:ph type="sldNum" sz="quarter" idx="12"/>
          </p:nvPr>
        </p:nvSpPr>
        <p:spPr/>
        <p:txBody>
          <a:bodyPr/>
          <a:lstStyle/>
          <a:p>
            <a:fld id="{98C0CDE5-970C-4CC4-BF43-0DA127E73E82}" type="slidenum">
              <a:rPr lang="en-US" noProof="0" smtClean="0"/>
              <a:t>7</a:t>
            </a:fld>
            <a:endParaRPr lang="en-US" noProof="0" dirty="0"/>
          </a:p>
        </p:txBody>
      </p:sp>
      <p:sp>
        <p:nvSpPr>
          <p:cNvPr id="6" name="TextBox 5">
            <a:extLst>
              <a:ext uri="{FF2B5EF4-FFF2-40B4-BE49-F238E27FC236}">
                <a16:creationId xmlns:a16="http://schemas.microsoft.com/office/drawing/2014/main" id="{18975342-753C-40D4-8BE5-4E1A3175309E}"/>
              </a:ext>
            </a:extLst>
          </p:cNvPr>
          <p:cNvSpPr txBox="1"/>
          <p:nvPr/>
        </p:nvSpPr>
        <p:spPr>
          <a:xfrm>
            <a:off x="1671962" y="643721"/>
            <a:ext cx="8848078" cy="4585871"/>
          </a:xfrm>
          <a:prstGeom prst="rect">
            <a:avLst/>
          </a:prstGeom>
          <a:noFill/>
        </p:spPr>
        <p:txBody>
          <a:bodyPr wrap="square" rtlCol="0">
            <a:spAutoFit/>
          </a:bodyPr>
          <a:lstStyle/>
          <a:p>
            <a:pPr algn="ctr">
              <a:defRPr/>
            </a:pPr>
            <a:r>
              <a:rPr lang="en-GB" sz="2000" b="1" u="sng" dirty="0">
                <a:solidFill>
                  <a:schemeClr val="accent4"/>
                </a:solidFill>
                <a:latin typeface="+mj-lt"/>
              </a:rPr>
              <a:t>By the end of the Reception year the goal is for your child to meet the ELG’s (Early Learning Goals):</a:t>
            </a:r>
          </a:p>
          <a:p>
            <a:pPr algn="ctr">
              <a:defRPr/>
            </a:pPr>
            <a:endParaRPr lang="en-GB" sz="1800" b="1" u="sng" dirty="0">
              <a:solidFill>
                <a:schemeClr val="accent4"/>
              </a:solidFill>
              <a:latin typeface="+mj-lt"/>
            </a:endParaRPr>
          </a:p>
          <a:p>
            <a:pPr marL="342900" indent="-342900">
              <a:buFont typeface="Wingdings" panose="05000000000000000000" pitchFamily="2" charset="2"/>
              <a:buChar char="v"/>
              <a:defRPr/>
            </a:pPr>
            <a:r>
              <a:rPr lang="en-GB" sz="1800" dirty="0">
                <a:solidFill>
                  <a:schemeClr val="accent4"/>
                </a:solidFill>
                <a:latin typeface="+mj-lt"/>
              </a:rPr>
              <a:t>Example- ELG: Writing</a:t>
            </a:r>
          </a:p>
          <a:p>
            <a:pPr>
              <a:defRPr/>
            </a:pPr>
            <a:r>
              <a:rPr lang="en-GB" sz="1800" dirty="0">
                <a:solidFill>
                  <a:schemeClr val="accent4"/>
                </a:solidFill>
                <a:latin typeface="+mj-lt"/>
              </a:rPr>
              <a:t> Children at the expected level of development will: - Write recognisable letters, most of which are correctly formed; - Spell words by identifying sounds in them and representing the sounds with a letter or letters; - Write simple phrases and sentences that can be read by others.</a:t>
            </a:r>
          </a:p>
          <a:p>
            <a:pPr>
              <a:defRPr/>
            </a:pPr>
            <a:endParaRPr lang="en-GB" sz="1800" dirty="0">
              <a:solidFill>
                <a:schemeClr val="accent4"/>
              </a:solidFill>
              <a:latin typeface="+mj-lt"/>
            </a:endParaRPr>
          </a:p>
          <a:p>
            <a:pPr marL="342900" indent="-342900">
              <a:buFont typeface="Wingdings" panose="05000000000000000000" pitchFamily="2" charset="2"/>
              <a:buChar char="v"/>
              <a:defRPr/>
            </a:pPr>
            <a:r>
              <a:rPr lang="en-GB" sz="1800" dirty="0">
                <a:solidFill>
                  <a:schemeClr val="accent4"/>
                </a:solidFill>
                <a:latin typeface="+mj-lt"/>
              </a:rPr>
              <a:t>Example- ELG: Number </a:t>
            </a:r>
          </a:p>
          <a:p>
            <a:pPr>
              <a:defRPr/>
            </a:pPr>
            <a:r>
              <a:rPr lang="en-GB" sz="1800" dirty="0">
                <a:solidFill>
                  <a:schemeClr val="accent4"/>
                </a:solidFill>
                <a:latin typeface="+mj-lt"/>
              </a:rPr>
              <a:t>Children at the expected level of development will: - Have a deep understanding of number to 10, including the composition of each number; Subitise (recognise quantities without counting) up to 5; - Automatically recall (without reference to rhymes, counting or other aids) number bonds up to 5 (including subtraction facts) and some number bonds to 10, including double facts. </a:t>
            </a:r>
          </a:p>
          <a:p>
            <a:endParaRPr lang="en-GB" dirty="0"/>
          </a:p>
        </p:txBody>
      </p:sp>
    </p:spTree>
    <p:extLst>
      <p:ext uri="{BB962C8B-B14F-4D97-AF65-F5344CB8AC3E}">
        <p14:creationId xmlns:p14="http://schemas.microsoft.com/office/powerpoint/2010/main" val="75189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898DE9-F87B-4319-B1C0-9A2C4A958170}"/>
              </a:ext>
            </a:extLst>
          </p:cNvPr>
          <p:cNvSpPr>
            <a:spLocks noGrp="1"/>
          </p:cNvSpPr>
          <p:nvPr>
            <p:ph type="sldNum" sz="quarter" idx="12"/>
          </p:nvPr>
        </p:nvSpPr>
        <p:spPr/>
        <p:txBody>
          <a:bodyPr/>
          <a:lstStyle/>
          <a:p>
            <a:fld id="{98C0CDE5-970C-4CC4-BF43-0DA127E73E82}" type="slidenum">
              <a:rPr lang="en-US" noProof="0" smtClean="0"/>
              <a:t>8</a:t>
            </a:fld>
            <a:endParaRPr lang="en-US" noProof="0" dirty="0"/>
          </a:p>
        </p:txBody>
      </p:sp>
      <p:sp>
        <p:nvSpPr>
          <p:cNvPr id="6" name="TextBox 5">
            <a:extLst>
              <a:ext uri="{FF2B5EF4-FFF2-40B4-BE49-F238E27FC236}">
                <a16:creationId xmlns:a16="http://schemas.microsoft.com/office/drawing/2014/main" id="{AAE26E98-2129-466E-A298-29A23CEDEFB3}"/>
              </a:ext>
            </a:extLst>
          </p:cNvPr>
          <p:cNvSpPr txBox="1"/>
          <p:nvPr/>
        </p:nvSpPr>
        <p:spPr>
          <a:xfrm>
            <a:off x="1671962" y="643721"/>
            <a:ext cx="8848078" cy="5078313"/>
          </a:xfrm>
          <a:prstGeom prst="rect">
            <a:avLst/>
          </a:prstGeom>
          <a:noFill/>
        </p:spPr>
        <p:txBody>
          <a:bodyPr wrap="square" rtlCol="0">
            <a:spAutoFit/>
          </a:bodyPr>
          <a:lstStyle/>
          <a:p>
            <a:pPr algn="ctr">
              <a:defRPr/>
            </a:pPr>
            <a:endParaRPr lang="en-GB" b="1" u="sng" dirty="0">
              <a:latin typeface="+mj-lt"/>
            </a:endParaRPr>
          </a:p>
          <a:p>
            <a:pPr marL="342900" indent="-342900">
              <a:buFont typeface="Wingdings" panose="05000000000000000000" pitchFamily="2" charset="2"/>
              <a:buChar char="v"/>
              <a:defRPr/>
            </a:pPr>
            <a:r>
              <a:rPr lang="en-GB" sz="1800" dirty="0">
                <a:solidFill>
                  <a:schemeClr val="accent4"/>
                </a:solidFill>
                <a:latin typeface="+mj-lt"/>
              </a:rPr>
              <a:t>Example- ELG: Understanding the World: Past and Present </a:t>
            </a:r>
          </a:p>
          <a:p>
            <a:pPr>
              <a:defRPr/>
            </a:pPr>
            <a:r>
              <a:rPr lang="en-GB" sz="1800" dirty="0">
                <a:solidFill>
                  <a:schemeClr val="accent4"/>
                </a:solidFill>
                <a:latin typeface="+mj-lt"/>
              </a:rPr>
              <a:t>Children at the expected level of development will: - Talk about the lives of the people around them and their roles in society; - Know some similarities and differences between things in the past and now, drawing on their experiences and what has been read in class; - Understand the past through settings, characters and events encountered in books read in class and storytelling.</a:t>
            </a:r>
          </a:p>
          <a:p>
            <a:pPr>
              <a:defRPr/>
            </a:pPr>
            <a:endParaRPr lang="en-GB" sz="1800" dirty="0">
              <a:solidFill>
                <a:schemeClr val="accent4"/>
              </a:solidFill>
              <a:latin typeface="+mj-lt"/>
            </a:endParaRPr>
          </a:p>
          <a:p>
            <a:pPr algn="ctr">
              <a:defRPr/>
            </a:pPr>
            <a:endParaRPr lang="en-GB" sz="1800" b="1" u="sng" dirty="0">
              <a:solidFill>
                <a:schemeClr val="accent4"/>
              </a:solidFill>
              <a:latin typeface="+mj-lt"/>
            </a:endParaRPr>
          </a:p>
          <a:p>
            <a:pPr marL="342900" indent="-342900">
              <a:buFont typeface="Wingdings" panose="05000000000000000000" pitchFamily="2" charset="2"/>
              <a:buChar char="v"/>
              <a:defRPr/>
            </a:pPr>
            <a:r>
              <a:rPr lang="en-GB" sz="1800" dirty="0">
                <a:solidFill>
                  <a:schemeClr val="accent4"/>
                </a:solidFill>
                <a:latin typeface="+mj-lt"/>
              </a:rPr>
              <a:t>Example- ELG: Personal, Social and Emotional Development : Self-Regulation </a:t>
            </a:r>
          </a:p>
          <a:p>
            <a:pPr>
              <a:defRPr/>
            </a:pPr>
            <a:r>
              <a:rPr lang="en-GB" sz="1800" dirty="0">
                <a:solidFill>
                  <a:schemeClr val="accent4"/>
                </a:solidFill>
                <a:latin typeface="+mj-lt"/>
              </a:rPr>
              <a:t>Children at the expected level of development will: - Show an understanding of their own feelings and those of others, and begin to regulate their behaviour accordingly; - Set and work towards simple goals, being able to wait for what they want and control their immediate impulses when appropriate; - Give focused attention to what the teacher says, responding appropriately even when engaged in activity, and show an ability to follow instructions involving several ideas or actions.</a:t>
            </a:r>
          </a:p>
          <a:p>
            <a:endParaRPr lang="en-GB" dirty="0"/>
          </a:p>
        </p:txBody>
      </p:sp>
    </p:spTree>
    <p:extLst>
      <p:ext uri="{BB962C8B-B14F-4D97-AF65-F5344CB8AC3E}">
        <p14:creationId xmlns:p14="http://schemas.microsoft.com/office/powerpoint/2010/main" val="841106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4812F6-42AC-4A71-B03C-71FEA8679BB7}"/>
              </a:ext>
            </a:extLst>
          </p:cNvPr>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6" name="TextBox 5">
            <a:extLst>
              <a:ext uri="{FF2B5EF4-FFF2-40B4-BE49-F238E27FC236}">
                <a16:creationId xmlns:a16="http://schemas.microsoft.com/office/drawing/2014/main" id="{4C28B781-B9E5-4F0C-911D-561517E57445}"/>
              </a:ext>
            </a:extLst>
          </p:cNvPr>
          <p:cNvSpPr txBox="1"/>
          <p:nvPr/>
        </p:nvSpPr>
        <p:spPr>
          <a:xfrm>
            <a:off x="2459115" y="1358283"/>
            <a:ext cx="7439487" cy="2308324"/>
          </a:xfrm>
          <a:prstGeom prst="rect">
            <a:avLst/>
          </a:prstGeom>
          <a:noFill/>
        </p:spPr>
        <p:txBody>
          <a:bodyPr wrap="square" rtlCol="0">
            <a:spAutoFit/>
          </a:bodyPr>
          <a:lstStyle/>
          <a:p>
            <a:pPr algn="ctr"/>
            <a:r>
              <a:rPr lang="en-GB" sz="1800" dirty="0">
                <a:solidFill>
                  <a:schemeClr val="accent4"/>
                </a:solidFill>
                <a:latin typeface="+mj-lt"/>
              </a:rPr>
              <a:t>In early July you will be told whether your child’s development is emerging or expected  in relation to the early learning goals.</a:t>
            </a:r>
          </a:p>
          <a:p>
            <a:endParaRPr lang="en-GB" dirty="0">
              <a:solidFill>
                <a:schemeClr val="accent4"/>
              </a:solidFill>
            </a:endParaRPr>
          </a:p>
          <a:p>
            <a:endParaRPr lang="en-GB" dirty="0">
              <a:solidFill>
                <a:schemeClr val="accent4"/>
              </a:solidFill>
            </a:endParaRPr>
          </a:p>
          <a:p>
            <a:endParaRPr lang="en-GB" dirty="0">
              <a:solidFill>
                <a:schemeClr val="accent4"/>
              </a:solidFill>
            </a:endParaRPr>
          </a:p>
          <a:p>
            <a:pPr algn="ctr"/>
            <a:r>
              <a:rPr lang="en-GB" sz="1800" dirty="0">
                <a:solidFill>
                  <a:schemeClr val="accent4"/>
                </a:solidFill>
                <a:latin typeface="+mj-lt"/>
              </a:rPr>
              <a:t>More details about the EYFS Profile are available from www.foundationyears.org.uk</a:t>
            </a:r>
            <a:r>
              <a:rPr lang="en-GB" dirty="0">
                <a:solidFill>
                  <a:schemeClr val="accent4"/>
                </a:solidFill>
              </a:rPr>
              <a:t> </a:t>
            </a:r>
          </a:p>
          <a:p>
            <a:endParaRPr lang="en-GB" dirty="0"/>
          </a:p>
        </p:txBody>
      </p:sp>
    </p:spTree>
    <p:extLst>
      <p:ext uri="{BB962C8B-B14F-4D97-AF65-F5344CB8AC3E}">
        <p14:creationId xmlns:p14="http://schemas.microsoft.com/office/powerpoint/2010/main" val="1544638316"/>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win32_fixed.potx" id="{E785A672-7C90-4494-8194-CA0AD3121E17}" vid="{FDBCB3E4-366A-4650-A7CF-CC6B13FF34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Elementary school presentation</Template>
  <TotalTime>456</TotalTime>
  <Words>2206</Words>
  <Application>Microsoft Office PowerPoint</Application>
  <PresentationFormat>Widescreen</PresentationFormat>
  <Paragraphs>183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Welcome to Class 1</vt:lpstr>
      <vt:lpstr>Meet the staff</vt:lpstr>
      <vt:lpstr>Early Years Foundation Stage</vt:lpstr>
      <vt:lpstr>Just Playing By Anita Wadley</vt:lpstr>
      <vt:lpstr>Early Years Curriculum</vt:lpstr>
      <vt:lpstr>In the end ...</vt:lpstr>
      <vt:lpstr>PowerPoint Presentation</vt:lpstr>
      <vt:lpstr>PowerPoint Presentation</vt:lpstr>
      <vt:lpstr>PowerPoint Presentation</vt:lpstr>
      <vt:lpstr>Reception Baseline</vt:lpstr>
      <vt:lpstr>Partnership</vt:lpstr>
      <vt:lpstr>www.cheswardineschool.org.uk</vt:lpstr>
      <vt:lpstr>How to check in on your child</vt:lpstr>
      <vt:lpstr>Alternative communication</vt:lpstr>
      <vt:lpstr>The first few weeks</vt:lpstr>
      <vt:lpstr>School Uniform</vt:lpstr>
      <vt:lpstr>PE Kit</vt:lpstr>
      <vt:lpstr>Pupil Premium</vt:lpstr>
      <vt:lpstr>Reading books</vt:lpstr>
      <vt:lpstr>Routines</vt:lpstr>
      <vt:lpstr>General Information</vt:lpstr>
      <vt:lpstr>Our Top Tips</vt:lpstr>
      <vt:lpstr>Please remember...</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Class 1</dc:title>
  <dc:creator>alice gray</dc:creator>
  <cp:lastModifiedBy>Rachael Williams</cp:lastModifiedBy>
  <cp:revision>22</cp:revision>
  <dcterms:created xsi:type="dcterms:W3CDTF">2022-07-02T16:01:20Z</dcterms:created>
  <dcterms:modified xsi:type="dcterms:W3CDTF">2023-07-11T13:35:09Z</dcterms:modified>
</cp:coreProperties>
</file>