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6797675" cy="9926638"/>
  <p:embeddedFontLst>
    <p:embeddedFont>
      <p:font typeface="Bobby Jones Soft" pitchFamily="2" charset="77"/>
      <p:regular r:id="rId4"/>
    </p:embeddedFont>
    <p:embeddedFont>
      <p:font typeface="Twinkl Cursive Unlooped" panose="02000000000000000000" pitchFamily="2" charset="77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589" autoAdjust="0"/>
  </p:normalViewPr>
  <p:slideViewPr>
    <p:cSldViewPr>
      <p:cViewPr varScale="1">
        <p:scale>
          <a:sx n="77" d="100"/>
          <a:sy n="77" d="100"/>
        </p:scale>
        <p:origin x="356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microsoft.com/office/2016/11/relationships/changesInfo" Target="changesInfos/changesInfo1.xml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Tomkinson" userId="6c50a795-f61c-464d-8df8-8ce4ce0ecaba" providerId="ADAL" clId="{D63168FC-5933-4241-953E-0B02AA5B11CB}"/>
    <pc:docChg chg="modSld">
      <pc:chgData name="Rebecca Tomkinson" userId="6c50a795-f61c-464d-8df8-8ce4ce0ecaba" providerId="ADAL" clId="{D63168FC-5933-4241-953E-0B02AA5B11CB}" dt="2024-09-03T15:22:39.658" v="4" actId="2711"/>
      <pc:docMkLst>
        <pc:docMk/>
      </pc:docMkLst>
      <pc:sldChg chg="modSp mod">
        <pc:chgData name="Rebecca Tomkinson" userId="6c50a795-f61c-464d-8df8-8ce4ce0ecaba" providerId="ADAL" clId="{D63168FC-5933-4241-953E-0B02AA5B11CB}" dt="2024-09-03T15:22:39.658" v="4" actId="2711"/>
        <pc:sldMkLst>
          <pc:docMk/>
          <pc:sldMk cId="0" sldId="256"/>
        </pc:sldMkLst>
        <pc:spChg chg="mod">
          <ac:chgData name="Rebecca Tomkinson" userId="6c50a795-f61c-464d-8df8-8ce4ce0ecaba" providerId="ADAL" clId="{D63168FC-5933-4241-953E-0B02AA5B11CB}" dt="2024-09-03T15:22:14.592" v="0" actId="2711"/>
          <ac:spMkLst>
            <pc:docMk/>
            <pc:sldMk cId="0" sldId="256"/>
            <ac:spMk id="17" creationId="{00000000-0000-0000-0000-000000000000}"/>
          </ac:spMkLst>
        </pc:spChg>
        <pc:spChg chg="mod">
          <ac:chgData name="Rebecca Tomkinson" userId="6c50a795-f61c-464d-8df8-8ce4ce0ecaba" providerId="ADAL" clId="{D63168FC-5933-4241-953E-0B02AA5B11CB}" dt="2024-09-03T15:22:31.621" v="3" actId="20577"/>
          <ac:spMkLst>
            <pc:docMk/>
            <pc:sldMk cId="0" sldId="256"/>
            <ac:spMk id="22" creationId="{7C18A651-7F9F-5F06-210A-4C5B02BB259D}"/>
          </ac:spMkLst>
        </pc:spChg>
        <pc:spChg chg="mod">
          <ac:chgData name="Rebecca Tomkinson" userId="6c50a795-f61c-464d-8df8-8ce4ce0ecaba" providerId="ADAL" clId="{D63168FC-5933-4241-953E-0B02AA5B11CB}" dt="2024-09-03T15:22:39.658" v="4" actId="2711"/>
          <ac:spMkLst>
            <pc:docMk/>
            <pc:sldMk cId="0" sldId="256"/>
            <ac:spMk id="2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185C9-5E11-447F-8BB9-813E39221F25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06186-290C-4B49-ABCC-0AC1CF43C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03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06186-290C-4B49-ABCC-0AC1CF43CAF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082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-8112"/>
            <a:ext cx="7556500" cy="1392412"/>
            <a:chOff x="0" y="-5084"/>
            <a:chExt cx="4100497" cy="872666"/>
          </a:xfrm>
          <a:solidFill>
            <a:srgbClr val="F8A6EA"/>
          </a:solidFill>
        </p:grpSpPr>
        <p:sp>
          <p:nvSpPr>
            <p:cNvPr id="3" name="Freeform 3"/>
            <p:cNvSpPr/>
            <p:nvPr/>
          </p:nvSpPr>
          <p:spPr>
            <a:xfrm>
              <a:off x="0" y="-5084"/>
              <a:ext cx="4100497" cy="872666"/>
            </a:xfrm>
            <a:custGeom>
              <a:avLst/>
              <a:gdLst/>
              <a:ahLst/>
              <a:cxnLst/>
              <a:rect l="l" t="t" r="r" b="b"/>
              <a:pathLst>
                <a:path w="4100497" h="872666">
                  <a:moveTo>
                    <a:pt x="0" y="0"/>
                  </a:moveTo>
                  <a:lnTo>
                    <a:pt x="4100497" y="0"/>
                  </a:lnTo>
                  <a:lnTo>
                    <a:pt x="4100497" y="872666"/>
                  </a:lnTo>
                  <a:lnTo>
                    <a:pt x="0" y="872666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4"/>
          <p:cNvGrpSpPr/>
          <p:nvPr/>
        </p:nvGrpSpPr>
        <p:grpSpPr>
          <a:xfrm>
            <a:off x="-359323" y="2714887"/>
            <a:ext cx="8244476" cy="173340"/>
            <a:chOff x="0" y="0"/>
            <a:chExt cx="7589717" cy="159574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7589717" cy="159574"/>
            </a:xfrm>
            <a:custGeom>
              <a:avLst/>
              <a:gdLst/>
              <a:ahLst/>
              <a:cxnLst/>
              <a:rect l="l" t="t" r="r" b="b"/>
              <a:pathLst>
                <a:path w="7589717" h="159574">
                  <a:moveTo>
                    <a:pt x="0" y="0"/>
                  </a:moveTo>
                  <a:lnTo>
                    <a:pt x="7589717" y="0"/>
                  </a:lnTo>
                  <a:lnTo>
                    <a:pt x="7589717" y="159574"/>
                  </a:lnTo>
                  <a:lnTo>
                    <a:pt x="0" y="159574"/>
                  </a:lnTo>
                  <a:close/>
                </a:path>
              </a:pathLst>
            </a:custGeom>
            <a:solidFill>
              <a:srgbClr val="FFD796"/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-302408" y="1392411"/>
            <a:ext cx="8244476" cy="173340"/>
            <a:chOff x="0" y="0"/>
            <a:chExt cx="7589717" cy="159574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7589717" cy="159574"/>
            </a:xfrm>
            <a:custGeom>
              <a:avLst/>
              <a:gdLst/>
              <a:ahLst/>
              <a:cxnLst/>
              <a:rect l="l" t="t" r="r" b="b"/>
              <a:pathLst>
                <a:path w="7589717" h="159574">
                  <a:moveTo>
                    <a:pt x="0" y="0"/>
                  </a:moveTo>
                  <a:lnTo>
                    <a:pt x="7589717" y="0"/>
                  </a:lnTo>
                  <a:lnTo>
                    <a:pt x="7589717" y="159574"/>
                  </a:lnTo>
                  <a:lnTo>
                    <a:pt x="0" y="159574"/>
                  </a:lnTo>
                  <a:close/>
                </a:path>
              </a:pathLst>
            </a:custGeom>
            <a:solidFill>
              <a:srgbClr val="FFD796"/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-420254" y="7611760"/>
            <a:ext cx="8244476" cy="173340"/>
            <a:chOff x="0" y="0"/>
            <a:chExt cx="7589717" cy="159574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7589717" cy="159574"/>
            </a:xfrm>
            <a:custGeom>
              <a:avLst/>
              <a:gdLst/>
              <a:ahLst/>
              <a:cxnLst/>
              <a:rect l="l" t="t" r="r" b="b"/>
              <a:pathLst>
                <a:path w="7589717" h="159574">
                  <a:moveTo>
                    <a:pt x="0" y="0"/>
                  </a:moveTo>
                  <a:lnTo>
                    <a:pt x="7589717" y="0"/>
                  </a:lnTo>
                  <a:lnTo>
                    <a:pt x="7589717" y="159574"/>
                  </a:lnTo>
                  <a:lnTo>
                    <a:pt x="0" y="159574"/>
                  </a:lnTo>
                  <a:close/>
                </a:path>
              </a:pathLst>
            </a:custGeom>
            <a:solidFill>
              <a:srgbClr val="FFD796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TextBox 16"/>
          <p:cNvSpPr txBox="1"/>
          <p:nvPr/>
        </p:nvSpPr>
        <p:spPr>
          <a:xfrm>
            <a:off x="256915" y="1518126"/>
            <a:ext cx="998170" cy="4387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40"/>
              </a:lnSpc>
            </a:pPr>
            <a:r>
              <a:rPr lang="en-US" sz="2600" dirty="0">
                <a:solidFill>
                  <a:srgbClr val="000000"/>
                </a:solidFill>
                <a:latin typeface="Bobby Jones Soft"/>
              </a:rPr>
              <a:t>Recap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232394" y="1990470"/>
            <a:ext cx="6048000" cy="6659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85750" indent="-285750">
              <a:lnSpc>
                <a:spcPts val="1679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winkl Cursive Unlooped" panose="02000000000000000000" pitchFamily="2" charset="77"/>
              </a:rPr>
              <a:t>The sun is in the center of our solar system</a:t>
            </a:r>
          </a:p>
          <a:p>
            <a:pPr marL="285750" indent="-285750">
              <a:lnSpc>
                <a:spcPts val="1679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winkl Cursive Unlooped" panose="02000000000000000000" pitchFamily="2" charset="77"/>
              </a:rPr>
              <a:t>The Earth orbits the sun and the moon orbits the earth. </a:t>
            </a:r>
          </a:p>
          <a:p>
            <a:pPr marL="285750" indent="-285750">
              <a:lnSpc>
                <a:spcPts val="1679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winkl Cursive Unlooped" panose="02000000000000000000" pitchFamily="2" charset="77"/>
              </a:rPr>
              <a:t>The Sun allows plants to grow.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52943" y="2883017"/>
            <a:ext cx="3513662" cy="4387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40"/>
              </a:lnSpc>
            </a:pPr>
            <a:r>
              <a:rPr lang="en-US" sz="2600" dirty="0">
                <a:solidFill>
                  <a:srgbClr val="000000"/>
                </a:solidFill>
                <a:latin typeface="Bobby Jones Soft"/>
              </a:rPr>
              <a:t>Crucial Knowledge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26946" y="6203315"/>
            <a:ext cx="3347659" cy="4387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40"/>
              </a:lnSpc>
            </a:pPr>
            <a:r>
              <a:rPr lang="en-US" sz="2600" dirty="0">
                <a:solidFill>
                  <a:srgbClr val="000000"/>
                </a:solidFill>
                <a:latin typeface="Bobby Jones Soft"/>
              </a:rPr>
              <a:t>Extended knowledge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50442" y="171866"/>
            <a:ext cx="7303085" cy="6746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rgbClr val="FFFFFF"/>
                </a:solidFill>
                <a:latin typeface="Bobby Jones Soft"/>
              </a:rPr>
              <a:t>Earth and space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201991" y="7803515"/>
            <a:ext cx="3347659" cy="4387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40"/>
              </a:lnSpc>
            </a:pPr>
            <a:r>
              <a:rPr lang="en-US" sz="2600" dirty="0">
                <a:solidFill>
                  <a:srgbClr val="000000"/>
                </a:solidFill>
                <a:latin typeface="Bobby Jones Soft"/>
              </a:rPr>
              <a:t>Key Vocabulary</a:t>
            </a:r>
          </a:p>
        </p:txBody>
      </p:sp>
      <p:sp>
        <p:nvSpPr>
          <p:cNvPr id="25" name="TextBox 21"/>
          <p:cNvSpPr txBox="1"/>
          <p:nvPr/>
        </p:nvSpPr>
        <p:spPr>
          <a:xfrm>
            <a:off x="178521" y="6644428"/>
            <a:ext cx="7175005" cy="12168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379"/>
              </a:lnSpc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Twinkl Cursive Unlooped" panose="02000000000000000000" pitchFamily="2" charset="77"/>
              </a:rPr>
              <a:t>The work and ideas of many astronomers combined over many years before the heliocentric model was developed. Galileo's work on gravity allowed astronomers to understand how planets stayed in orbit.</a:t>
            </a:r>
          </a:p>
          <a:p>
            <a:pPr>
              <a:lnSpc>
                <a:spcPts val="2379"/>
              </a:lnSpc>
              <a:spcBef>
                <a:spcPct val="0"/>
              </a:spcBef>
            </a:pPr>
            <a:r>
              <a:rPr lang="en-US" sz="1699" dirty="0">
                <a:solidFill>
                  <a:srgbClr val="000000"/>
                </a:solidFill>
                <a:latin typeface="Twinkl Cursive Unlooped"/>
              </a:rPr>
              <a:t> </a:t>
            </a:r>
          </a:p>
        </p:txBody>
      </p:sp>
      <p:grpSp>
        <p:nvGrpSpPr>
          <p:cNvPr id="15" name="Group 10">
            <a:extLst>
              <a:ext uri="{FF2B5EF4-FFF2-40B4-BE49-F238E27FC236}">
                <a16:creationId xmlns:a16="http://schemas.microsoft.com/office/drawing/2014/main" id="{66334835-C5F7-89B2-E0F3-32120F44DD21}"/>
              </a:ext>
            </a:extLst>
          </p:cNvPr>
          <p:cNvGrpSpPr/>
          <p:nvPr/>
        </p:nvGrpSpPr>
        <p:grpSpPr>
          <a:xfrm>
            <a:off x="-271096" y="6087760"/>
            <a:ext cx="8244476" cy="173340"/>
            <a:chOff x="0" y="0"/>
            <a:chExt cx="7589717" cy="159574"/>
          </a:xfrm>
        </p:grpSpPr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1DD41863-037A-3667-2085-21638EEF8366}"/>
                </a:ext>
              </a:extLst>
            </p:cNvPr>
            <p:cNvSpPr/>
            <p:nvPr/>
          </p:nvSpPr>
          <p:spPr>
            <a:xfrm>
              <a:off x="0" y="0"/>
              <a:ext cx="7589717" cy="159574"/>
            </a:xfrm>
            <a:custGeom>
              <a:avLst/>
              <a:gdLst/>
              <a:ahLst/>
              <a:cxnLst/>
              <a:rect l="l" t="t" r="r" b="b"/>
              <a:pathLst>
                <a:path w="7589717" h="159574">
                  <a:moveTo>
                    <a:pt x="0" y="0"/>
                  </a:moveTo>
                  <a:lnTo>
                    <a:pt x="7589717" y="0"/>
                  </a:lnTo>
                  <a:lnTo>
                    <a:pt x="7589717" y="159574"/>
                  </a:lnTo>
                  <a:lnTo>
                    <a:pt x="0" y="159574"/>
                  </a:lnTo>
                  <a:close/>
                </a:path>
              </a:pathLst>
            </a:custGeom>
            <a:solidFill>
              <a:srgbClr val="FFD796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7C18A651-7F9F-5F06-210A-4C5B02BB259D}"/>
              </a:ext>
            </a:extLst>
          </p:cNvPr>
          <p:cNvSpPr txBox="1"/>
          <p:nvPr/>
        </p:nvSpPr>
        <p:spPr>
          <a:xfrm>
            <a:off x="232394" y="3289300"/>
            <a:ext cx="6976166" cy="27594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85750" indent="-285750">
              <a:lnSpc>
                <a:spcPts val="237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Earth </a:t>
            </a:r>
            <a:r>
              <a:rPr lang="en-GB" dirty="0">
                <a:solidFill>
                  <a:srgbClr val="119788"/>
                </a:solidFill>
                <a:latin typeface="Twinkl"/>
                <a:ea typeface="Twinkl"/>
                <a:cs typeface="Twinkl"/>
              </a:rPr>
              <a:t>rotates </a:t>
            </a:r>
            <a:r>
              <a:rPr lang="en-GB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(spins) on its </a:t>
            </a:r>
            <a:r>
              <a:rPr lang="en-GB" dirty="0">
                <a:solidFill>
                  <a:srgbClr val="003D1D"/>
                </a:solidFill>
                <a:latin typeface="Twinkl"/>
                <a:ea typeface="Twinkl"/>
                <a:cs typeface="Twinkl"/>
              </a:rPr>
              <a:t>axis</a:t>
            </a:r>
            <a:r>
              <a:rPr lang="en-GB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. </a:t>
            </a:r>
            <a:r>
              <a:rPr lang="en-GB" spc="-35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It </a:t>
            </a:r>
            <a:r>
              <a:rPr lang="en-GB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does</a:t>
            </a:r>
            <a:r>
              <a:rPr lang="en-GB" spc="275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 </a:t>
            </a:r>
            <a:r>
              <a:rPr lang="en-GB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a</a:t>
            </a:r>
            <a:r>
              <a:rPr lang="en-GB" spc="280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 </a:t>
            </a:r>
            <a:r>
              <a:rPr lang="en-GB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full</a:t>
            </a:r>
            <a:r>
              <a:rPr lang="en-GB" spc="280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 </a:t>
            </a:r>
            <a:r>
              <a:rPr lang="en-GB" dirty="0">
                <a:solidFill>
                  <a:srgbClr val="119788"/>
                </a:solidFill>
                <a:latin typeface="Twinkl"/>
                <a:ea typeface="Twinkl"/>
                <a:cs typeface="Twinkl"/>
              </a:rPr>
              <a:t>rotation</a:t>
            </a:r>
            <a:r>
              <a:rPr lang="en-GB" spc="280" dirty="0">
                <a:solidFill>
                  <a:srgbClr val="119788"/>
                </a:solidFill>
                <a:latin typeface="Twinkl"/>
                <a:ea typeface="Twinkl"/>
                <a:cs typeface="Twinkl"/>
              </a:rPr>
              <a:t> </a:t>
            </a:r>
            <a:r>
              <a:rPr lang="en-GB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once</a:t>
            </a:r>
            <a:r>
              <a:rPr lang="en-GB" spc="280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 </a:t>
            </a:r>
            <a:r>
              <a:rPr lang="en-GB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in</a:t>
            </a:r>
            <a:r>
              <a:rPr lang="en-GB" spc="275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 </a:t>
            </a:r>
            <a:r>
              <a:rPr lang="en-GB" spc="-25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every</a:t>
            </a:r>
            <a:r>
              <a:rPr lang="en-GB" spc="-25" dirty="0">
                <a:latin typeface="Twinkl"/>
                <a:ea typeface="Twinkl"/>
                <a:cs typeface="Twinkl"/>
              </a:rPr>
              <a:t> </a:t>
            </a:r>
            <a:r>
              <a:rPr lang="en-GB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24 hours. At the same time</a:t>
            </a:r>
            <a:r>
              <a:rPr lang="en-GB" spc="245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 </a:t>
            </a:r>
            <a:r>
              <a:rPr lang="en-GB" spc="-20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that </a:t>
            </a:r>
            <a:r>
              <a:rPr lang="en-GB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Earth is </a:t>
            </a:r>
            <a:r>
              <a:rPr lang="en-GB" dirty="0">
                <a:solidFill>
                  <a:srgbClr val="119788"/>
                </a:solidFill>
                <a:latin typeface="Twinkl"/>
                <a:ea typeface="Twinkl"/>
                <a:cs typeface="Twinkl"/>
              </a:rPr>
              <a:t>rotating</a:t>
            </a:r>
            <a:r>
              <a:rPr lang="en-GB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, it is also </a:t>
            </a:r>
            <a:r>
              <a:rPr lang="en-GB" dirty="0">
                <a:solidFill>
                  <a:srgbClr val="634898"/>
                </a:solidFill>
                <a:latin typeface="Twinkl"/>
                <a:ea typeface="Twinkl"/>
                <a:cs typeface="Twinkl"/>
              </a:rPr>
              <a:t>orbiting</a:t>
            </a:r>
            <a:r>
              <a:rPr lang="en-GB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 (revolving) around the </a:t>
            </a:r>
            <a:r>
              <a:rPr lang="en-GB" dirty="0">
                <a:solidFill>
                  <a:srgbClr val="E73830"/>
                </a:solidFill>
                <a:latin typeface="Twinkl"/>
                <a:ea typeface="Twinkl"/>
                <a:cs typeface="Twinkl"/>
              </a:rPr>
              <a:t>Sun</a:t>
            </a:r>
            <a:r>
              <a:rPr lang="en-GB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.</a:t>
            </a:r>
            <a:r>
              <a:rPr lang="en-GB" spc="400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 </a:t>
            </a:r>
            <a:r>
              <a:rPr lang="en-GB" spc="-30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It </a:t>
            </a:r>
            <a:r>
              <a:rPr lang="en-GB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takes a little more than 365 days</a:t>
            </a:r>
            <a:r>
              <a:rPr lang="en-GB" spc="400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 </a:t>
            </a:r>
            <a:r>
              <a:rPr lang="en-GB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to </a:t>
            </a:r>
            <a:r>
              <a:rPr lang="en-GB" dirty="0">
                <a:solidFill>
                  <a:srgbClr val="634898"/>
                </a:solidFill>
                <a:latin typeface="Twinkl"/>
                <a:ea typeface="Twinkl"/>
                <a:cs typeface="Twinkl"/>
              </a:rPr>
              <a:t>orbit </a:t>
            </a:r>
            <a:r>
              <a:rPr lang="en-GB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the </a:t>
            </a:r>
            <a:r>
              <a:rPr lang="en-GB" dirty="0">
                <a:solidFill>
                  <a:srgbClr val="E73832"/>
                </a:solidFill>
                <a:latin typeface="Twinkl"/>
                <a:ea typeface="Twinkl"/>
                <a:cs typeface="Twinkl"/>
              </a:rPr>
              <a:t>Sun</a:t>
            </a:r>
            <a:r>
              <a:rPr lang="en-GB" dirty="0">
                <a:solidFill>
                  <a:srgbClr val="292526"/>
                </a:solidFill>
                <a:latin typeface="Twinkl"/>
                <a:ea typeface="Twinkl"/>
                <a:cs typeface="Twinkl"/>
              </a:rPr>
              <a:t>. </a:t>
            </a:r>
          </a:p>
          <a:p>
            <a:pPr marL="285750" indent="-285750">
              <a:lnSpc>
                <a:spcPts val="237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92526"/>
                </a:solidFill>
                <a:effectLst/>
                <a:latin typeface="Twinkl"/>
                <a:ea typeface="Twinkl"/>
                <a:cs typeface="Twinkl"/>
              </a:rPr>
              <a:t>The </a:t>
            </a:r>
            <a:r>
              <a:rPr lang="en-GB" dirty="0">
                <a:solidFill>
                  <a:srgbClr val="F6862A"/>
                </a:solidFill>
                <a:effectLst/>
                <a:latin typeface="Twinkl"/>
                <a:ea typeface="Twinkl"/>
                <a:cs typeface="Twinkl"/>
              </a:rPr>
              <a:t>Moon </a:t>
            </a:r>
            <a:r>
              <a:rPr lang="en-GB" dirty="0">
                <a:solidFill>
                  <a:srgbClr val="634897"/>
                </a:solidFill>
                <a:effectLst/>
                <a:latin typeface="Twinkl"/>
                <a:ea typeface="Twinkl"/>
                <a:cs typeface="Twinkl"/>
              </a:rPr>
              <a:t>orbits </a:t>
            </a:r>
            <a:r>
              <a:rPr lang="en-GB" dirty="0">
                <a:solidFill>
                  <a:srgbClr val="292526"/>
                </a:solidFill>
                <a:effectLst/>
                <a:latin typeface="Twinkl"/>
                <a:ea typeface="Twinkl"/>
                <a:cs typeface="Twinkl"/>
              </a:rPr>
              <a:t>Earth - at various times in a month, the </a:t>
            </a:r>
            <a:r>
              <a:rPr lang="en-GB" dirty="0">
                <a:solidFill>
                  <a:srgbClr val="F0852E"/>
                </a:solidFill>
                <a:effectLst/>
                <a:latin typeface="Twinkl"/>
                <a:ea typeface="Twinkl"/>
                <a:cs typeface="Twinkl"/>
              </a:rPr>
              <a:t>Moon </a:t>
            </a:r>
            <a:r>
              <a:rPr lang="en-GB" dirty="0">
                <a:solidFill>
                  <a:srgbClr val="292526"/>
                </a:solidFill>
                <a:effectLst/>
                <a:latin typeface="Twinkl"/>
                <a:ea typeface="Twinkl"/>
                <a:cs typeface="Twinkl"/>
              </a:rPr>
              <a:t>appears to be different shapes. This</a:t>
            </a:r>
            <a:r>
              <a:rPr lang="en-GB" spc="315" dirty="0">
                <a:solidFill>
                  <a:srgbClr val="292526"/>
                </a:solidFill>
                <a:effectLst/>
                <a:latin typeface="Twinkl"/>
                <a:ea typeface="Twinkl"/>
                <a:cs typeface="Twinkl"/>
              </a:rPr>
              <a:t> </a:t>
            </a:r>
            <a:r>
              <a:rPr lang="en-GB" dirty="0">
                <a:solidFill>
                  <a:srgbClr val="292526"/>
                </a:solidFill>
                <a:effectLst/>
                <a:latin typeface="Twinkl"/>
                <a:ea typeface="Twinkl"/>
                <a:cs typeface="Twinkl"/>
              </a:rPr>
              <a:t>is because as the </a:t>
            </a:r>
            <a:r>
              <a:rPr lang="en-GB" dirty="0">
                <a:solidFill>
                  <a:srgbClr val="F08530"/>
                </a:solidFill>
                <a:effectLst/>
                <a:latin typeface="Twinkl"/>
                <a:ea typeface="Twinkl"/>
                <a:cs typeface="Twinkl"/>
              </a:rPr>
              <a:t>Moon </a:t>
            </a:r>
            <a:r>
              <a:rPr lang="en-GB" dirty="0">
                <a:solidFill>
                  <a:srgbClr val="009788"/>
                </a:solidFill>
                <a:effectLst/>
                <a:latin typeface="Twinkl"/>
                <a:ea typeface="Twinkl"/>
                <a:cs typeface="Twinkl"/>
              </a:rPr>
              <a:t>rotates </a:t>
            </a:r>
            <a:r>
              <a:rPr lang="en-GB" dirty="0">
                <a:solidFill>
                  <a:srgbClr val="292526"/>
                </a:solidFill>
                <a:effectLst/>
                <a:latin typeface="Twinkl"/>
                <a:ea typeface="Twinkl"/>
                <a:cs typeface="Twinkl"/>
              </a:rPr>
              <a:t>round Earth, the </a:t>
            </a:r>
            <a:r>
              <a:rPr lang="en-GB" dirty="0">
                <a:solidFill>
                  <a:srgbClr val="E93B31"/>
                </a:solidFill>
                <a:effectLst/>
                <a:latin typeface="Twinkl"/>
                <a:ea typeface="Twinkl"/>
                <a:cs typeface="Twinkl"/>
              </a:rPr>
              <a:t>Sun </a:t>
            </a:r>
            <a:r>
              <a:rPr lang="en-GB" dirty="0">
                <a:solidFill>
                  <a:srgbClr val="292526"/>
                </a:solidFill>
                <a:effectLst/>
                <a:latin typeface="Twinkl"/>
                <a:ea typeface="Twinkl"/>
                <a:cs typeface="Twinkl"/>
              </a:rPr>
              <a:t>lights up different parts of it</a:t>
            </a:r>
          </a:p>
          <a:p>
            <a:pPr marL="285750" indent="-285750">
              <a:lnSpc>
                <a:spcPts val="237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92526"/>
                </a:solidFill>
                <a:effectLst/>
                <a:latin typeface="Twinkl"/>
                <a:ea typeface="Twinkl"/>
                <a:cs typeface="Twinkl"/>
              </a:rPr>
              <a:t>Daytime </a:t>
            </a:r>
            <a:r>
              <a:rPr lang="en-GB" spc="-20" dirty="0">
                <a:solidFill>
                  <a:srgbClr val="292526"/>
                </a:solidFill>
                <a:effectLst/>
                <a:latin typeface="Twinkl"/>
                <a:ea typeface="Twinkl"/>
                <a:cs typeface="Twinkl"/>
              </a:rPr>
              <a:t>occurs </a:t>
            </a:r>
            <a:r>
              <a:rPr lang="en-GB" dirty="0">
                <a:solidFill>
                  <a:srgbClr val="292526"/>
                </a:solidFill>
                <a:effectLst/>
                <a:latin typeface="Twinkl"/>
                <a:ea typeface="Twinkl"/>
                <a:cs typeface="Twinkl"/>
              </a:rPr>
              <a:t>when the side of Earth is </a:t>
            </a:r>
            <a:r>
              <a:rPr lang="en-GB" spc="-20" dirty="0">
                <a:solidFill>
                  <a:srgbClr val="292526"/>
                </a:solidFill>
                <a:effectLst/>
                <a:latin typeface="Twinkl"/>
                <a:ea typeface="Twinkl"/>
                <a:cs typeface="Twinkl"/>
              </a:rPr>
              <a:t>facing </a:t>
            </a:r>
            <a:r>
              <a:rPr lang="en-GB" dirty="0">
                <a:solidFill>
                  <a:srgbClr val="292526"/>
                </a:solidFill>
                <a:effectLst/>
                <a:latin typeface="Twinkl"/>
                <a:ea typeface="Twinkl"/>
                <a:cs typeface="Twinkl"/>
              </a:rPr>
              <a:t>towards</a:t>
            </a:r>
            <a:r>
              <a:rPr lang="en-GB" spc="-75" dirty="0">
                <a:solidFill>
                  <a:srgbClr val="292526"/>
                </a:solidFill>
                <a:effectLst/>
                <a:latin typeface="Twinkl"/>
                <a:ea typeface="Twinkl"/>
                <a:cs typeface="Twinkl"/>
              </a:rPr>
              <a:t> </a:t>
            </a:r>
            <a:r>
              <a:rPr lang="en-GB" dirty="0">
                <a:solidFill>
                  <a:srgbClr val="292526"/>
                </a:solidFill>
                <a:effectLst/>
                <a:latin typeface="Twinkl"/>
                <a:ea typeface="Twinkl"/>
                <a:cs typeface="Twinkl"/>
              </a:rPr>
              <a:t>the</a:t>
            </a:r>
            <a:r>
              <a:rPr lang="en-GB" spc="-65" dirty="0">
                <a:solidFill>
                  <a:srgbClr val="292526"/>
                </a:solidFill>
                <a:effectLst/>
                <a:latin typeface="Twinkl"/>
                <a:ea typeface="Twinkl"/>
                <a:cs typeface="Twinkl"/>
              </a:rPr>
              <a:t> </a:t>
            </a:r>
            <a:r>
              <a:rPr lang="en-GB" dirty="0">
                <a:solidFill>
                  <a:srgbClr val="E73833"/>
                </a:solidFill>
                <a:effectLst/>
                <a:latin typeface="Twinkl"/>
                <a:ea typeface="Twinkl"/>
                <a:cs typeface="Twinkl"/>
              </a:rPr>
              <a:t>Sun</a:t>
            </a:r>
            <a:r>
              <a:rPr lang="en-GB" dirty="0">
                <a:solidFill>
                  <a:srgbClr val="292526"/>
                </a:solidFill>
                <a:effectLst/>
                <a:latin typeface="Twinkl"/>
                <a:ea typeface="Twinkl"/>
                <a:cs typeface="Twinkl"/>
              </a:rPr>
              <a:t>.</a:t>
            </a:r>
            <a:endParaRPr lang="en-GB" spc="-70" dirty="0">
              <a:solidFill>
                <a:srgbClr val="292526"/>
              </a:solidFill>
              <a:latin typeface="Twinkl"/>
              <a:ea typeface="Twinkl"/>
              <a:cs typeface="Twinkl"/>
            </a:endParaRPr>
          </a:p>
          <a:p>
            <a:pPr marL="285750" indent="-285750">
              <a:lnSpc>
                <a:spcPts val="237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92526"/>
                </a:solidFill>
                <a:effectLst/>
                <a:latin typeface="Twinkl"/>
                <a:ea typeface="Twinkl"/>
                <a:cs typeface="Twinkl"/>
              </a:rPr>
              <a:t>Night</a:t>
            </a:r>
            <a:r>
              <a:rPr lang="en-GB" spc="-70" dirty="0">
                <a:solidFill>
                  <a:srgbClr val="292526"/>
                </a:solidFill>
                <a:effectLst/>
                <a:latin typeface="Twinkl"/>
                <a:ea typeface="Twinkl"/>
                <a:cs typeface="Twinkl"/>
              </a:rPr>
              <a:t> </a:t>
            </a:r>
            <a:r>
              <a:rPr lang="en-GB" dirty="0">
                <a:solidFill>
                  <a:srgbClr val="292526"/>
                </a:solidFill>
                <a:effectLst/>
                <a:latin typeface="Twinkl"/>
                <a:ea typeface="Twinkl"/>
                <a:cs typeface="Twinkl"/>
              </a:rPr>
              <a:t>occurs</a:t>
            </a:r>
            <a:r>
              <a:rPr lang="en-GB" spc="-70" dirty="0">
                <a:solidFill>
                  <a:srgbClr val="292526"/>
                </a:solidFill>
                <a:effectLst/>
                <a:latin typeface="Twinkl"/>
                <a:ea typeface="Twinkl"/>
                <a:cs typeface="Twinkl"/>
              </a:rPr>
              <a:t> </a:t>
            </a:r>
            <a:r>
              <a:rPr lang="en-GB" dirty="0">
                <a:solidFill>
                  <a:srgbClr val="292526"/>
                </a:solidFill>
                <a:effectLst/>
                <a:latin typeface="Twinkl"/>
                <a:ea typeface="Twinkl"/>
                <a:cs typeface="Twinkl"/>
              </a:rPr>
              <a:t>when the side of Earth is facing</a:t>
            </a:r>
            <a:r>
              <a:rPr lang="en-GB" spc="305" dirty="0">
                <a:solidFill>
                  <a:srgbClr val="292526"/>
                </a:solidFill>
                <a:effectLst/>
                <a:latin typeface="Twinkl"/>
                <a:ea typeface="Twinkl"/>
                <a:cs typeface="Twinkl"/>
              </a:rPr>
              <a:t> </a:t>
            </a:r>
            <a:r>
              <a:rPr lang="en-GB" spc="-25" dirty="0">
                <a:solidFill>
                  <a:srgbClr val="292526"/>
                </a:solidFill>
                <a:effectLst/>
                <a:latin typeface="Twinkl"/>
                <a:ea typeface="Twinkl"/>
                <a:cs typeface="Twinkl"/>
              </a:rPr>
              <a:t>away</a:t>
            </a:r>
            <a:r>
              <a:rPr lang="en-GB" spc="-25" dirty="0">
                <a:latin typeface="Twinkl"/>
                <a:ea typeface="Twinkl"/>
                <a:cs typeface="Twinkl"/>
              </a:rPr>
              <a:t> f</a:t>
            </a:r>
            <a:r>
              <a:rPr lang="en-GB" dirty="0">
                <a:solidFill>
                  <a:srgbClr val="292526"/>
                </a:solidFill>
                <a:effectLst/>
                <a:latin typeface="Twinkl"/>
                <a:ea typeface="Twinkl"/>
                <a:cs typeface="Twinkl"/>
              </a:rPr>
              <a:t>rom the </a:t>
            </a:r>
            <a:r>
              <a:rPr lang="en-GB" dirty="0">
                <a:solidFill>
                  <a:srgbClr val="E73833"/>
                </a:solidFill>
                <a:effectLst/>
                <a:latin typeface="Twinkl"/>
                <a:ea typeface="Twinkl"/>
                <a:cs typeface="Twinkl"/>
              </a:rPr>
              <a:t>Sun</a:t>
            </a:r>
            <a:endParaRPr lang="en-US" dirty="0">
              <a:solidFill>
                <a:srgbClr val="000000"/>
              </a:solidFill>
              <a:latin typeface="Twinkl Cursive Unlooped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5A1AB9-C7C5-4DC7-F702-150B0B7C42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947" y="8321373"/>
            <a:ext cx="3375764" cy="152112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4BA1836-C0CF-C886-42C6-2392F316B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9175" y="8299450"/>
            <a:ext cx="3952875" cy="2305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190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Twinkl Cursive Unlooped</vt:lpstr>
      <vt:lpstr>Bobby Jones Soft</vt:lpstr>
      <vt:lpstr>Calibri</vt:lpstr>
      <vt:lpstr>Twinkl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Think, Think, Wonder Graphic Organiser</dc:title>
  <dc:creator>R Tomkinson</dc:creator>
  <cp:lastModifiedBy>Rebecca Tomkinson</cp:lastModifiedBy>
  <cp:revision>20</cp:revision>
  <cp:lastPrinted>2024-04-08T14:52:52Z</cp:lastPrinted>
  <dcterms:created xsi:type="dcterms:W3CDTF">2006-08-16T00:00:00Z</dcterms:created>
  <dcterms:modified xsi:type="dcterms:W3CDTF">2024-09-03T15:22:45Z</dcterms:modified>
  <dc:identifier>DAFmd73fX-Q</dc:identifier>
</cp:coreProperties>
</file>