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56500" cy="10693400"/>
  <p:notesSz cx="6797675" cy="9926638"/>
  <p:embeddedFontLst>
    <p:embeddedFont>
      <p:font typeface="Bobby Jones Soft" panose="020B0604020202020204" charset="0"/>
      <p:regular r:id="rId4"/>
    </p:embeddedFont>
    <p:embeddedFont>
      <p:font typeface="Twinkl Cursive Unlooped" panose="02000000000000000000" pitchFamily="2" charset="0"/>
      <p:regular r:id="rId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A6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61" d="100"/>
          <a:sy n="61" d="100"/>
        </p:scale>
        <p:origin x="106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font" Target="fonts/font2.fntdata"/><Relationship Id="rId10" Type="http://schemas.openxmlformats.org/officeDocument/2006/relationships/customXml" Target="../customXml/item1.xml"/><Relationship Id="rId4" Type="http://schemas.openxmlformats.org/officeDocument/2006/relationships/font" Target="fonts/font1.fntdata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5185C9-5E11-447F-8BB9-813E39221F25}" type="datetimeFigureOut">
              <a:rPr lang="en-GB" smtClean="0"/>
              <a:t>29/09/2024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41425"/>
            <a:ext cx="23653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06186-290C-4B49-ABCC-0AC1CF43CA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803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06186-290C-4B49-ABCC-0AC1CF43CAF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7082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-8112"/>
            <a:ext cx="7556500" cy="1392412"/>
            <a:chOff x="0" y="-5084"/>
            <a:chExt cx="4100497" cy="872666"/>
          </a:xfrm>
          <a:solidFill>
            <a:srgbClr val="F8A6EA"/>
          </a:solidFill>
        </p:grpSpPr>
        <p:sp>
          <p:nvSpPr>
            <p:cNvPr id="3" name="Freeform 3"/>
            <p:cNvSpPr/>
            <p:nvPr/>
          </p:nvSpPr>
          <p:spPr>
            <a:xfrm>
              <a:off x="0" y="-5084"/>
              <a:ext cx="4100497" cy="872666"/>
            </a:xfrm>
            <a:custGeom>
              <a:avLst/>
              <a:gdLst/>
              <a:ahLst/>
              <a:cxnLst/>
              <a:rect l="l" t="t" r="r" b="b"/>
              <a:pathLst>
                <a:path w="4100497" h="872666">
                  <a:moveTo>
                    <a:pt x="0" y="0"/>
                  </a:moveTo>
                  <a:lnTo>
                    <a:pt x="4100497" y="0"/>
                  </a:lnTo>
                  <a:lnTo>
                    <a:pt x="4100497" y="872666"/>
                  </a:lnTo>
                  <a:lnTo>
                    <a:pt x="0" y="872666"/>
                  </a:lnTo>
                  <a:close/>
                </a:path>
              </a:pathLst>
            </a:custGeom>
            <a:solidFill>
              <a:srgbClr val="92D050"/>
            </a:solidFill>
          </p:spPr>
        </p:sp>
      </p:grpSp>
      <p:grpSp>
        <p:nvGrpSpPr>
          <p:cNvPr id="4" name="Group 4"/>
          <p:cNvGrpSpPr/>
          <p:nvPr/>
        </p:nvGrpSpPr>
        <p:grpSpPr>
          <a:xfrm>
            <a:off x="-359323" y="3725560"/>
            <a:ext cx="8244476" cy="173340"/>
            <a:chOff x="0" y="0"/>
            <a:chExt cx="7589717" cy="159574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7589717" cy="159574"/>
            </a:xfrm>
            <a:custGeom>
              <a:avLst/>
              <a:gdLst/>
              <a:ahLst/>
              <a:cxnLst/>
              <a:rect l="l" t="t" r="r" b="b"/>
              <a:pathLst>
                <a:path w="7589717" h="159574">
                  <a:moveTo>
                    <a:pt x="0" y="0"/>
                  </a:moveTo>
                  <a:lnTo>
                    <a:pt x="7589717" y="0"/>
                  </a:lnTo>
                  <a:lnTo>
                    <a:pt x="7589717" y="159574"/>
                  </a:lnTo>
                  <a:lnTo>
                    <a:pt x="0" y="159574"/>
                  </a:lnTo>
                  <a:close/>
                </a:path>
              </a:pathLst>
            </a:custGeom>
            <a:solidFill>
              <a:srgbClr val="FFD796"/>
            </a:solidFill>
          </p:spPr>
        </p:sp>
      </p:grpSp>
      <p:grpSp>
        <p:nvGrpSpPr>
          <p:cNvPr id="8" name="Group 8"/>
          <p:cNvGrpSpPr/>
          <p:nvPr/>
        </p:nvGrpSpPr>
        <p:grpSpPr>
          <a:xfrm>
            <a:off x="-302408" y="1210960"/>
            <a:ext cx="8244476" cy="173340"/>
            <a:chOff x="0" y="0"/>
            <a:chExt cx="7589717" cy="159574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7589717" cy="159574"/>
            </a:xfrm>
            <a:custGeom>
              <a:avLst/>
              <a:gdLst/>
              <a:ahLst/>
              <a:cxnLst/>
              <a:rect l="l" t="t" r="r" b="b"/>
              <a:pathLst>
                <a:path w="7589717" h="159574">
                  <a:moveTo>
                    <a:pt x="0" y="0"/>
                  </a:moveTo>
                  <a:lnTo>
                    <a:pt x="7589717" y="0"/>
                  </a:lnTo>
                  <a:lnTo>
                    <a:pt x="7589717" y="159574"/>
                  </a:lnTo>
                  <a:lnTo>
                    <a:pt x="0" y="159574"/>
                  </a:lnTo>
                  <a:close/>
                </a:path>
              </a:pathLst>
            </a:custGeom>
            <a:solidFill>
              <a:srgbClr val="FFD796"/>
            </a:solidFill>
          </p:spPr>
        </p:sp>
      </p:grpSp>
      <p:grpSp>
        <p:nvGrpSpPr>
          <p:cNvPr id="10" name="Group 10"/>
          <p:cNvGrpSpPr/>
          <p:nvPr/>
        </p:nvGrpSpPr>
        <p:grpSpPr>
          <a:xfrm>
            <a:off x="-420254" y="7611760"/>
            <a:ext cx="8244476" cy="173340"/>
            <a:chOff x="0" y="0"/>
            <a:chExt cx="7589717" cy="159574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7589717" cy="159574"/>
            </a:xfrm>
            <a:custGeom>
              <a:avLst/>
              <a:gdLst/>
              <a:ahLst/>
              <a:cxnLst/>
              <a:rect l="l" t="t" r="r" b="b"/>
              <a:pathLst>
                <a:path w="7589717" h="159574">
                  <a:moveTo>
                    <a:pt x="0" y="0"/>
                  </a:moveTo>
                  <a:lnTo>
                    <a:pt x="7589717" y="0"/>
                  </a:lnTo>
                  <a:lnTo>
                    <a:pt x="7589717" y="159574"/>
                  </a:lnTo>
                  <a:lnTo>
                    <a:pt x="0" y="159574"/>
                  </a:lnTo>
                  <a:close/>
                </a:path>
              </a:pathLst>
            </a:custGeom>
            <a:solidFill>
              <a:srgbClr val="FFD796"/>
            </a:solidFill>
          </p:spPr>
        </p:sp>
      </p:grpSp>
      <p:sp>
        <p:nvSpPr>
          <p:cNvPr id="16" name="TextBox 16"/>
          <p:cNvSpPr txBox="1"/>
          <p:nvPr/>
        </p:nvSpPr>
        <p:spPr>
          <a:xfrm>
            <a:off x="256915" y="1308100"/>
            <a:ext cx="998170" cy="43878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640"/>
              </a:lnSpc>
            </a:pPr>
            <a:r>
              <a:rPr lang="en-US" sz="2600" dirty="0">
                <a:solidFill>
                  <a:srgbClr val="000000"/>
                </a:solidFill>
                <a:latin typeface="Bobby Jones Soft"/>
              </a:rPr>
              <a:t>Recap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152943" y="1756829"/>
            <a:ext cx="7200583" cy="193899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Identifying animals and plants using classification keys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Features of habitats and the animals and plants that exist there (biodiversity)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Sometimes environments can change and this has an effect on the plants and animals that exist there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Living things breed to produce offspring which grow into adults. This is called reproduction.</a:t>
            </a:r>
            <a:endParaRPr lang="en-US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8" name="TextBox 18"/>
          <p:cNvSpPr txBox="1"/>
          <p:nvPr/>
        </p:nvSpPr>
        <p:spPr>
          <a:xfrm>
            <a:off x="152943" y="3915825"/>
            <a:ext cx="3513662" cy="43878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640"/>
              </a:lnSpc>
            </a:pPr>
            <a:r>
              <a:rPr lang="en-US" sz="2600" dirty="0">
                <a:solidFill>
                  <a:srgbClr val="000000"/>
                </a:solidFill>
                <a:latin typeface="Bobby Jones Soft"/>
              </a:rPr>
              <a:t>Crucial Knowledge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126946" y="6203315"/>
            <a:ext cx="3347659" cy="43878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640"/>
              </a:lnSpc>
            </a:pPr>
            <a:r>
              <a:rPr lang="en-US" sz="2600" dirty="0">
                <a:solidFill>
                  <a:srgbClr val="000000"/>
                </a:solidFill>
                <a:latin typeface="Bobby Jones Soft"/>
              </a:rPr>
              <a:t>Extended knowledge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50442" y="171866"/>
            <a:ext cx="7303085" cy="67467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dirty="0">
                <a:solidFill>
                  <a:srgbClr val="FFFFFF"/>
                </a:solidFill>
                <a:latin typeface="Bobby Jones Soft"/>
              </a:rPr>
              <a:t>Evolution and inheritance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201991" y="7803515"/>
            <a:ext cx="3347659" cy="43878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640"/>
              </a:lnSpc>
            </a:pPr>
            <a:r>
              <a:rPr lang="en-US" sz="2600" dirty="0">
                <a:solidFill>
                  <a:srgbClr val="000000"/>
                </a:solidFill>
                <a:latin typeface="Bobby Jones Soft"/>
              </a:rPr>
              <a:t>Key Vocabulary</a:t>
            </a:r>
          </a:p>
        </p:txBody>
      </p:sp>
      <p:sp>
        <p:nvSpPr>
          <p:cNvPr id="25" name="TextBox 21"/>
          <p:cNvSpPr txBox="1"/>
          <p:nvPr/>
        </p:nvSpPr>
        <p:spPr>
          <a:xfrm>
            <a:off x="178521" y="6644428"/>
            <a:ext cx="7175005" cy="121687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285750" indent="-285750">
              <a:lnSpc>
                <a:spcPts val="2379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+mj-lt"/>
              </a:rPr>
              <a:t>Increase understand of the work in which genes and chromosomes work</a:t>
            </a:r>
          </a:p>
          <a:p>
            <a:pPr marL="285750" indent="-285750">
              <a:lnSpc>
                <a:spcPts val="2379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+mj-lt"/>
              </a:rPr>
              <a:t>Raise questions about local animals and how they are adapted</a:t>
            </a:r>
          </a:p>
          <a:p>
            <a:pPr marL="285750" indent="-285750">
              <a:lnSpc>
                <a:spcPts val="2379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+mj-lt"/>
              </a:rPr>
              <a:t>Analyse advantages and disadvantages of specific adaptations </a:t>
            </a:r>
          </a:p>
          <a:p>
            <a:pPr>
              <a:lnSpc>
                <a:spcPts val="2379"/>
              </a:lnSpc>
              <a:spcBef>
                <a:spcPct val="0"/>
              </a:spcBef>
            </a:pPr>
            <a:r>
              <a:rPr lang="en-US" sz="1699" dirty="0">
                <a:solidFill>
                  <a:srgbClr val="000000"/>
                </a:solidFill>
                <a:latin typeface="Twinkl Cursive Unlooped"/>
              </a:rPr>
              <a:t> </a:t>
            </a:r>
          </a:p>
        </p:txBody>
      </p:sp>
      <p:grpSp>
        <p:nvGrpSpPr>
          <p:cNvPr id="15" name="Group 10">
            <a:extLst>
              <a:ext uri="{FF2B5EF4-FFF2-40B4-BE49-F238E27FC236}">
                <a16:creationId xmlns:a16="http://schemas.microsoft.com/office/drawing/2014/main" id="{66334835-C5F7-89B2-E0F3-32120F44DD21}"/>
              </a:ext>
            </a:extLst>
          </p:cNvPr>
          <p:cNvGrpSpPr/>
          <p:nvPr/>
        </p:nvGrpSpPr>
        <p:grpSpPr>
          <a:xfrm>
            <a:off x="-271096" y="6087760"/>
            <a:ext cx="8244476" cy="173340"/>
            <a:chOff x="0" y="0"/>
            <a:chExt cx="7589717" cy="159574"/>
          </a:xfrm>
        </p:grpSpPr>
        <p:sp>
          <p:nvSpPr>
            <p:cNvPr id="21" name="Freeform 11">
              <a:extLst>
                <a:ext uri="{FF2B5EF4-FFF2-40B4-BE49-F238E27FC236}">
                  <a16:creationId xmlns:a16="http://schemas.microsoft.com/office/drawing/2014/main" id="{1DD41863-037A-3667-2085-21638EEF8366}"/>
                </a:ext>
              </a:extLst>
            </p:cNvPr>
            <p:cNvSpPr/>
            <p:nvPr/>
          </p:nvSpPr>
          <p:spPr>
            <a:xfrm>
              <a:off x="0" y="0"/>
              <a:ext cx="7589717" cy="159574"/>
            </a:xfrm>
            <a:custGeom>
              <a:avLst/>
              <a:gdLst/>
              <a:ahLst/>
              <a:cxnLst/>
              <a:rect l="l" t="t" r="r" b="b"/>
              <a:pathLst>
                <a:path w="7589717" h="159574">
                  <a:moveTo>
                    <a:pt x="0" y="0"/>
                  </a:moveTo>
                  <a:lnTo>
                    <a:pt x="7589717" y="0"/>
                  </a:lnTo>
                  <a:lnTo>
                    <a:pt x="7589717" y="159574"/>
                  </a:lnTo>
                  <a:lnTo>
                    <a:pt x="0" y="159574"/>
                  </a:lnTo>
                  <a:close/>
                </a:path>
              </a:pathLst>
            </a:custGeom>
            <a:solidFill>
              <a:srgbClr val="FFD796"/>
            </a:solidFill>
          </p:spPr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7C18A651-7F9F-5F06-210A-4C5B02BB259D}"/>
              </a:ext>
            </a:extLst>
          </p:cNvPr>
          <p:cNvSpPr txBox="1"/>
          <p:nvPr/>
        </p:nvSpPr>
        <p:spPr>
          <a:xfrm>
            <a:off x="152943" y="4370507"/>
            <a:ext cx="7200583" cy="166199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B0C0C"/>
                </a:solidFill>
                <a:latin typeface="GDS Transport"/>
              </a:rPr>
              <a:t> R</a:t>
            </a:r>
            <a:r>
              <a:rPr lang="en-GB" b="0" i="0" dirty="0">
                <a:solidFill>
                  <a:srgbClr val="0B0C0C"/>
                </a:solidFill>
                <a:effectLst/>
                <a:latin typeface="GDS Transport"/>
              </a:rPr>
              <a:t>ecognise that living things have changed over time and that fossils provide information about living things that inhabited the Earth millions of years ago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B0C0C"/>
                </a:solidFill>
                <a:latin typeface="GDS Transport"/>
              </a:rPr>
              <a:t>R</a:t>
            </a:r>
            <a:r>
              <a:rPr lang="en-GB" b="0" i="0" dirty="0">
                <a:solidFill>
                  <a:srgbClr val="0B0C0C"/>
                </a:solidFill>
                <a:effectLst/>
                <a:latin typeface="GDS Transport"/>
              </a:rPr>
              <a:t>ecognise that living things produce offspring of the same kind, but normally offspring vary and are not identical to their parents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B0C0C"/>
                </a:solidFill>
                <a:latin typeface="GDS Transport"/>
              </a:rPr>
              <a:t> I</a:t>
            </a:r>
            <a:r>
              <a:rPr lang="en-GB" b="0" i="0" dirty="0">
                <a:solidFill>
                  <a:srgbClr val="0B0C0C"/>
                </a:solidFill>
                <a:effectLst/>
                <a:latin typeface="GDS Transport"/>
              </a:rPr>
              <a:t>dentify how animals and plants are adapted to suit their environment in different ways and that adaptation may lead to evolution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71A0162-3673-A5D1-137F-DF498745E6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047" y="8297563"/>
            <a:ext cx="3071803" cy="228617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58CCD7D-BE81-3251-5F0B-CEE7B1A67B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0273" y="8106527"/>
            <a:ext cx="3705225" cy="2476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1F78267992DA43ABCE2C8AAE00BA21" ma:contentTypeVersion="12" ma:contentTypeDescription="Create a new document." ma:contentTypeScope="" ma:versionID="c331a8e6273c798a63bf696787c2a258">
  <xsd:schema xmlns:xsd="http://www.w3.org/2001/XMLSchema" xmlns:xs="http://www.w3.org/2001/XMLSchema" xmlns:p="http://schemas.microsoft.com/office/2006/metadata/properties" xmlns:ns2="10517fb4-0bbf-4f2c-baec-3ee1e4e4addd" xmlns:ns3="5265df36-8b89-42df-99a6-06a93e9b74b7" targetNamespace="http://schemas.microsoft.com/office/2006/metadata/properties" ma:root="true" ma:fieldsID="838ed24c577b8e2c472c310ca9104ff1" ns2:_="" ns3:_="">
    <xsd:import namespace="10517fb4-0bbf-4f2c-baec-3ee1e4e4addd"/>
    <xsd:import namespace="5265df36-8b89-42df-99a6-06a93e9b74b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517fb4-0bbf-4f2c-baec-3ee1e4e4ad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921fa4ef-f68b-4a04-b1f1-f0a85de29fa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65df36-8b89-42df-99a6-06a93e9b74b7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22251226-1034-4e9c-8a85-25908cab1059}" ma:internalName="TaxCatchAll" ma:showField="CatchAllData" ma:web="5265df36-8b89-42df-99a6-06a93e9b74b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265df36-8b89-42df-99a6-06a93e9b74b7" xsi:nil="true"/>
    <lcf76f155ced4ddcb4097134ff3c332f xmlns="10517fb4-0bbf-4f2c-baec-3ee1e4e4add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453A316-860B-486A-B76E-E66ADC5D61EB}"/>
</file>

<file path=customXml/itemProps2.xml><?xml version="1.0" encoding="utf-8"?>
<ds:datastoreItem xmlns:ds="http://schemas.openxmlformats.org/officeDocument/2006/customXml" ds:itemID="{1135659B-B5D0-4BC8-AA54-CB6746B3EFFE}"/>
</file>

<file path=customXml/itemProps3.xml><?xml version="1.0" encoding="utf-8"?>
<ds:datastoreItem xmlns:ds="http://schemas.openxmlformats.org/officeDocument/2006/customXml" ds:itemID="{92C6D3F2-86D1-4347-962A-E382C04360E3}"/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163</Words>
  <Application>Microsoft Office PowerPoint</Application>
  <PresentationFormat>Custom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GDS Transport</vt:lpstr>
      <vt:lpstr>Twinkl Cursive Unlooped</vt:lpstr>
      <vt:lpstr>Bobby Jones Soft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Think, Think, Wonder Graphic Organiser</dc:title>
  <dc:creator>R Tomkinson</dc:creator>
  <cp:lastModifiedBy>Suzanne Lines</cp:lastModifiedBy>
  <cp:revision>21</cp:revision>
  <cp:lastPrinted>2024-04-08T14:52:52Z</cp:lastPrinted>
  <dcterms:created xsi:type="dcterms:W3CDTF">2006-08-16T00:00:00Z</dcterms:created>
  <dcterms:modified xsi:type="dcterms:W3CDTF">2024-09-29T10:51:45Z</dcterms:modified>
  <dc:identifier>DAFmd73fX-Q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0x0101001E1F78267992DA43ABCE2C8AAE00BA21</vt:lpwstr>
  </property>
</Properties>
</file>